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6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271" r:id="rId18"/>
    <p:sldId id="314" r:id="rId19"/>
    <p:sldId id="315" r:id="rId20"/>
    <p:sldId id="316" r:id="rId21"/>
    <p:sldId id="317" r:id="rId22"/>
    <p:sldId id="273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270" r:id="rId31"/>
    <p:sldId id="261" r:id="rId32"/>
    <p:sldId id="325" r:id="rId33"/>
    <p:sldId id="326" r:id="rId34"/>
    <p:sldId id="286" r:id="rId35"/>
    <p:sldId id="293" r:id="rId36"/>
    <p:sldId id="294" r:id="rId37"/>
    <p:sldId id="296" r:id="rId38"/>
    <p:sldId id="295" r:id="rId39"/>
    <p:sldId id="305" r:id="rId4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3EC02-500D-48C2-8B23-5AB7C90C9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BC94431-294E-4886-B205-41C94D0DF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5F5568-BB5E-4AC2-883A-3F72FF876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A27856-3229-4E66-9614-49C54BCEC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580CAB-E8F8-443C-9D1B-E565BF9B2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977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F81286-5769-4517-950B-3D20CAA04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0E92F1-7F5D-4D41-8E3B-610929F98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68250AA-BEBF-4CFF-9896-22782E087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E360A6-CCCF-4982-B8AD-E5336AB67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80E516-27B5-40CF-AC09-409B31AF7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4988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38BC1A7-DBB9-4243-941A-FB07120769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DEF641C-A79B-4B39-8BF2-BCC5A55D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476D7D4-7D05-4BB1-95DB-A59A3F5DE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8AD65E-F5F2-4506-AB2D-2E9CF61EE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93BE6D-A8C8-4F5C-AEA2-DB82A4E39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0721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2658A8-432C-4C11-A1D4-A721B419D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9196961-E7FB-46BA-BE7F-12D79547F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554685-E23C-4BDF-BDAA-52E4CCD9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772287-6DF5-4B38-BA88-C9F2CF8F5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5136F75-9060-46AD-A087-BF9031A75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663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8FB764-CFE0-45AB-9201-882E8539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1C058B-FE49-440F-8D11-9152B5637D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57C88E-C16F-4409-8A24-30A4FAD78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4537684-FDD7-4A7F-9512-983332D3F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9D69F06-CE30-4926-B5B9-A4D89202A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5573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15DC8-649F-4A00-AC36-16D17CA2D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AD6FD9-7DCD-49C5-8D6B-BDC891949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9298016-BF5B-49EB-B066-E74D88C4A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C33DB23-E79E-4796-A2C8-E0DB446C5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B98F7BB-4D6B-4666-9657-222D0952C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AA55715-2B59-4C5C-8F69-379D06D3D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678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FFD6C2-E3A2-497D-A93B-2D012C099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C79E32-D845-4438-81CD-E3EA7F88C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5C9EE00-14EE-445D-8141-E9FBE9C2B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11EE356-ABB8-4565-AA6E-4B7238CE36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96E4BE-A16B-4444-96A9-75955C996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CE2BE1B-DDCE-48EE-A06B-952D53C3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97E9A55-7ECC-4FFD-A585-FDCC30C74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4EC078B-D8E1-41B7-9172-DB8CDFE65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916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EB15D0-5DCB-4C80-84F7-5721D439A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D969C6A-F1CA-4CB0-BCA6-5FEB9CBCC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36F501-5EA3-430D-BABF-BE74AE15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3D5F141-E260-414E-A40D-7818E9038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482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03A0A2C-EFD8-4808-9170-AB4A98F66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4EB5A52-991F-49F7-B681-C8B2358A0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FCBD95-45BE-4243-AB04-7DCDFD74C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5498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DC8762-131A-4360-8C71-7B2FF05B9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81DBBA-3BD2-40D0-B408-A09C7CC84D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B5D3334-923D-4A8E-9032-C516B672D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3F0295-E472-4B4E-B308-7DA902437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08A335-85AA-4CC2-A31A-0E9825341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9AF0E7-7758-4538-AF30-03D71EFF8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339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C53350-8F14-4879-AC57-494F2B78D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DFE3AE5-14C7-4FE4-847F-2F2AF2ABA7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77EA0FC-B3DC-4FBA-A4B5-7C6094503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AE549E9-45BB-45EC-AE68-8842DD104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30A4E44-4899-4BC2-82D0-EA480724E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A3BC67A-B3AF-42AA-8FE2-A95E7495F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34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897FC85-4D8E-4669-8CDF-BCD7B3458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D81A71-3D40-42C4-9BB5-2CC87CD78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21E22D-390F-4B98-AB6D-A2B51A7F7F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674A7-2871-45AF-BBFB-6265C0FE913D}" type="datetimeFigureOut">
              <a:rPr lang="fr-FR" smtClean="0"/>
              <a:t>19/04/2022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8745AB-606C-4D49-9103-645FD7CCA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FD419FA-E851-46D4-9AD0-C126FEE22C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011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8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LC6%20Dosages%20et%20titrages.mm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media.telemarket.fr/imgnwprd/001/001154/00115452/00115452-t0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FABADD-0DF5-449E-BB0E-E5E6CC049C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LC6 Dosages et titrages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00ED7DC-6885-4A9D-B58B-9B58E6609D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2784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Notice d’utilisation de l’appareil à disposition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E9A2E5-6214-4025-B79B-177CFDBC5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17" y="1690688"/>
            <a:ext cx="11527766" cy="257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88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87D982-C543-4883-BF68-E9711968B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114425"/>
            <a:ext cx="11229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74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6ACCDF8-B174-45AE-A7B9-D9287C342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43087"/>
            <a:ext cx="112014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0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609755F-303C-4D4A-A2C9-59838E08C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15994"/>
            <a:ext cx="11353800" cy="300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63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8BE17-EDFE-4D61-9DC5-989454E87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23" y="1690688"/>
            <a:ext cx="11797553" cy="345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883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2DEF6FC-02F4-472A-A71C-556844593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3682"/>
            <a:ext cx="12192000" cy="483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81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FAB0B91-1B0F-43DD-8266-C373B229B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2083"/>
            <a:ext cx="12192000" cy="453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63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Eléments de réponse:</a:t>
            </a:r>
          </a:p>
        </p:txBody>
      </p:sp>
    </p:spTree>
    <p:extLst>
      <p:ext uri="{BB962C8B-B14F-4D97-AF65-F5344CB8AC3E}">
        <p14:creationId xmlns:p14="http://schemas.microsoft.com/office/powerpoint/2010/main" val="1983746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609755F-303C-4D4A-A2C9-59838E08C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15994"/>
            <a:ext cx="11353800" cy="300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53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b="1" kern="12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Doc.3: absorbance maximale pour 630 nm</a:t>
            </a:r>
          </a:p>
          <a:p>
            <a:endParaRPr lang="fr-FR" sz="18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fr-FR" sz="1800" b="1" kern="12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Doc.4: orange absorbé et diffuse la couleur complémentaire</a:t>
            </a:r>
          </a:p>
          <a:p>
            <a:endParaRPr lang="fr-FR" sz="18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1800" b="1" kern="12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=&gt; solution bleu 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87D982-C543-4883-BF68-E9711968BD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80" t="12448"/>
          <a:stretch/>
        </p:blipFill>
        <p:spPr>
          <a:xfrm>
            <a:off x="8114952" y="1285335"/>
            <a:ext cx="3538154" cy="16303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CDC3789-7A91-4D9A-8105-1734FA0C21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129"/>
          <a:stretch/>
        </p:blipFill>
        <p:spPr>
          <a:xfrm>
            <a:off x="7521772" y="3240448"/>
            <a:ext cx="3009900" cy="31718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FFA517B-8609-44DF-A5F1-E11D7365AD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452" b="48139"/>
          <a:stretch/>
        </p:blipFill>
        <p:spPr>
          <a:xfrm>
            <a:off x="0" y="571890"/>
            <a:ext cx="11353800" cy="79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722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AF0E17-11DD-4099-B66C-D1CD7A5D1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LC6 Dosages et titrages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0EFDD6-5EDD-4486-96E8-F3A1F4DA2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Place dans les programmes</a:t>
            </a:r>
          </a:p>
          <a:p>
            <a:r>
              <a:rPr lang="fr-FR" dirty="0"/>
              <a:t>Concept</a:t>
            </a:r>
          </a:p>
          <a:p>
            <a:r>
              <a:rPr lang="fr-FR" dirty="0"/>
              <a:t>Partie pédagogique</a:t>
            </a:r>
          </a:p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4902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b="1" kern="12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Mesure avec maximum de précision l’absorbance =&gt; absorbance maximale</a:t>
            </a:r>
          </a:p>
          <a:p>
            <a:r>
              <a:rPr lang="fr-FR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=&gt;</a:t>
            </a:r>
            <a:r>
              <a:rPr lang="fr-FR" sz="1800" b="1" kern="12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800" b="1" kern="1200" dirty="0" err="1">
                <a:solidFill>
                  <a:srgbClr val="FF0000"/>
                </a:solidFill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fr-FR" sz="1800" b="1" kern="1200" baseline="-250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max</a:t>
            </a:r>
            <a:r>
              <a:rPr lang="fr-FR" sz="1800" b="1" kern="12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= 630 nm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87D982-C543-4883-BF68-E9711968BD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80" t="12448"/>
          <a:stretch/>
        </p:blipFill>
        <p:spPr>
          <a:xfrm>
            <a:off x="4502800" y="2659301"/>
            <a:ext cx="6210028" cy="286160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FFA517B-8609-44DF-A5F1-E11D7365AD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349" b="575"/>
          <a:stretch/>
        </p:blipFill>
        <p:spPr>
          <a:xfrm>
            <a:off x="0" y="410893"/>
            <a:ext cx="11353800" cy="141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474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8BE17-EDFE-4D61-9DC5-989454E87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23" y="1690688"/>
            <a:ext cx="11797553" cy="345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243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solidFill>
                  <a:srgbClr val="FF0000"/>
                </a:solidFill>
              </a:rPr>
              <a:t>Réinvestissement préparation d’une solution par dilution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DD9297C-D719-4C80-BA9B-400E04F5B3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715" b="32997"/>
          <a:stretch/>
        </p:blipFill>
        <p:spPr>
          <a:xfrm>
            <a:off x="69012" y="677854"/>
            <a:ext cx="11797553" cy="70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868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3A25695-77E3-4943-93DC-1961D612C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32" y="1825625"/>
            <a:ext cx="11648536" cy="2027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DD9297C-D719-4C80-BA9B-400E04F5B3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576"/>
          <a:stretch/>
        </p:blipFill>
        <p:spPr>
          <a:xfrm>
            <a:off x="0" y="537306"/>
            <a:ext cx="11797553" cy="115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649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64F3CD-CB55-4CD2-8B21-560F071C09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187"/>
          <a:stretch/>
        </p:blipFill>
        <p:spPr>
          <a:xfrm>
            <a:off x="0" y="681037"/>
            <a:ext cx="12192000" cy="86094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AA953E0-C437-48C8-8A89-F8990067DF5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6328" y="1676918"/>
            <a:ext cx="6840220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3968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64F3CD-CB55-4CD2-8B21-560F071C09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647" b="15212"/>
          <a:stretch/>
        </p:blipFill>
        <p:spPr>
          <a:xfrm>
            <a:off x="0" y="534839"/>
            <a:ext cx="12192000" cy="363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309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droite passant par l’origine</a:t>
            </a:r>
          </a:p>
          <a:p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absorbance est proportionnelle à la concentration des solutions</a:t>
            </a:r>
          </a:p>
          <a:p>
            <a:r>
              <a:rPr lang="fr-FR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=&gt; Loi de Beer Lambert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64F3CD-CB55-4CD2-8B21-560F071C09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966" b="323"/>
          <a:stretch/>
        </p:blipFill>
        <p:spPr>
          <a:xfrm>
            <a:off x="0" y="672410"/>
            <a:ext cx="12192000" cy="71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343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14DFDC4-6D87-4F65-8FBC-80286CF91C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0420"/>
          <a:stretch/>
        </p:blipFill>
        <p:spPr>
          <a:xfrm>
            <a:off x="0" y="1472083"/>
            <a:ext cx="12192000" cy="360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6673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Mesure de l’absorbance de la solution de </a:t>
            </a:r>
            <a:r>
              <a:rPr lang="fr-FR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Powerade</a:t>
            </a:r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: A = 0,64</a:t>
            </a:r>
          </a:p>
          <a:p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Graphiquement =&gt; concentration molaire de 7,8.10</a:t>
            </a:r>
            <a:r>
              <a:rPr lang="fr-FR" sz="1800" b="1" baseline="300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-6</a:t>
            </a:r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 mol.L</a:t>
            </a:r>
            <a:r>
              <a:rPr lang="fr-FR" sz="1800" b="1" baseline="300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-1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14DFDC4-6D87-4F65-8FBC-80286CF91C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0041"/>
          <a:stretch/>
        </p:blipFill>
        <p:spPr>
          <a:xfrm>
            <a:off x="0" y="1374017"/>
            <a:ext cx="12192000" cy="45160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270E694-6BBC-4ABB-8B97-20400A0B458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9075" y="2539560"/>
            <a:ext cx="6840220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5C85FAE-87CA-44F1-B76F-CC005B604B11}"/>
              </a:ext>
            </a:extLst>
          </p:cNvPr>
          <p:cNvCxnSpPr/>
          <p:nvPr/>
        </p:nvCxnSpPr>
        <p:spPr>
          <a:xfrm>
            <a:off x="2562045" y="4114800"/>
            <a:ext cx="4727276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65A21DC-9906-41D1-8D46-A71D0AF0DD9E}"/>
              </a:ext>
            </a:extLst>
          </p:cNvPr>
          <p:cNvCxnSpPr/>
          <p:nvPr/>
        </p:nvCxnSpPr>
        <p:spPr>
          <a:xfrm>
            <a:off x="7306574" y="4114800"/>
            <a:ext cx="0" cy="264751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422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Doc.1: 10 mg de bleu </a:t>
            </a:r>
            <a:r>
              <a:rPr lang="fr-FR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brillant </a:t>
            </a:r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par kg de masse corporelle</a:t>
            </a:r>
          </a:p>
          <a:p>
            <a:r>
              <a:rPr lang="fr-FR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=&gt; calcul masse maximale de bleu brillant =&gt; 500 mg</a:t>
            </a:r>
          </a:p>
          <a:p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Calcul masse bleu brillant dans 3 bouteilles =&gt; 9,3 mg</a:t>
            </a:r>
          </a:p>
          <a:p>
            <a:r>
              <a:rPr lang="fr-FR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=&gt; conclusion</a:t>
            </a:r>
            <a:endParaRPr lang="fr-FR" sz="1800" b="1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14DFDC4-6D87-4F65-8FBC-80286CF91C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987" b="-10"/>
          <a:stretch/>
        </p:blipFill>
        <p:spPr>
          <a:xfrm>
            <a:off x="0" y="828047"/>
            <a:ext cx="12192000" cy="86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83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72067B-DABB-451E-B185-24396AEEC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Place dans les programmes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627AB5-7C69-4601-9572-04026FCBA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1800" dirty="0" err="1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Prébac</a:t>
            </a: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Notion de dosage apparaît dans le programme de seconde avec les dosages par étalonnage.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Notion de titrage apparait en spécialité Physique-Chimie en première avec les titrages colorimétriques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Notions de titrage abordées en spécialité Physique-Chimie en terminale avec les titrages pH-métrique et conductimétrique, ainsi qu’en STL spécialité SPCL première et terminale.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1800" dirty="0" err="1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Post-bac</a:t>
            </a: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 scientifique: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Notions abordées en partie expérimentale.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493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362B81-CDA5-46BA-A668-3F85CFDA6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Axe: la construction de l’autonomie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BAD6A3-5747-487A-AB26-0D60C4BC3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Suivre un protocole</a:t>
            </a: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fr-FR" sz="1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Proposer un protocole</a:t>
            </a: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Réflexion afin de répondr</a:t>
            </a:r>
            <a:r>
              <a:rPr lang="fr-FR" sz="1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à la problématique</a:t>
            </a:r>
            <a:endParaRPr lang="fr-FR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16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PCSI 1</a:t>
            </a:r>
            <a:r>
              <a:rPr lang="fr-FR" baseline="30000" dirty="0"/>
              <a:t>ère</a:t>
            </a:r>
            <a:r>
              <a:rPr lang="fr-FR" dirty="0"/>
              <a:t> année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429524F-32D2-42FC-AA25-87E3F556A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71" y="2344601"/>
            <a:ext cx="11622657" cy="198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9874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PCSI 1</a:t>
            </a:r>
            <a:r>
              <a:rPr lang="fr-FR" baseline="30000" dirty="0"/>
              <a:t>ère</a:t>
            </a:r>
            <a:r>
              <a:rPr lang="fr-FR" dirty="0"/>
              <a:t> année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9260A04-ED06-43D0-ACB5-FE5B5E191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1296"/>
            <a:ext cx="12192000" cy="591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24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PCSI 1</a:t>
            </a:r>
            <a:r>
              <a:rPr lang="fr-FR" baseline="30000" dirty="0"/>
              <a:t>ère</a:t>
            </a:r>
            <a:r>
              <a:rPr lang="fr-FR" dirty="0"/>
              <a:t> année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7D82157-9CC9-4496-8C4B-534F95F71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833437"/>
            <a:ext cx="116490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5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Titrage pH-métrique d’un acide faible par une base forte</a:t>
            </a:r>
          </a:p>
        </p:txBody>
      </p:sp>
    </p:spTree>
    <p:extLst>
      <p:ext uri="{BB962C8B-B14F-4D97-AF65-F5344CB8AC3E}">
        <p14:creationId xmlns:p14="http://schemas.microsoft.com/office/powerpoint/2010/main" val="21392369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Exemple: titrage acide éthanoïque par l’hydroxyde de sodium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Solutio</a:t>
            </a:r>
            <a:r>
              <a:rPr lang="fr-FR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 à titrer: 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= 20,00 </a:t>
            </a:r>
            <a:r>
              <a:rPr lang="fr-FR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mL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d’acide éthanoïque de concentration C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= 0,100 mol.L</a:t>
            </a:r>
            <a:r>
              <a:rPr lang="fr-FR" sz="1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-1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Solution titrante dans burette d’hydroxyde de sodium de concentration C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= 0,100 mol.L</a:t>
            </a:r>
            <a:r>
              <a:rPr lang="fr-FR" sz="1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-1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4342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FBD11B9-E2F4-4EE4-B866-F107D1E0C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51" y="1567215"/>
            <a:ext cx="8305165" cy="46743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99788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Courbe de titrage simulée</a:t>
            </a:r>
          </a:p>
        </p:txBody>
      </p:sp>
      <p:graphicFrame>
        <p:nvGraphicFramePr>
          <p:cNvPr id="5" name="Objet 4">
            <a:extLst>
              <a:ext uri="{FF2B5EF4-FFF2-40B4-BE49-F238E27FC236}">
                <a16:creationId xmlns:a16="http://schemas.microsoft.com/office/drawing/2014/main" id="{2E5B4BB4-204A-44FB-9C83-15DF6B0ED5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835957"/>
              </p:ext>
            </p:extLst>
          </p:nvPr>
        </p:nvGraphicFramePr>
        <p:xfrm>
          <a:off x="2579298" y="2605177"/>
          <a:ext cx="6680830" cy="3571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Picture" r:id="rId3" imgW="6868668" imgH="3675888" progId="Word.Picture.8">
                  <p:embed/>
                </p:oleObj>
              </mc:Choice>
              <mc:Fallback>
                <p:oleObj name="Picture" r:id="rId3" imgW="6868668" imgH="3675888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9298" y="2605177"/>
                        <a:ext cx="6680830" cy="35717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6555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Courbes de distribution</a:t>
            </a:r>
          </a:p>
        </p:txBody>
      </p:sp>
    </p:spTree>
    <p:extLst>
      <p:ext uri="{BB962C8B-B14F-4D97-AF65-F5344CB8AC3E}">
        <p14:creationId xmlns:p14="http://schemas.microsoft.com/office/powerpoint/2010/main" val="24823945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1A054C-9042-42B6-A3CA-E4323E1E6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E89C508-29A4-4555-8304-5AC834284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Utilisation d’indicateur coloré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D1CD8F4-DD8D-4284-84B0-8E719E6D6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15797"/>
            <a:ext cx="12192000" cy="285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259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147BF5-BDF0-4234-B765-2F22D6588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Concept</a:t>
            </a:r>
          </a:p>
        </p:txBody>
      </p:sp>
      <p:graphicFrame>
        <p:nvGraphicFramePr>
          <p:cNvPr id="7" name="Espace réservé du contenu 6">
            <a:hlinkClick r:id="rId3" action="ppaction://hlinkfile"/>
            <a:extLst>
              <a:ext uri="{FF2B5EF4-FFF2-40B4-BE49-F238E27FC236}">
                <a16:creationId xmlns:a16="http://schemas.microsoft.com/office/drawing/2014/main" id="{777CAF8D-DA1D-49FF-A412-8023D5A62B15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686277"/>
              </p:ext>
            </p:extLst>
          </p:nvPr>
        </p:nvGraphicFramePr>
        <p:xfrm>
          <a:off x="838200" y="2465388"/>
          <a:ext cx="10515600" cy="307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Objet d’environnement du Gestionnaire de liaisons" showAsIcon="1" r:id="rId4" imgW="1321560" imgH="385200" progId="Package">
                  <p:embed/>
                </p:oleObj>
              </mc:Choice>
              <mc:Fallback>
                <p:oleObj name="Objet d’environnement du Gestionnaire de liaisons" showAsIcon="1" r:id="rId4" imgW="1321560" imgH="3852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8200" y="2465388"/>
                        <a:ext cx="10515600" cy="307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8362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9CE361-CD40-4423-A632-164CFDEF0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ED2CD-DBA6-422A-A06D-5E65C33B2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Première Spécialité Physique-Chimie</a:t>
            </a:r>
          </a:p>
          <a:p>
            <a:r>
              <a:rPr lang="fr-FR" dirty="0"/>
              <a:t>Axe: La construction de l’autonomie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1671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9CE361-CD40-4423-A632-164CFDEF0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ED2CD-DBA6-422A-A06D-5E65C33B2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Partie du programme: Constitution et transformation de la matière</a:t>
            </a:r>
          </a:p>
          <a:p>
            <a:r>
              <a:rPr lang="fr-FR" dirty="0"/>
              <a:t>Suivi de l’évolution d’un système</a:t>
            </a:r>
          </a:p>
          <a:p>
            <a:r>
              <a:rPr lang="fr-FR" dirty="0"/>
              <a:t>Prérequis: </a:t>
            </a:r>
            <a:r>
              <a:rPr lang="fr-FR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Notions abordées en seconde :</a:t>
            </a:r>
            <a:endParaRPr lang="fr-FR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r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Dosage par étalonnage avec une échelle de teinte.</a:t>
            </a:r>
            <a:endParaRPr lang="fr-FR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0075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DF65F4-A20C-4DAB-8224-E3870C50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BFAF22-6593-4BE0-A78A-D895AFC48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D7E2463-04B1-4912-94AC-54FD35178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52" y="1406141"/>
            <a:ext cx="11700294" cy="446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98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Quelle est la concentration du colorant bleu brillant dans la boisson </a:t>
            </a:r>
            <a:r>
              <a:rPr lang="fr-FR" sz="18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Powerade</a:t>
            </a:r>
            <a:r>
              <a:rPr lang="fr-FR" sz="18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 ?</a:t>
            </a:r>
            <a:endParaRPr lang="fr-FR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5" name="il_fi">
            <a:extLst>
              <a:ext uri="{FF2B5EF4-FFF2-40B4-BE49-F238E27FC236}">
                <a16:creationId xmlns:a16="http://schemas.microsoft.com/office/drawing/2014/main" id="{7424549D-74E2-4426-9E0D-55960ECF1B12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 l="26360" r="27647"/>
          <a:stretch>
            <a:fillRect/>
          </a:stretch>
        </p:blipFill>
        <p:spPr bwMode="auto">
          <a:xfrm>
            <a:off x="5999686" y="2783820"/>
            <a:ext cx="1154006" cy="252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60538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Comment déterminer la concentration molaire d’une espèce chimiques colorée ?</a:t>
            </a:r>
            <a:br>
              <a:rPr lang="fr-FR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Spectrophotométrie : Dosage par étalonnage à l’aide d’un spectrophotomètre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2AD2896-8B1F-4144-8959-17DD722BC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22" y="1434049"/>
            <a:ext cx="11458755" cy="474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157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865</Words>
  <Application>Microsoft Office PowerPoint</Application>
  <PresentationFormat>Grand écran</PresentationFormat>
  <Paragraphs>94</Paragraphs>
  <Slides>39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39</vt:i4>
      </vt:variant>
    </vt:vector>
  </HeadingPairs>
  <TitlesOfParts>
    <vt:vector size="48" baseType="lpstr">
      <vt:lpstr>Arial</vt:lpstr>
      <vt:lpstr>Calibri</vt:lpstr>
      <vt:lpstr>Calibri Light</vt:lpstr>
      <vt:lpstr>Comic Sans MS</vt:lpstr>
      <vt:lpstr>Symbol</vt:lpstr>
      <vt:lpstr>Times New Roman</vt:lpstr>
      <vt:lpstr>Thème Office</vt:lpstr>
      <vt:lpstr>Objet d’environnement du Gestionnaire de liaisons</vt:lpstr>
      <vt:lpstr>Microsoft Word Picture</vt:lpstr>
      <vt:lpstr>LC6 Dosages et titrages</vt:lpstr>
      <vt:lpstr>LC6 Dosages et titrages</vt:lpstr>
      <vt:lpstr>Place dans les programmes</vt:lpstr>
      <vt:lpstr>Concept</vt:lpstr>
      <vt:lpstr>Partie pédagogique</vt:lpstr>
      <vt:lpstr>Partie pédagogique</vt:lpstr>
      <vt:lpstr>Partie pédagogique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Activité : Comment déterminer la concentration molaire d’une espèce chimiques colorée ? Spectrophotométrie : Dosage par étalonnage à l’aide d’un spectrophotomètre</vt:lpstr>
      <vt:lpstr>Axe: la construction de l’autonomie</vt:lpstr>
      <vt:lpstr>Développement post-bac</vt:lpstr>
      <vt:lpstr>Développement post-bac</vt:lpstr>
      <vt:lpstr>Développement post-bac</vt:lpstr>
      <vt:lpstr>Développement post-bac</vt:lpstr>
      <vt:lpstr>Développement post-bac</vt:lpstr>
      <vt:lpstr>Développement post-bac</vt:lpstr>
      <vt:lpstr>Développement post-bac</vt:lpstr>
      <vt:lpstr>Développement post-bac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COURSIERES</dc:creator>
  <cp:lastModifiedBy>COURSIERES</cp:lastModifiedBy>
  <cp:revision>59</cp:revision>
  <dcterms:created xsi:type="dcterms:W3CDTF">2022-04-07T06:29:49Z</dcterms:created>
  <dcterms:modified xsi:type="dcterms:W3CDTF">2022-04-19T19:58:24Z</dcterms:modified>
</cp:coreProperties>
</file>