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74" r:id="rId6"/>
    <p:sldId id="276" r:id="rId7"/>
    <p:sldId id="277" r:id="rId8"/>
    <p:sldId id="279" r:id="rId9"/>
    <p:sldId id="280" r:id="rId10"/>
    <p:sldId id="283" r:id="rId11"/>
    <p:sldId id="278" r:id="rId12"/>
    <p:sldId id="259" r:id="rId13"/>
    <p:sldId id="261" r:id="rId14"/>
    <p:sldId id="262" r:id="rId15"/>
    <p:sldId id="263" r:id="rId16"/>
    <p:sldId id="264" r:id="rId17"/>
    <p:sldId id="265" r:id="rId18"/>
    <p:sldId id="266" r:id="rId19"/>
    <p:sldId id="268" r:id="rId20"/>
    <p:sldId id="270" r:id="rId21"/>
    <p:sldId id="271" r:id="rId22"/>
    <p:sldId id="272" r:id="rId23"/>
    <p:sldId id="273" r:id="rId24"/>
    <p:sldId id="282" r:id="rId25"/>
    <p:sldId id="284"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6DDD600-C8C6-4D06-9178-721A3BDEAAFE}" type="datetimeFigureOut">
              <a:rPr lang="fr-FR" smtClean="0"/>
              <a:t>07/04/2022</a:t>
            </a:fld>
            <a:endParaRPr lang="fr-FR"/>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fr-F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F5A71DFF-11D8-4832-BFCD-8E235E687C21}" type="slidenum">
              <a:rPr lang="fr-FR" smtClean="0"/>
              <a:t>‹N°›</a:t>
            </a:fld>
            <a:endParaRPr lang="fr-FR"/>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341450439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DDD600-C8C6-4D06-9178-721A3BDEAAFE}" type="datetimeFigureOut">
              <a:rPr lang="fr-FR" smtClean="0"/>
              <a:t>07/04/2022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2898794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DDD600-C8C6-4D06-9178-721A3BDEAAFE}" type="datetimeFigureOut">
              <a:rPr lang="fr-FR" smtClean="0"/>
              <a:t>07/04/2022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2879285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DDD600-C8C6-4D06-9178-721A3BDEAAFE}" type="datetimeFigureOut">
              <a:rPr lang="fr-FR" smtClean="0"/>
              <a:t>07/04/2022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1210883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fr-FR"/>
              <a:t>Modifiez le style du titre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B6DDD600-C8C6-4D06-9178-721A3BDEAAFE}" type="datetimeFigureOut">
              <a:rPr lang="fr-FR" smtClean="0"/>
              <a:t>07/04/2022</a:t>
            </a:fld>
            <a:endParaRPr lang="fr-FR"/>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fr-F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F5A71DFF-11D8-4832-BFCD-8E235E687C21}" type="slidenum">
              <a:rPr lang="fr-FR" smtClean="0"/>
              <a:t>‹N°›</a:t>
            </a:fld>
            <a:endParaRPr lang="fr-FR"/>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27728105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fr-FR"/>
              <a:t>Modifiez le style du titre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DDD600-C8C6-4D06-9178-721A3BDEAAFE}" type="datetimeFigureOut">
              <a:rPr lang="fr-FR" smtClean="0"/>
              <a:t>07/04/2022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2461215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fr-FR"/>
              <a:t>Modifiez le style du titre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6DDD600-C8C6-4D06-9178-721A3BDEAAFE}" type="datetimeFigureOut">
              <a:rPr lang="fr-FR" smtClean="0"/>
              <a:t>07/04/2022</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2327554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6DDD600-C8C6-4D06-9178-721A3BDEAAFE}" type="datetimeFigureOut">
              <a:rPr lang="fr-FR" smtClean="0"/>
              <a:t>07/04/2022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1095364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DDD600-C8C6-4D06-9178-721A3BDEAAFE}" type="datetimeFigureOut">
              <a:rPr lang="fr-FR" smtClean="0"/>
              <a:t>07/04/2022</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5A71DFF-11D8-4832-BFCD-8E235E687C21}" type="slidenum">
              <a:rPr lang="fr-FR" smtClean="0"/>
              <a:t>‹N°›</a:t>
            </a:fld>
            <a:endParaRPr lang="fr-FR"/>
          </a:p>
        </p:txBody>
      </p:sp>
    </p:spTree>
    <p:extLst>
      <p:ext uri="{BB962C8B-B14F-4D97-AF65-F5344CB8AC3E}">
        <p14:creationId xmlns:p14="http://schemas.microsoft.com/office/powerpoint/2010/main" val="3367299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fr-FR"/>
              <a:t>Modifiez le style du titre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DDD600-C8C6-4D06-9178-721A3BDEAAFE}" type="datetimeFigureOut">
              <a:rPr lang="fr-FR" smtClean="0"/>
              <a:t>07/04/2022</a:t>
            </a:fld>
            <a:endParaRPr lang="fr-F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fr-F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F5A71DFF-11D8-4832-BFCD-8E235E687C21}" type="slidenum">
              <a:rPr lang="fr-FR" smtClean="0"/>
              <a:t>‹N°›</a:t>
            </a:fld>
            <a:endParaRPr lang="fr-F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47342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fr-FR"/>
              <a:t>Modifiez le style du titre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DDD600-C8C6-4D06-9178-721A3BDEAAFE}" type="datetimeFigureOut">
              <a:rPr lang="fr-FR" smtClean="0"/>
              <a:t>07/04/2022</a:t>
            </a:fld>
            <a:endParaRPr lang="fr-F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fr-F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F5A71DFF-11D8-4832-BFCD-8E235E687C21}" type="slidenum">
              <a:rPr lang="fr-FR" smtClean="0"/>
              <a:t>‹N°›</a:t>
            </a:fld>
            <a:endParaRPr lang="fr-F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88416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B6DDD600-C8C6-4D06-9178-721A3BDEAAFE}" type="datetimeFigureOut">
              <a:rPr lang="fr-FR" smtClean="0"/>
              <a:t>07/04/2022</a:t>
            </a:fld>
            <a:endParaRPr lang="fr-FR"/>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fr-FR"/>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F5A71DFF-11D8-4832-BFCD-8E235E687C21}" type="slidenum">
              <a:rPr lang="fr-FR" smtClean="0"/>
              <a:t>‹N°›</a:t>
            </a:fld>
            <a:endParaRPr lang="fr-FR"/>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645102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activit&#233;%20pr&#233;-bac%20de%20premi&#232;re.doc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ressources.univ-lemans.fr/AccesLibre/UM/Pedago/physique/02/cristallo/structure.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ebp"/><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webp"/><Relationship Id="rId2" Type="http://schemas.openxmlformats.org/officeDocument/2006/relationships/hyperlink" Target="activit&#233;%20pr&#233;-bac%20de%20premi&#232;re.doc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eduscol.education.fr/document/22672/download"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les%20solides.mm" TargetMode="External"/><Relationship Id="rId2" Type="http://schemas.openxmlformats.org/officeDocument/2006/relationships/hyperlink" Target="les%20solides%202.mm"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activit&#233;%20pr&#233;-bac%20de%20premi&#232;re.doc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5C7E91-808E-45DF-B506-1A5CA1FFDF96}"/>
              </a:ext>
            </a:extLst>
          </p:cNvPr>
          <p:cNvSpPr>
            <a:spLocks noGrp="1"/>
          </p:cNvSpPr>
          <p:nvPr>
            <p:ph type="ctrTitle"/>
          </p:nvPr>
        </p:nvSpPr>
        <p:spPr/>
        <p:txBody>
          <a:bodyPr/>
          <a:lstStyle/>
          <a:p>
            <a:r>
              <a:rPr lang="fr-FR" dirty="0"/>
              <a:t>Modélisation des solides</a:t>
            </a:r>
          </a:p>
        </p:txBody>
      </p:sp>
      <p:sp>
        <p:nvSpPr>
          <p:cNvPr id="3" name="Sous-titre 2">
            <a:extLst>
              <a:ext uri="{FF2B5EF4-FFF2-40B4-BE49-F238E27FC236}">
                <a16:creationId xmlns:a16="http://schemas.microsoft.com/office/drawing/2014/main" id="{045DBF8D-23B5-40EA-B5C2-840BF4F791D5}"/>
              </a:ext>
            </a:extLst>
          </p:cNvPr>
          <p:cNvSpPr>
            <a:spLocks noGrp="1"/>
          </p:cNvSpPr>
          <p:nvPr>
            <p:ph type="subTitle" idx="1"/>
          </p:nvPr>
        </p:nvSpPr>
        <p:spPr/>
        <p:txBody>
          <a:bodyPr/>
          <a:lstStyle/>
          <a:p>
            <a:r>
              <a:rPr lang="fr-FR" dirty="0"/>
              <a:t>Sujet d’exposé spécifique N°27</a:t>
            </a:r>
          </a:p>
        </p:txBody>
      </p:sp>
    </p:spTree>
    <p:extLst>
      <p:ext uri="{BB962C8B-B14F-4D97-AF65-F5344CB8AC3E}">
        <p14:creationId xmlns:p14="http://schemas.microsoft.com/office/powerpoint/2010/main" val="395977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Activité sur la cohésion des solides</a:t>
            </a:r>
          </a:p>
        </p:txBody>
      </p:sp>
      <p:sp>
        <p:nvSpPr>
          <p:cNvPr id="5" name="Espace réservé du contenu 4">
            <a:extLst>
              <a:ext uri="{FF2B5EF4-FFF2-40B4-BE49-F238E27FC236}">
                <a16:creationId xmlns:a16="http://schemas.microsoft.com/office/drawing/2014/main" id="{B57D3D8E-01D3-4BBA-9889-F007D9B8B3D0}"/>
              </a:ext>
            </a:extLst>
          </p:cNvPr>
          <p:cNvSpPr>
            <a:spLocks noGrp="1"/>
          </p:cNvSpPr>
          <p:nvPr>
            <p:ph idx="1"/>
          </p:nvPr>
        </p:nvSpPr>
        <p:spPr>
          <a:xfrm>
            <a:off x="1371600" y="2359743"/>
            <a:ext cx="9601200" cy="4171335"/>
          </a:xfrm>
        </p:spPr>
        <p:txBody>
          <a:bodyPr>
            <a:noAutofit/>
          </a:bodyPr>
          <a:lstStyle/>
          <a:p>
            <a:pPr marL="0" indent="0">
              <a:lnSpc>
                <a:spcPct val="107000"/>
              </a:lnSpc>
              <a:spcAft>
                <a:spcPts val="800"/>
              </a:spcAft>
              <a:buNone/>
            </a:pPr>
            <a:r>
              <a:rPr lang="fr-FR" sz="2200" i="1" u="sng" dirty="0">
                <a:effectLst/>
                <a:latin typeface="Calibri" panose="020F0502020204030204" pitchFamily="34" charset="0"/>
                <a:ea typeface="Calibri" panose="020F0502020204030204" pitchFamily="34" charset="0"/>
                <a:cs typeface="Times New Roman" panose="02020603050405020304" pitchFamily="18" charset="0"/>
              </a:rPr>
              <a:t>Mise en œuvre</a:t>
            </a:r>
            <a:r>
              <a:rPr lang="fr-FR" sz="22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Bef>
                <a:spcPts val="0"/>
              </a:spcBef>
              <a:spcAft>
                <a:spcPts val="0"/>
              </a:spcAft>
            </a:pPr>
            <a:r>
              <a:rPr lang="fr-FR" sz="2200" dirty="0">
                <a:effectLst/>
                <a:latin typeface="Calibri" panose="020F0502020204030204" pitchFamily="34" charset="0"/>
                <a:ea typeface="Calibri" panose="020F0502020204030204" pitchFamily="34" charset="0"/>
                <a:cs typeface="Times New Roman" panose="02020603050405020304" pitchFamily="18" charset="0"/>
              </a:rPr>
              <a:t>Activité à réaliser en classe sur une séance de 2 heures. </a:t>
            </a:r>
          </a:p>
          <a:p>
            <a:pPr>
              <a:lnSpc>
                <a:spcPct val="107000"/>
              </a:lnSpc>
              <a:spcBef>
                <a:spcPts val="0"/>
              </a:spcBef>
              <a:spcAft>
                <a:spcPts val="0"/>
              </a:spcAft>
            </a:pPr>
            <a:r>
              <a:rPr lang="fr-FR" sz="2200" dirty="0">
                <a:effectLst/>
                <a:latin typeface="Calibri" panose="020F0502020204030204" pitchFamily="34" charset="0"/>
                <a:ea typeface="Calibri" panose="020F0502020204030204" pitchFamily="34" charset="0"/>
                <a:cs typeface="Times New Roman" panose="02020603050405020304" pitchFamily="18" charset="0"/>
              </a:rPr>
              <a:t>Travail en binôme ou trinôme.</a:t>
            </a:r>
          </a:p>
          <a:p>
            <a:pPr>
              <a:lnSpc>
                <a:spcPct val="107000"/>
              </a:lnSpc>
              <a:spcBef>
                <a:spcPts val="0"/>
              </a:spcBef>
              <a:spcAft>
                <a:spcPts val="0"/>
              </a:spcAft>
            </a:pPr>
            <a:r>
              <a:rPr lang="fr-FR" sz="2200" dirty="0">
                <a:effectLst/>
                <a:latin typeface="Calibri" panose="020F0502020204030204" pitchFamily="34" charset="0"/>
                <a:ea typeface="Calibri" panose="020F0502020204030204" pitchFamily="34" charset="0"/>
                <a:cs typeface="Times New Roman" panose="02020603050405020304" pitchFamily="18" charset="0"/>
              </a:rPr>
              <a:t>Rédaction d’un compte-rendu, les bilans sont élaborer en commun lors de points de mutualisation en cours de séance.</a:t>
            </a:r>
          </a:p>
          <a:p>
            <a:pPr marL="0" indent="0">
              <a:lnSpc>
                <a:spcPct val="107000"/>
              </a:lnSpc>
              <a:spcAft>
                <a:spcPts val="800"/>
              </a:spcAft>
              <a:buNone/>
            </a:pPr>
            <a:endParaRPr lang="fr-FR" sz="2200" dirty="0"/>
          </a:p>
        </p:txBody>
      </p:sp>
    </p:spTree>
    <p:extLst>
      <p:ext uri="{BB962C8B-B14F-4D97-AF65-F5344CB8AC3E}">
        <p14:creationId xmlns:p14="http://schemas.microsoft.com/office/powerpoint/2010/main" val="585635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Activité sur la cohésion des solides</a:t>
            </a:r>
          </a:p>
        </p:txBody>
      </p:sp>
      <p:sp>
        <p:nvSpPr>
          <p:cNvPr id="3" name="Espace réservé du contenu 2">
            <a:extLst>
              <a:ext uri="{FF2B5EF4-FFF2-40B4-BE49-F238E27FC236}">
                <a16:creationId xmlns:a16="http://schemas.microsoft.com/office/drawing/2014/main" id="{F85751F7-CA8D-4D58-8418-8C1B1CCAC73C}"/>
              </a:ext>
            </a:extLst>
          </p:cNvPr>
          <p:cNvSpPr>
            <a:spLocks noGrp="1"/>
          </p:cNvSpPr>
          <p:nvPr>
            <p:ph idx="1"/>
          </p:nvPr>
        </p:nvSpPr>
        <p:spPr>
          <a:xfrm>
            <a:off x="1371600" y="1638300"/>
            <a:ext cx="9601200" cy="3581400"/>
          </a:xfrm>
        </p:spPr>
        <p:txBody>
          <a:bodyPr/>
          <a:lstStyle/>
          <a:p>
            <a:endParaRPr lang="fr-FR" dirty="0">
              <a:hlinkClick r:id="rId2" action="ppaction://hlinkfile"/>
            </a:endParaRPr>
          </a:p>
          <a:p>
            <a:r>
              <a:rPr lang="fr-FR" dirty="0">
                <a:hlinkClick r:id="rId2" action="ppaction://hlinkfile"/>
              </a:rPr>
              <a:t>activité pré-bac de première.docx</a:t>
            </a:r>
            <a:endParaRPr lang="fr-FR" dirty="0"/>
          </a:p>
        </p:txBody>
      </p:sp>
      <p:sp>
        <p:nvSpPr>
          <p:cNvPr id="6" name="ZoneTexte 5">
            <a:extLst>
              <a:ext uri="{FF2B5EF4-FFF2-40B4-BE49-F238E27FC236}">
                <a16:creationId xmlns:a16="http://schemas.microsoft.com/office/drawing/2014/main" id="{0A2F1FFA-84A1-4A4C-AFCF-0D320113E761}"/>
              </a:ext>
            </a:extLst>
          </p:cNvPr>
          <p:cNvSpPr txBox="1"/>
          <p:nvPr/>
        </p:nvSpPr>
        <p:spPr>
          <a:xfrm>
            <a:off x="4367981" y="2785175"/>
            <a:ext cx="6098458" cy="438582"/>
          </a:xfrm>
          <a:prstGeom prst="rect">
            <a:avLst/>
          </a:prstGeom>
          <a:noFill/>
        </p:spPr>
        <p:txBody>
          <a:bodyPr wrap="square">
            <a:spAutoFit/>
          </a:bodyPr>
          <a:lstStyle/>
          <a:p>
            <a:pPr>
              <a:lnSpc>
                <a:spcPct val="107000"/>
              </a:lnSpc>
              <a:spcAft>
                <a:spcPts val="800"/>
              </a:spcAft>
            </a:pPr>
            <a:r>
              <a:rPr lang="fr-FR" sz="2200" dirty="0">
                <a:effectLst/>
                <a:latin typeface="Calibri" panose="020F0502020204030204" pitchFamily="34" charset="0"/>
                <a:ea typeface="Calibri" panose="020F0502020204030204" pitchFamily="34" charset="0"/>
                <a:cs typeface="Times New Roman" panose="02020603050405020304" pitchFamily="18" charset="0"/>
              </a:rPr>
              <a:t>Découpage de l’activité :</a:t>
            </a:r>
          </a:p>
        </p:txBody>
      </p:sp>
      <p:graphicFrame>
        <p:nvGraphicFramePr>
          <p:cNvPr id="5" name="Tableau 4">
            <a:extLst>
              <a:ext uri="{FF2B5EF4-FFF2-40B4-BE49-F238E27FC236}">
                <a16:creationId xmlns:a16="http://schemas.microsoft.com/office/drawing/2014/main" id="{C7120D2D-0165-4783-A2A3-BB64E7221687}"/>
              </a:ext>
            </a:extLst>
          </p:cNvPr>
          <p:cNvGraphicFramePr>
            <a:graphicFrameLocks noGrp="1"/>
          </p:cNvGraphicFramePr>
          <p:nvPr>
            <p:extLst>
              <p:ext uri="{D42A27DB-BD31-4B8C-83A1-F6EECF244321}">
                <p14:modId xmlns:p14="http://schemas.microsoft.com/office/powerpoint/2010/main" val="2726878123"/>
              </p:ext>
            </p:extLst>
          </p:nvPr>
        </p:nvGraphicFramePr>
        <p:xfrm>
          <a:off x="1838634" y="3223757"/>
          <a:ext cx="8981766" cy="3271598"/>
        </p:xfrm>
        <a:graphic>
          <a:graphicData uri="http://schemas.openxmlformats.org/drawingml/2006/table">
            <a:tbl>
              <a:tblPr firstRow="1" firstCol="1" bandRow="1">
                <a:tableStyleId>{5C22544A-7EE6-4342-B048-85BDC9FD1C3A}</a:tableStyleId>
              </a:tblPr>
              <a:tblGrid>
                <a:gridCol w="3017198">
                  <a:extLst>
                    <a:ext uri="{9D8B030D-6E8A-4147-A177-3AD203B41FA5}">
                      <a16:colId xmlns:a16="http://schemas.microsoft.com/office/drawing/2014/main" val="3622074008"/>
                    </a:ext>
                  </a:extLst>
                </a:gridCol>
                <a:gridCol w="1016145">
                  <a:extLst>
                    <a:ext uri="{9D8B030D-6E8A-4147-A177-3AD203B41FA5}">
                      <a16:colId xmlns:a16="http://schemas.microsoft.com/office/drawing/2014/main" val="2520546035"/>
                    </a:ext>
                  </a:extLst>
                </a:gridCol>
                <a:gridCol w="4948423">
                  <a:extLst>
                    <a:ext uri="{9D8B030D-6E8A-4147-A177-3AD203B41FA5}">
                      <a16:colId xmlns:a16="http://schemas.microsoft.com/office/drawing/2014/main" val="1405686539"/>
                    </a:ext>
                  </a:extLst>
                </a:gridCol>
              </a:tblGrid>
              <a:tr h="658451">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Partie :</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Timing</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dirty="0">
                          <a:effectLst/>
                          <a:latin typeface="Calibri" panose="020F0502020204030204" pitchFamily="34" charset="0"/>
                          <a:cs typeface="Calibri" panose="020F0502020204030204" pitchFamily="34" charset="0"/>
                        </a:rPr>
                        <a:t>Éléments constitutifs de la démarche de modélisation</a:t>
                      </a:r>
                      <a:endParaRPr lang="fr-FR" sz="20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217128074"/>
                  </a:ext>
                </a:extLst>
              </a:tr>
              <a:tr h="658451">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Activité 1 : phénomène d’électrisation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30 min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dirty="0">
                          <a:effectLst/>
                          <a:latin typeface="Calibri" panose="020F0502020204030204" pitchFamily="34" charset="0"/>
                          <a:cs typeface="Calibri" panose="020F0502020204030204" pitchFamily="34" charset="0"/>
                        </a:rPr>
                        <a:t>Concevoir et mettre en œuvre un dispositif expérimental pour tester une loi</a:t>
                      </a:r>
                      <a:endParaRPr lang="fr-FR" sz="20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578304872"/>
                  </a:ext>
                </a:extLst>
              </a:tr>
              <a:tr h="320789">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Activité 2 : le solide ionique</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30 min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dirty="0">
                          <a:effectLst/>
                          <a:latin typeface="Calibri" panose="020F0502020204030204" pitchFamily="34" charset="0"/>
                          <a:cs typeface="Calibri" panose="020F0502020204030204" pitchFamily="34" charset="0"/>
                        </a:rPr>
                        <a:t>Établir des relations entre grandeurs </a:t>
                      </a:r>
                      <a:endParaRPr lang="fr-FR" sz="20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612009225"/>
                  </a:ext>
                </a:extLst>
              </a:tr>
              <a:tr h="658451">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Activité 3 : solide moléculaire polaire</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30 min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dirty="0">
                          <a:effectLst/>
                          <a:latin typeface="Calibri" panose="020F0502020204030204" pitchFamily="34" charset="0"/>
                          <a:cs typeface="Calibri" panose="020F0502020204030204" pitchFamily="34" charset="0"/>
                        </a:rPr>
                        <a:t>Choisir un modèle adapté pour expliquer des faits</a:t>
                      </a:r>
                      <a:endParaRPr lang="fr-FR" sz="20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928228892"/>
                  </a:ext>
                </a:extLst>
              </a:tr>
              <a:tr h="658451">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Activité 3 : solide moléculaire apolaire</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a:effectLst/>
                          <a:latin typeface="Calibri" panose="020F0502020204030204" pitchFamily="34" charset="0"/>
                          <a:cs typeface="Calibri" panose="020F0502020204030204" pitchFamily="34" charset="0"/>
                        </a:rPr>
                        <a:t>15 min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fr-FR" sz="2000" dirty="0">
                          <a:effectLst/>
                          <a:latin typeface="Calibri" panose="020F0502020204030204" pitchFamily="34" charset="0"/>
                          <a:cs typeface="Calibri" panose="020F0502020204030204" pitchFamily="34" charset="0"/>
                        </a:rPr>
                        <a:t>Simplifier la situation initiale</a:t>
                      </a:r>
                      <a:endParaRPr lang="fr-FR" sz="20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337425690"/>
                  </a:ext>
                </a:extLst>
              </a:tr>
            </a:tbl>
          </a:graphicData>
        </a:graphic>
      </p:graphicFrame>
      <p:sp>
        <p:nvSpPr>
          <p:cNvPr id="4" name="ZoneTexte 3">
            <a:extLst>
              <a:ext uri="{FF2B5EF4-FFF2-40B4-BE49-F238E27FC236}">
                <a16:creationId xmlns:a16="http://schemas.microsoft.com/office/drawing/2014/main" id="{662F45B4-C7B6-4D39-94FD-AAED5F454D2C}"/>
              </a:ext>
            </a:extLst>
          </p:cNvPr>
          <p:cNvSpPr txBox="1"/>
          <p:nvPr/>
        </p:nvSpPr>
        <p:spPr>
          <a:xfrm>
            <a:off x="7287491" y="1638300"/>
            <a:ext cx="3178948" cy="923330"/>
          </a:xfrm>
          <a:prstGeom prst="rect">
            <a:avLst/>
          </a:prstGeom>
          <a:noFill/>
        </p:spPr>
        <p:txBody>
          <a:bodyPr wrap="square" rtlCol="0">
            <a:spAutoFit/>
          </a:bodyPr>
          <a:lstStyle/>
          <a:p>
            <a:r>
              <a:rPr lang="fr-FR" dirty="0">
                <a:solidFill>
                  <a:srgbClr val="FF0000"/>
                </a:solidFill>
              </a:rPr>
              <a:t>Proposer quelques réponses d’élèves, une correction, une évaluation ?</a:t>
            </a:r>
          </a:p>
        </p:txBody>
      </p:sp>
    </p:spTree>
    <p:extLst>
      <p:ext uri="{BB962C8B-B14F-4D97-AF65-F5344CB8AC3E}">
        <p14:creationId xmlns:p14="http://schemas.microsoft.com/office/powerpoint/2010/main" val="35714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7C2686-D986-4A61-B0AC-CA8773EA8751}"/>
              </a:ext>
            </a:extLst>
          </p:cNvPr>
          <p:cNvSpPr>
            <a:spLocks noGrp="1"/>
          </p:cNvSpPr>
          <p:nvPr>
            <p:ph type="title"/>
          </p:nvPr>
        </p:nvSpPr>
        <p:spPr>
          <a:xfrm>
            <a:off x="1371600" y="685800"/>
            <a:ext cx="9601200" cy="558284"/>
          </a:xfrm>
          <a:ln>
            <a:solidFill>
              <a:schemeClr val="tx1"/>
            </a:solidFill>
          </a:ln>
        </p:spPr>
        <p:txBody>
          <a:bodyPr>
            <a:normAutofit/>
          </a:bodyPr>
          <a:lstStyle/>
          <a:p>
            <a:pPr algn="ctr"/>
            <a:r>
              <a:rPr lang="fr-FR" sz="3200" b="1" dirty="0">
                <a:solidFill>
                  <a:srgbClr val="000000"/>
                </a:solidFill>
                <a:effectLst/>
                <a:latin typeface="Arial" panose="020B0604020202020204" pitchFamily="34" charset="0"/>
                <a:ea typeface="Calibri" panose="020F0502020204030204" pitchFamily="34" charset="0"/>
              </a:rPr>
              <a:t>Développement post-baccalauréat</a:t>
            </a:r>
            <a:endParaRPr lang="fr-FR" sz="6600" b="1" dirty="0"/>
          </a:p>
        </p:txBody>
      </p:sp>
      <p:sp>
        <p:nvSpPr>
          <p:cNvPr id="3" name="ZoneTexte 2">
            <a:extLst>
              <a:ext uri="{FF2B5EF4-FFF2-40B4-BE49-F238E27FC236}">
                <a16:creationId xmlns:a16="http://schemas.microsoft.com/office/drawing/2014/main" id="{33175526-6072-4FF6-AE87-140A484943C8}"/>
              </a:ext>
            </a:extLst>
          </p:cNvPr>
          <p:cNvSpPr txBox="1"/>
          <p:nvPr/>
        </p:nvSpPr>
        <p:spPr>
          <a:xfrm>
            <a:off x="3785865" y="1613416"/>
            <a:ext cx="3238389" cy="369332"/>
          </a:xfrm>
          <a:prstGeom prst="rect">
            <a:avLst/>
          </a:prstGeom>
          <a:noFill/>
          <a:ln>
            <a:solidFill>
              <a:schemeClr val="tx1"/>
            </a:solidFill>
          </a:ln>
        </p:spPr>
        <p:txBody>
          <a:bodyPr wrap="square" rtlCol="0">
            <a:spAutoFit/>
          </a:bodyPr>
          <a:lstStyle/>
          <a:p>
            <a:r>
              <a:rPr lang="fr-FR" dirty="0"/>
              <a:t>Programme de chimie en  PCSI</a:t>
            </a:r>
          </a:p>
        </p:txBody>
      </p:sp>
      <p:sp>
        <p:nvSpPr>
          <p:cNvPr id="6" name="Espace réservé du contenu 5">
            <a:extLst>
              <a:ext uri="{FF2B5EF4-FFF2-40B4-BE49-F238E27FC236}">
                <a16:creationId xmlns:a16="http://schemas.microsoft.com/office/drawing/2014/main" id="{F8F01EF0-8BDB-4EAD-9031-3F05F5DE0CC3}"/>
              </a:ext>
            </a:extLst>
          </p:cNvPr>
          <p:cNvSpPr>
            <a:spLocks noGrp="1"/>
          </p:cNvSpPr>
          <p:nvPr>
            <p:ph idx="1"/>
          </p:nvPr>
        </p:nvSpPr>
        <p:spPr>
          <a:xfrm>
            <a:off x="1371600" y="1982748"/>
            <a:ext cx="9601200" cy="4787384"/>
          </a:xfrm>
        </p:spPr>
        <p:txBody>
          <a:bodyPr>
            <a:normAutofit lnSpcReduction="10000"/>
          </a:bodyPr>
          <a:lstStyle/>
          <a:p>
            <a:pPr marL="0" indent="0">
              <a:lnSpc>
                <a:spcPct val="107000"/>
              </a:lnSpc>
              <a:spcBef>
                <a:spcPts val="0"/>
              </a:spcBef>
              <a:spcAft>
                <a:spcPts val="600"/>
              </a:spcAft>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4</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fr-FR" b="1" dirty="0">
                <a:effectLst/>
                <a:latin typeface="Calibri" panose="020F0502020204030204" pitchFamily="34" charset="0"/>
                <a:ea typeface="Calibri" panose="020F0502020204030204" pitchFamily="34" charset="0"/>
                <a:cs typeface="Times New Roman" panose="02020603050405020304" pitchFamily="18" charset="0"/>
              </a:rPr>
              <a:t>Structures microscopiques et propriétés physiques des solides</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7000"/>
              </a:lnSpc>
              <a:spcBef>
                <a:spcPts val="0"/>
              </a:spcBef>
              <a:spcAft>
                <a:spcPts val="800"/>
              </a:spcAft>
              <a:buNone/>
            </a:pPr>
            <a:r>
              <a:rPr lang="fr-FR" dirty="0">
                <a:effectLst/>
                <a:latin typeface="Calibri" panose="020F0502020204030204" pitchFamily="34" charset="0"/>
                <a:ea typeface="Calibri" panose="020F0502020204030204" pitchFamily="34" charset="0"/>
                <a:cs typeface="Times New Roman" panose="02020603050405020304" pitchFamily="18" charset="0"/>
              </a:rPr>
              <a:t>L’introduction du </a:t>
            </a:r>
            <a:r>
              <a:rPr lang="fr-FR"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modèle du cristal parfait </a:t>
            </a:r>
            <a:r>
              <a:rPr lang="fr-FR" dirty="0">
                <a:effectLst/>
                <a:latin typeface="Calibri" panose="020F0502020204030204" pitchFamily="34" charset="0"/>
                <a:ea typeface="Calibri" panose="020F0502020204030204" pitchFamily="34" charset="0"/>
                <a:cs typeface="Times New Roman" panose="02020603050405020304" pitchFamily="18" charset="0"/>
              </a:rPr>
              <a:t>se fait sur l’exemple de la maille cubique a faces centrées (CFC), seule maille dont la connaissance est exigible ; l’ensemble des notions associées à cette première étude est réinvesti pour étudier d’autres structures cristallines dont la constitution est alors fournie.</a:t>
            </a:r>
          </a:p>
          <a:p>
            <a:pPr marL="0" indent="0" algn="just">
              <a:lnSpc>
                <a:spcPct val="107000"/>
              </a:lnSpc>
              <a:spcBef>
                <a:spcPts val="0"/>
              </a:spcBef>
              <a:spcAft>
                <a:spcPts val="800"/>
              </a:spcAft>
              <a:buNone/>
            </a:pPr>
            <a:r>
              <a:rPr lang="fr-FR" dirty="0">
                <a:effectLst/>
                <a:latin typeface="Calibri" panose="020F0502020204030204" pitchFamily="34" charset="0"/>
                <a:ea typeface="Calibri" panose="020F0502020204030204" pitchFamily="34" charset="0"/>
                <a:cs typeface="Times New Roman" panose="02020603050405020304" pitchFamily="18" charset="0"/>
              </a:rPr>
              <a:t>L’objectif principal de l’étude des cristaux métalliques, covalents et ioniques est d’aborder une nouvelle fois </a:t>
            </a:r>
            <a:r>
              <a:rPr lang="fr-FR"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la notion de modèle </a:t>
            </a:r>
            <a:r>
              <a:rPr lang="fr-FR" dirty="0">
                <a:effectLst/>
                <a:latin typeface="Calibri" panose="020F0502020204030204" pitchFamily="34" charset="0"/>
                <a:ea typeface="Calibri" panose="020F0502020204030204" pitchFamily="34" charset="0"/>
                <a:cs typeface="Times New Roman" panose="02020603050405020304" pitchFamily="18" charset="0"/>
              </a:rPr>
              <a:t>: </a:t>
            </a:r>
            <a:r>
              <a:rPr lang="fr-FR"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les allers-retours entre le niveau macroscopique </a:t>
            </a:r>
            <a:r>
              <a:rPr lang="fr-FR" dirty="0">
                <a:effectLst/>
                <a:latin typeface="Calibri" panose="020F0502020204030204" pitchFamily="34" charset="0"/>
                <a:ea typeface="Calibri" panose="020F0502020204030204" pitchFamily="34" charset="0"/>
                <a:cs typeface="Times New Roman" panose="02020603050405020304" pitchFamily="18" charset="0"/>
              </a:rPr>
              <a:t>(solides de différentes natures) </a:t>
            </a:r>
            <a:r>
              <a:rPr lang="fr-FR"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et la modélisation microscopique </a:t>
            </a:r>
            <a:r>
              <a:rPr lang="fr-FR" dirty="0">
                <a:effectLst/>
                <a:latin typeface="Calibri" panose="020F0502020204030204" pitchFamily="34" charset="0"/>
                <a:ea typeface="Calibri" panose="020F0502020204030204" pitchFamily="34" charset="0"/>
                <a:cs typeface="Times New Roman" panose="02020603050405020304" pitchFamily="18" charset="0"/>
              </a:rPr>
              <a:t>(cristal parfait) </a:t>
            </a:r>
            <a:r>
              <a:rPr lang="fr-FR"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permettent de montrer les limites du modèle du cristal parfait et de confronter les prédictions faites par ce modèle aux valeurs expérimentales </a:t>
            </a:r>
            <a:r>
              <a:rPr lang="fr-FR" dirty="0">
                <a:effectLst/>
                <a:latin typeface="Calibri" panose="020F0502020204030204" pitchFamily="34" charset="0"/>
                <a:ea typeface="Calibri" panose="020F0502020204030204" pitchFamily="34" charset="0"/>
                <a:cs typeface="Times New Roman" panose="02020603050405020304" pitchFamily="18" charset="0"/>
              </a:rPr>
              <a:t>mesurées sur le solide réel (distances internucléaires et interatomiques, masse volumique, etc.). </a:t>
            </a:r>
          </a:p>
          <a:p>
            <a:pPr marL="0" indent="0" algn="just">
              <a:lnSpc>
                <a:spcPct val="107000"/>
              </a:lnSpc>
              <a:spcBef>
                <a:spcPts val="0"/>
              </a:spcBef>
              <a:spcAft>
                <a:spcPts val="800"/>
              </a:spcAft>
              <a:buNone/>
            </a:pPr>
            <a:r>
              <a:rPr lang="fr-FR" dirty="0">
                <a:effectLst/>
                <a:latin typeface="Calibri" panose="020F0502020204030204" pitchFamily="34" charset="0"/>
                <a:ea typeface="Calibri" panose="020F0502020204030204" pitchFamily="34" charset="0"/>
                <a:cs typeface="Times New Roman" panose="02020603050405020304" pitchFamily="18" charset="0"/>
              </a:rPr>
              <a:t>Une réflexion sur les modèles conduisant à la détermination des différents types de rayons à partir des méthodes expérimentales d’analyse des structures des solides peut être proposée [..,]</a:t>
            </a:r>
          </a:p>
        </p:txBody>
      </p:sp>
    </p:spTree>
    <p:extLst>
      <p:ext uri="{BB962C8B-B14F-4D97-AF65-F5344CB8AC3E}">
        <p14:creationId xmlns:p14="http://schemas.microsoft.com/office/powerpoint/2010/main" val="233733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1371600" y="1578077"/>
            <a:ext cx="9601200" cy="4289323"/>
          </a:xfrm>
        </p:spPr>
        <p:txBody>
          <a:bodyPr>
            <a:normAutofit/>
          </a:bodyPr>
          <a:lstStyle/>
          <a:p>
            <a:pPr algn="just">
              <a:lnSpc>
                <a:spcPct val="107000"/>
              </a:lnSpc>
              <a:spcBef>
                <a:spcPts val="600"/>
              </a:spcBef>
              <a:spcAft>
                <a:spcPts val="800"/>
              </a:spcAft>
            </a:pPr>
            <a:r>
              <a:rPr lang="fr-FR" sz="2400" b="1" i="1" dirty="0">
                <a:effectLst/>
                <a:latin typeface="Calibri" panose="020F0502020204030204" pitchFamily="34" charset="0"/>
                <a:ea typeface="Calibri" panose="020F0502020204030204" pitchFamily="34" charset="0"/>
                <a:cs typeface="Calibri" panose="020F0502020204030204" pitchFamily="34" charset="0"/>
              </a:rPr>
              <a:t>Modèle des sphères dures</a:t>
            </a:r>
            <a:r>
              <a:rPr lang="fr-FR" sz="2400" dirty="0">
                <a:effectLst/>
                <a:latin typeface="Calibri" panose="020F0502020204030204" pitchFamily="34" charset="0"/>
                <a:ea typeface="Calibri" panose="020F0502020204030204" pitchFamily="34" charset="0"/>
                <a:cs typeface="Calibri" panose="020F0502020204030204" pitchFamily="34" charset="0"/>
              </a:rPr>
              <a:t> : On modélise l’entité chimique par une sphère dure, indéformable et impénétrable, de rayon r. L’empilement compact correspond à un empilement des sphères permettant de maximiser les contacts entre les sphères et de minimiser le volume.</a:t>
            </a:r>
          </a:p>
          <a:p>
            <a:pPr marL="0" indent="0" algn="just">
              <a:lnSpc>
                <a:spcPct val="107000"/>
              </a:lnSpc>
              <a:spcBef>
                <a:spcPts val="600"/>
              </a:spcBef>
              <a:spcAft>
                <a:spcPts val="800"/>
              </a:spcAft>
              <a:buNone/>
            </a:pP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600"/>
              </a:spcBef>
              <a:spcAft>
                <a:spcPts val="800"/>
              </a:spcAft>
            </a:pPr>
            <a:r>
              <a:rPr lang="fr-FR" sz="2400" b="1" i="1" dirty="0">
                <a:effectLst/>
                <a:latin typeface="Calibri" panose="020F0502020204030204" pitchFamily="34" charset="0"/>
                <a:ea typeface="Calibri" panose="020F0502020204030204" pitchFamily="34" charset="0"/>
                <a:cs typeface="Calibri" panose="020F0502020204030204" pitchFamily="34" charset="0"/>
              </a:rPr>
              <a:t>Modèle du cristal parfait</a:t>
            </a:r>
            <a:r>
              <a:rPr lang="fr-FR" sz="2400" dirty="0">
                <a:effectLst/>
                <a:latin typeface="Calibri" panose="020F0502020204030204" pitchFamily="34" charset="0"/>
                <a:ea typeface="Calibri" panose="020F0502020204030204" pitchFamily="34" charset="0"/>
                <a:cs typeface="Calibri" panose="020F0502020204030204" pitchFamily="34" charset="0"/>
              </a:rPr>
              <a:t> : un cristal parfait correspond à un arrangement infini, périodique et parfaitement ordonné. </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dirty="0">
                <a:solidFill>
                  <a:srgbClr val="FF0000"/>
                </a:solidFill>
              </a:rPr>
              <a:t>A préciser le choix du modèle du cristal parfait se fait à une température faible, comme pour le modèle du gaz parfait à pression faible.</a:t>
            </a:r>
          </a:p>
        </p:txBody>
      </p:sp>
    </p:spTree>
    <p:extLst>
      <p:ext uri="{BB962C8B-B14F-4D97-AF65-F5344CB8AC3E}">
        <p14:creationId xmlns:p14="http://schemas.microsoft.com/office/powerpoint/2010/main" val="868286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C57617-2826-4D7A-98DF-11B02A72BEFE}"/>
              </a:ext>
            </a:extLst>
          </p:cNvPr>
          <p:cNvSpPr>
            <a:spLocks noGrp="1"/>
          </p:cNvSpPr>
          <p:nvPr>
            <p:ph type="title"/>
          </p:nvPr>
        </p:nvSpPr>
        <p:spPr/>
        <p:txBody>
          <a:bodyPr>
            <a:normAutofit/>
          </a:bodyPr>
          <a:lstStyle/>
          <a:p>
            <a:pPr>
              <a:lnSpc>
                <a:spcPct val="107000"/>
              </a:lnSpc>
              <a:spcBef>
                <a:spcPts val="600"/>
              </a:spcBef>
              <a:spcAft>
                <a:spcPts val="800"/>
              </a:spcAft>
            </a:pPr>
            <a:r>
              <a:rPr lang="fr-FR" sz="2400" b="1" u="sng"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Outils de description de la structure cristalline</a:t>
            </a:r>
            <a:endParaRPr lang="fr-FR" sz="2400" b="1"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675967" y="1412670"/>
                <a:ext cx="7538884" cy="4351338"/>
              </a:xfrm>
            </p:spPr>
            <p:txBody>
              <a:bodyPr>
                <a:noAutofit/>
              </a:bodyPr>
              <a:lstStyle/>
              <a:p>
                <a:pPr>
                  <a:lnSpc>
                    <a:spcPct val="107000"/>
                  </a:lnSpc>
                  <a:spcBef>
                    <a:spcPts val="600"/>
                  </a:spcBef>
                  <a:spcAft>
                    <a:spcPts val="800"/>
                  </a:spcAft>
                </a:pPr>
                <a:r>
                  <a:rPr lang="fr-FR" sz="2000" b="1" dirty="0">
                    <a:effectLst/>
                    <a:latin typeface="Calibri" panose="020F0502020204030204" pitchFamily="34" charset="0"/>
                    <a:ea typeface="Calibri" panose="020F0502020204030204" pitchFamily="34" charset="0"/>
                    <a:cs typeface="Calibri" panose="020F0502020204030204" pitchFamily="34" charset="0"/>
                  </a:rPr>
                  <a:t>Le réseau</a:t>
                </a:r>
                <a:r>
                  <a:rPr lang="fr-FR" sz="2000" dirty="0">
                    <a:effectLst/>
                    <a:latin typeface="Calibri" panose="020F0502020204030204" pitchFamily="34" charset="0"/>
                    <a:ea typeface="Calibri" panose="020F0502020204030204" pitchFamily="34" charset="0"/>
                    <a:cs typeface="Calibri" panose="020F0502020204030204" pitchFamily="34" charset="0"/>
                  </a:rPr>
                  <a:t> (de Bravais) : il est constitué par une infinité de points se déduisant les uns des autres par des translations qui sont des combinaisons linéaires des 3 vecteurs non coplanaires </a:t>
                </a:r>
                <a14:m>
                  <m:oMath xmlns:m="http://schemas.openxmlformats.org/officeDocument/2006/math">
                    <m:acc>
                      <m:accPr>
                        <m:chr m:val="⃗"/>
                        <m:ctrlPr>
                          <a:rPr lang="fr-FR" sz="2000" i="1">
                            <a:effectLst/>
                            <a:latin typeface="Cambria Math" panose="02040503050406030204" pitchFamily="18" charset="0"/>
                            <a:ea typeface="Calibri" panose="020F0502020204030204" pitchFamily="34" charset="0"/>
                            <a:cs typeface="Calibri" panose="020F0502020204030204" pitchFamily="34" charset="0"/>
                          </a:rPr>
                        </m:ctrlPr>
                      </m:accPr>
                      <m:e>
                        <m:r>
                          <a:rPr lang="fr-FR" sz="2000" i="1">
                            <a:effectLst/>
                            <a:latin typeface="Cambria Math" panose="02040503050406030204" pitchFamily="18" charset="0"/>
                            <a:ea typeface="Calibri" panose="020F0502020204030204" pitchFamily="34" charset="0"/>
                            <a:cs typeface="Calibri" panose="020F0502020204030204" pitchFamily="34" charset="0"/>
                          </a:rPr>
                          <m:t>𝑎</m:t>
                        </m:r>
                      </m:e>
                    </m:acc>
                    <m:r>
                      <a:rPr lang="fr-FR" sz="2000" i="1">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fr-FR" sz="2000" i="1">
                            <a:effectLst/>
                            <a:latin typeface="Cambria Math" panose="02040503050406030204" pitchFamily="18" charset="0"/>
                            <a:ea typeface="Calibri" panose="020F0502020204030204" pitchFamily="34" charset="0"/>
                            <a:cs typeface="Calibri" panose="020F0502020204030204" pitchFamily="34" charset="0"/>
                          </a:rPr>
                        </m:ctrlPr>
                      </m:accPr>
                      <m:e>
                        <m:r>
                          <a:rPr lang="fr-FR" sz="2000" i="1">
                            <a:effectLst/>
                            <a:latin typeface="Cambria Math" panose="02040503050406030204" pitchFamily="18" charset="0"/>
                            <a:ea typeface="Calibri" panose="020F0502020204030204" pitchFamily="34" charset="0"/>
                            <a:cs typeface="Calibri" panose="020F0502020204030204" pitchFamily="34" charset="0"/>
                          </a:rPr>
                          <m:t>𝑏</m:t>
                        </m:r>
                      </m:e>
                    </m:acc>
                    <m:r>
                      <a:rPr lang="fr-FR" sz="2000" i="1">
                        <a:effectLst/>
                        <a:latin typeface="Cambria Math" panose="02040503050406030204" pitchFamily="18" charset="0"/>
                        <a:ea typeface="Times New Roman" panose="02020603050405020304" pitchFamily="18" charset="0"/>
                        <a:cs typeface="Calibri" panose="020F0502020204030204" pitchFamily="34" charset="0"/>
                      </a:rPr>
                      <m:t>, </m:t>
                    </m:r>
                    <m:acc>
                      <m:accPr>
                        <m:chr m:val="⃗"/>
                        <m:ctrlPr>
                          <a:rPr lang="fr-FR" sz="2000" i="1">
                            <a:effectLst/>
                            <a:latin typeface="Cambria Math" panose="02040503050406030204" pitchFamily="18" charset="0"/>
                            <a:ea typeface="Times New Roman" panose="02020603050405020304" pitchFamily="18" charset="0"/>
                            <a:cs typeface="Calibri" panose="020F0502020204030204" pitchFamily="34" charset="0"/>
                          </a:rPr>
                        </m:ctrlPr>
                      </m:accPr>
                      <m:e>
                        <m:r>
                          <a:rPr lang="fr-FR" sz="2000" i="1">
                            <a:effectLst/>
                            <a:latin typeface="Cambria Math" panose="02040503050406030204" pitchFamily="18" charset="0"/>
                            <a:ea typeface="Times New Roman" panose="02020603050405020304" pitchFamily="18" charset="0"/>
                            <a:cs typeface="Calibri" panose="020F0502020204030204" pitchFamily="34" charset="0"/>
                          </a:rPr>
                          <m:t>𝑐</m:t>
                        </m:r>
                      </m:e>
                    </m:acc>
                  </m:oMath>
                </a14:m>
                <a:r>
                  <a:rPr lang="fr-FR" sz="2000" dirty="0">
                    <a:effectLst/>
                    <a:latin typeface="Calibri" panose="020F0502020204030204" pitchFamily="34" charset="0"/>
                    <a:ea typeface="Calibri" panose="020F0502020204030204" pitchFamily="34" charset="0"/>
                    <a:cs typeface="Calibri" panose="020F0502020204030204" pitchFamily="34" charset="0"/>
                  </a:rPr>
                  <a:t> .</a:t>
                </a: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fr-FR" sz="2000" dirty="0">
                    <a:effectLst/>
                    <a:latin typeface="Calibri" panose="020F0502020204030204" pitchFamily="34" charset="0"/>
                    <a:ea typeface="Calibri" panose="020F0502020204030204" pitchFamily="34" charset="0"/>
                    <a:cs typeface="Calibri" panose="020F0502020204030204" pitchFamily="34" charset="0"/>
                  </a:rPr>
                  <a:t>Les </a:t>
                </a:r>
                <a:r>
                  <a:rPr lang="fr-FR" sz="2000" b="1" dirty="0">
                    <a:effectLst/>
                    <a:latin typeface="Calibri" panose="020F0502020204030204" pitchFamily="34" charset="0"/>
                    <a:ea typeface="Calibri" panose="020F0502020204030204" pitchFamily="34" charset="0"/>
                    <a:cs typeface="Calibri" panose="020F0502020204030204" pitchFamily="34" charset="0"/>
                  </a:rPr>
                  <a:t>nœuds</a:t>
                </a:r>
                <a:r>
                  <a:rPr lang="fr-FR" sz="2000" dirty="0">
                    <a:effectLst/>
                    <a:latin typeface="Calibri" panose="020F0502020204030204" pitchFamily="34" charset="0"/>
                    <a:ea typeface="Calibri" panose="020F0502020204030204" pitchFamily="34" charset="0"/>
                    <a:cs typeface="Calibri" panose="020F0502020204030204" pitchFamily="34" charset="0"/>
                  </a:rPr>
                  <a:t> : </a:t>
                </a:r>
                <a:r>
                  <a:rPr lang="fr-FR" dirty="0">
                    <a:latin typeface="Calibri" panose="020F0502020204030204" pitchFamily="34" charset="0"/>
                    <a:cs typeface="Calibri" panose="020F0502020204030204" pitchFamily="34" charset="0"/>
                  </a:rPr>
                  <a:t>points imaginaires qui forme le réseau</a:t>
                </a:r>
                <a:r>
                  <a:rPr lang="fr-FR" sz="2000" dirty="0">
                    <a:effectLst/>
                    <a:latin typeface="Calibri" panose="020F0502020204030204" pitchFamily="34" charset="0"/>
                    <a:ea typeface="Calibri" panose="020F0502020204030204" pitchFamily="34" charset="0"/>
                    <a:cs typeface="Calibri" panose="020F0502020204030204" pitchFamily="34" charset="0"/>
                  </a:rPr>
                  <a:t>. Ils correspondent aux sommets d’un parallélépipède construit à partir des vecteurs de base de ce réseau. </a:t>
                </a: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fr-FR" sz="2000" dirty="0">
                    <a:effectLst/>
                    <a:latin typeface="Calibri" panose="020F0502020204030204" pitchFamily="34" charset="0"/>
                    <a:ea typeface="Calibri" panose="020F0502020204030204" pitchFamily="34" charset="0"/>
                    <a:cs typeface="Calibri" panose="020F0502020204030204" pitchFamily="34" charset="0"/>
                  </a:rPr>
                  <a:t>La </a:t>
                </a:r>
                <a:r>
                  <a:rPr lang="fr-FR" sz="2000" b="1" dirty="0">
                    <a:effectLst/>
                    <a:latin typeface="Calibri" panose="020F0502020204030204" pitchFamily="34" charset="0"/>
                    <a:ea typeface="Calibri" panose="020F0502020204030204" pitchFamily="34" charset="0"/>
                    <a:cs typeface="Calibri" panose="020F0502020204030204" pitchFamily="34" charset="0"/>
                  </a:rPr>
                  <a:t>maille</a:t>
                </a:r>
                <a:r>
                  <a:rPr lang="fr-FR" sz="2000" dirty="0">
                    <a:effectLst/>
                    <a:latin typeface="Calibri" panose="020F0502020204030204" pitchFamily="34" charset="0"/>
                    <a:ea typeface="Calibri" panose="020F0502020204030204" pitchFamily="34" charset="0"/>
                    <a:cs typeface="Calibri" panose="020F0502020204030204" pitchFamily="34" charset="0"/>
                  </a:rPr>
                  <a:t> : unité de base permettant de reconstruire le cristal par translation selon les directions des axes cristallins. Les paramètres de maille : 3 longueurs (a, b, c) et trois angles (</a:t>
                </a:r>
                <a:r>
                  <a:rPr lang="fr-FR" sz="2000" dirty="0">
                    <a:effectLst/>
                    <a:latin typeface="Symbol" panose="05050102010706020507" pitchFamily="18" charset="2"/>
                    <a:ea typeface="Calibri" panose="020F0502020204030204" pitchFamily="34" charset="0"/>
                    <a:cs typeface="Calibri" panose="020F0502020204030204" pitchFamily="34" charset="0"/>
                  </a:rPr>
                  <a:t>a, b, g</a:t>
                </a:r>
                <a:r>
                  <a:rPr lang="fr-FR" sz="2000" dirty="0">
                    <a:effectLst/>
                    <a:latin typeface="Calibri" panose="020F0502020204030204" pitchFamily="34" charset="0"/>
                    <a:ea typeface="Calibri" panose="020F0502020204030204" pitchFamily="34" charset="0"/>
                    <a:cs typeface="Calibri" panose="020F0502020204030204" pitchFamily="34" charset="0"/>
                  </a:rPr>
                  <a:t>). </a:t>
                </a: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fr-FR" sz="2000" b="1" dirty="0">
                    <a:effectLst/>
                    <a:latin typeface="Calibri" panose="020F0502020204030204" pitchFamily="34" charset="0"/>
                    <a:ea typeface="Calibri" panose="020F0502020204030204" pitchFamily="34" charset="0"/>
                    <a:cs typeface="Calibri" panose="020F0502020204030204" pitchFamily="34" charset="0"/>
                  </a:rPr>
                  <a:t>Le motif</a:t>
                </a:r>
                <a:r>
                  <a:rPr lang="fr-FR" sz="2000" dirty="0">
                    <a:effectLst/>
                    <a:latin typeface="Calibri" panose="020F0502020204030204" pitchFamily="34" charset="0"/>
                    <a:ea typeface="Calibri" panose="020F0502020204030204" pitchFamily="34" charset="0"/>
                    <a:cs typeface="Calibri" panose="020F0502020204030204" pitchFamily="34" charset="0"/>
                  </a:rPr>
                  <a:t> </a:t>
                </a:r>
                <a:r>
                  <a:rPr lang="fr-FR" dirty="0">
                    <a:latin typeface="Calibri" panose="020F0502020204030204" pitchFamily="34" charset="0"/>
                    <a:cs typeface="Calibri" panose="020F0502020204030204" pitchFamily="34" charset="0"/>
                  </a:rPr>
                  <a:t>est le groupe d’atomes qui se répète par les translations du réseau pour constituer le cristal.</a:t>
                </a:r>
                <a:endParaRPr lang="fr-FR" sz="2000" dirty="0">
                  <a:effectLst/>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Espace réservé du contenu 2">
                <a:extLst>
                  <a:ext uri="{FF2B5EF4-FFF2-40B4-BE49-F238E27FC236}">
                    <a16:creationId xmlns:a16="http://schemas.microsoft.com/office/drawing/2014/main" id="{49EB80D5-20A0-4E42-8C29-CE4CA067D8F5}"/>
                  </a:ext>
                </a:extLst>
              </p:cNvPr>
              <p:cNvSpPr>
                <a:spLocks noGrp="1" noRot="1" noChangeAspect="1" noMove="1" noResize="1" noEditPoints="1" noAdjustHandles="1" noChangeArrowheads="1" noChangeShapeType="1" noTextEdit="1"/>
              </p:cNvSpPr>
              <p:nvPr>
                <p:ph idx="1"/>
              </p:nvPr>
            </p:nvSpPr>
            <p:spPr>
              <a:xfrm>
                <a:off x="675967" y="1412670"/>
                <a:ext cx="7538884" cy="4351338"/>
              </a:xfrm>
              <a:blipFill>
                <a:blip r:embed="rId2"/>
                <a:stretch>
                  <a:fillRect l="-728" t="-700" r="-808" b="-140"/>
                </a:stretch>
              </a:blipFill>
            </p:spPr>
            <p:txBody>
              <a:bodyPr/>
              <a:lstStyle/>
              <a:p>
                <a:r>
                  <a:rPr lang="fr-FR">
                    <a:noFill/>
                  </a:rPr>
                  <a:t> </a:t>
                </a:r>
              </a:p>
            </p:txBody>
          </p:sp>
        </mc:Fallback>
      </mc:AlternateContent>
      <p:pic>
        <p:nvPicPr>
          <p:cNvPr id="4" name="Image 3">
            <a:extLst>
              <a:ext uri="{FF2B5EF4-FFF2-40B4-BE49-F238E27FC236}">
                <a16:creationId xmlns:a16="http://schemas.microsoft.com/office/drawing/2014/main" id="{826CF2D0-A004-485C-9D0D-61E34152F75A}"/>
              </a:ext>
            </a:extLst>
          </p:cNvPr>
          <p:cNvPicPr>
            <a:picLocks noChangeAspect="1"/>
          </p:cNvPicPr>
          <p:nvPr/>
        </p:nvPicPr>
        <p:blipFill>
          <a:blip r:embed="rId3"/>
          <a:stretch>
            <a:fillRect/>
          </a:stretch>
        </p:blipFill>
        <p:spPr>
          <a:xfrm>
            <a:off x="8513506" y="2379100"/>
            <a:ext cx="3276600" cy="2571750"/>
          </a:xfrm>
          <a:prstGeom prst="rect">
            <a:avLst/>
          </a:prstGeom>
        </p:spPr>
      </p:pic>
    </p:spTree>
    <p:extLst>
      <p:ext uri="{BB962C8B-B14F-4D97-AF65-F5344CB8AC3E}">
        <p14:creationId xmlns:p14="http://schemas.microsoft.com/office/powerpoint/2010/main" val="2085835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C57617-2826-4D7A-98DF-11B02A72BEFE}"/>
              </a:ext>
            </a:extLst>
          </p:cNvPr>
          <p:cNvSpPr>
            <a:spLocks noGrp="1"/>
          </p:cNvSpPr>
          <p:nvPr>
            <p:ph type="title"/>
          </p:nvPr>
        </p:nvSpPr>
        <p:spPr/>
        <p:txBody>
          <a:bodyPr>
            <a:normAutofit/>
          </a:bodyPr>
          <a:lstStyle/>
          <a:p>
            <a:pPr>
              <a:lnSpc>
                <a:spcPct val="107000"/>
              </a:lnSpc>
              <a:spcAft>
                <a:spcPts val="800"/>
              </a:spcAft>
            </a:pPr>
            <a:r>
              <a:rPr lang="fr-FR" sz="2400" b="1" u="sng"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Grandeurs caractéristiques du cristal parfait</a:t>
            </a:r>
            <a:endParaRPr lang="fr-FR" sz="2400" b="1"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1371600" y="1995054"/>
                <a:ext cx="9601200" cy="3581400"/>
              </a:xfrm>
            </p:spPr>
            <p:txBody>
              <a:bodyPr>
                <a:noAutofit/>
              </a:bodyPr>
              <a:lstStyle/>
              <a:p>
                <a:r>
                  <a:rPr lang="fr-FR" sz="2200" b="1" dirty="0">
                    <a:latin typeface="Calibri" panose="020F0502020204030204" pitchFamily="34" charset="0"/>
                    <a:cs typeface="Calibri" panose="020F0502020204030204" pitchFamily="34" charset="0"/>
                  </a:rPr>
                  <a:t>Population</a:t>
                </a:r>
                <a:r>
                  <a:rPr lang="fr-FR" sz="2200" dirty="0">
                    <a:latin typeface="Calibri" panose="020F0502020204030204" pitchFamily="34" charset="0"/>
                    <a:cs typeface="Calibri" panose="020F0502020204030204" pitchFamily="34" charset="0"/>
                  </a:rPr>
                  <a:t> de la maille : nombre d’entités présentes dans la maille</a:t>
                </a:r>
              </a:p>
              <a:p>
                <a:pPr marL="0" indent="0">
                  <a:buNone/>
                </a:pPr>
                <a:endParaRPr lang="fr-FR" sz="2200" dirty="0">
                  <a:latin typeface="Calibri" panose="020F0502020204030204" pitchFamily="34" charset="0"/>
                  <a:cs typeface="Calibri" panose="020F0502020204030204" pitchFamily="34" charset="0"/>
                </a:endParaRPr>
              </a:p>
              <a:p>
                <a:r>
                  <a:rPr lang="fr-FR" sz="2200" b="1" dirty="0">
                    <a:latin typeface="Calibri" panose="020F0502020204030204" pitchFamily="34" charset="0"/>
                    <a:cs typeface="Calibri" panose="020F0502020204030204" pitchFamily="34" charset="0"/>
                  </a:rPr>
                  <a:t>Coordinence</a:t>
                </a:r>
                <a:r>
                  <a:rPr lang="fr-FR" sz="2200" dirty="0">
                    <a:latin typeface="Calibri" panose="020F0502020204030204" pitchFamily="34" charset="0"/>
                    <a:cs typeface="Calibri" panose="020F0502020204030204" pitchFamily="34" charset="0"/>
                  </a:rPr>
                  <a:t> : nombre de plus proches voisins, tangents à une sphère</a:t>
                </a:r>
              </a:p>
              <a:p>
                <a:pPr marL="0" indent="0">
                  <a:buNone/>
                </a:pPr>
                <a:endParaRPr lang="fr-FR" sz="2200" dirty="0">
                  <a:latin typeface="Calibri" panose="020F0502020204030204" pitchFamily="34" charset="0"/>
                  <a:cs typeface="Calibri" panose="020F0502020204030204" pitchFamily="34" charset="0"/>
                </a:endParaRPr>
              </a:p>
              <a:p>
                <a:r>
                  <a:rPr lang="fr-FR" sz="2200" b="1" dirty="0">
                    <a:latin typeface="Calibri" panose="020F0502020204030204" pitchFamily="34" charset="0"/>
                    <a:cs typeface="Calibri" panose="020F0502020204030204" pitchFamily="34" charset="0"/>
                  </a:rPr>
                  <a:t>Compacité</a:t>
                </a:r>
                <a:r>
                  <a:rPr lang="fr-FR" sz="2200" dirty="0">
                    <a:latin typeface="Calibri" panose="020F0502020204030204" pitchFamily="34" charset="0"/>
                    <a:cs typeface="Calibri" panose="020F0502020204030204" pitchFamily="34" charset="0"/>
                  </a:rPr>
                  <a:t> : rapport du volume occupé par les sphères sur le volume total de la maille</a:t>
                </a:r>
              </a:p>
              <a:p>
                <a:pPr marL="0" indent="0">
                  <a:buNone/>
                </a:pPr>
                <a:endParaRPr lang="fr-FR" sz="2200" dirty="0">
                  <a:latin typeface="Calibri" panose="020F0502020204030204" pitchFamily="34" charset="0"/>
                  <a:cs typeface="Calibri" panose="020F0502020204030204" pitchFamily="34" charset="0"/>
                </a:endParaRPr>
              </a:p>
              <a:p>
                <a:r>
                  <a:rPr lang="fr-FR" sz="2200" b="1" dirty="0">
                    <a:latin typeface="Calibri" panose="020F0502020204030204" pitchFamily="34" charset="0"/>
                    <a:cs typeface="Calibri" panose="020F0502020204030204" pitchFamily="34" charset="0"/>
                  </a:rPr>
                  <a:t>Masse volumique</a:t>
                </a:r>
                <a:r>
                  <a:rPr lang="fr-FR" sz="2200" dirty="0">
                    <a:latin typeface="Calibri" panose="020F0502020204030204" pitchFamily="34" charset="0"/>
                    <a:cs typeface="Calibri" panose="020F0502020204030204" pitchFamily="34" charset="0"/>
                  </a:rPr>
                  <a:t> </a:t>
                </a:r>
                <a:r>
                  <a:rPr lang="fr-FR" sz="2200" dirty="0"/>
                  <a:t>: </a:t>
                </a:r>
                <a14:m>
                  <m:oMath xmlns:m="http://schemas.openxmlformats.org/officeDocument/2006/math">
                    <m:r>
                      <a:rPr lang="fr-FR" i="1">
                        <a:latin typeface="Cambria Math" panose="02040503050406030204" pitchFamily="18" charset="0"/>
                      </a:rPr>
                      <m:t>𝜌</m:t>
                    </m:r>
                    <m:r>
                      <a:rPr lang="fr-FR" i="1">
                        <a:latin typeface="Cambria Math" panose="02040503050406030204" pitchFamily="18" charset="0"/>
                      </a:rPr>
                      <m:t>= </m:t>
                    </m:r>
                    <m:f>
                      <m:fPr>
                        <m:ctrlPr>
                          <a:rPr lang="fr-FR" i="1">
                            <a:latin typeface="Cambria Math" panose="02040503050406030204" pitchFamily="18" charset="0"/>
                          </a:rPr>
                        </m:ctrlPr>
                      </m:fPr>
                      <m:num>
                        <m:sSub>
                          <m:sSubPr>
                            <m:ctrlPr>
                              <a:rPr lang="fr-FR" i="1">
                                <a:latin typeface="Cambria Math" panose="02040503050406030204" pitchFamily="18" charset="0"/>
                              </a:rPr>
                            </m:ctrlPr>
                          </m:sSubPr>
                          <m:e>
                            <m:r>
                              <a:rPr lang="fr-FR" i="1">
                                <a:latin typeface="Cambria Math" panose="02040503050406030204" pitchFamily="18" charset="0"/>
                              </a:rPr>
                              <m:t>𝑚</m:t>
                            </m:r>
                          </m:e>
                          <m:sub>
                            <m:r>
                              <a:rPr lang="fr-FR" i="1">
                                <a:latin typeface="Cambria Math" panose="02040503050406030204" pitchFamily="18" charset="0"/>
                              </a:rPr>
                              <m:t>𝑚𝑎𝑖𝑙𝑙𝑒</m:t>
                            </m:r>
                          </m:sub>
                        </m:sSub>
                      </m:num>
                      <m:den>
                        <m:sSub>
                          <m:sSubPr>
                            <m:ctrlPr>
                              <a:rPr lang="fr-FR" i="1">
                                <a:latin typeface="Cambria Math" panose="02040503050406030204" pitchFamily="18" charset="0"/>
                              </a:rPr>
                            </m:ctrlPr>
                          </m:sSubPr>
                          <m:e>
                            <m:r>
                              <a:rPr lang="fr-FR" i="1">
                                <a:latin typeface="Cambria Math" panose="02040503050406030204" pitchFamily="18" charset="0"/>
                              </a:rPr>
                              <m:t>𝑉</m:t>
                            </m:r>
                          </m:e>
                          <m:sub>
                            <m:r>
                              <a:rPr lang="fr-FR" i="1">
                                <a:latin typeface="Cambria Math" panose="02040503050406030204" pitchFamily="18" charset="0"/>
                              </a:rPr>
                              <m:t>𝑚𝑎𝑖𝑙𝑙𝑒</m:t>
                            </m:r>
                          </m:sub>
                        </m:sSub>
                      </m:den>
                    </m:f>
                    <m:r>
                      <a:rPr lang="fr-FR" i="1">
                        <a:latin typeface="Cambria Math" panose="02040503050406030204" pitchFamily="18" charset="0"/>
                      </a:rPr>
                      <m:t>= </m:t>
                    </m:r>
                    <m:f>
                      <m:fPr>
                        <m:ctrlPr>
                          <a:rPr lang="fr-FR" i="1">
                            <a:latin typeface="Cambria Math" panose="02040503050406030204" pitchFamily="18" charset="0"/>
                          </a:rPr>
                        </m:ctrlPr>
                      </m:fPr>
                      <m:num>
                        <m:r>
                          <a:rPr lang="fr-FR" i="1">
                            <a:latin typeface="Cambria Math" panose="02040503050406030204" pitchFamily="18" charset="0"/>
                          </a:rPr>
                          <m:t>𝑁</m:t>
                        </m:r>
                        <m:r>
                          <a:rPr lang="fr-FR" i="1">
                            <a:latin typeface="Cambria Math" panose="02040503050406030204" pitchFamily="18" charset="0"/>
                          </a:rPr>
                          <m:t>×</m:t>
                        </m:r>
                        <m:r>
                          <a:rPr lang="fr-FR" i="1">
                            <a:latin typeface="Cambria Math" panose="02040503050406030204" pitchFamily="18" charset="0"/>
                          </a:rPr>
                          <m:t>𝑀</m:t>
                        </m:r>
                      </m:num>
                      <m:den>
                        <m:sSub>
                          <m:sSubPr>
                            <m:ctrlPr>
                              <a:rPr lang="fr-FR" i="1">
                                <a:latin typeface="Cambria Math" panose="02040503050406030204" pitchFamily="18" charset="0"/>
                              </a:rPr>
                            </m:ctrlPr>
                          </m:sSubPr>
                          <m:e>
                            <m:r>
                              <a:rPr lang="fr-FR" i="1">
                                <a:latin typeface="Cambria Math" panose="02040503050406030204" pitchFamily="18" charset="0"/>
                              </a:rPr>
                              <m:t>𝒩</m:t>
                            </m:r>
                          </m:e>
                          <m:sub>
                            <m:r>
                              <a:rPr lang="fr-FR" i="1">
                                <a:latin typeface="Cambria Math" panose="02040503050406030204" pitchFamily="18" charset="0"/>
                              </a:rPr>
                              <m:t>𝐴</m:t>
                            </m:r>
                          </m:sub>
                        </m:sSub>
                        <m:r>
                          <a:rPr lang="fr-FR" i="1">
                            <a:latin typeface="Cambria Math" panose="02040503050406030204" pitchFamily="18" charset="0"/>
                          </a:rPr>
                          <m:t>×</m:t>
                        </m:r>
                        <m:r>
                          <a:rPr lang="fr-FR" i="1">
                            <a:latin typeface="Cambria Math" panose="02040503050406030204" pitchFamily="18" charset="0"/>
                          </a:rPr>
                          <m:t>𝑉</m:t>
                        </m:r>
                      </m:den>
                    </m:f>
                  </m:oMath>
                </a14:m>
                <a:endParaRPr lang="fr-FR" sz="2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Espace réservé du contenu 2">
                <a:extLst>
                  <a:ext uri="{FF2B5EF4-FFF2-40B4-BE49-F238E27FC236}">
                    <a16:creationId xmlns:a16="http://schemas.microsoft.com/office/drawing/2014/main" id="{49EB80D5-20A0-4E42-8C29-CE4CA067D8F5}"/>
                  </a:ext>
                </a:extLst>
              </p:cNvPr>
              <p:cNvSpPr>
                <a:spLocks noGrp="1" noRot="1" noChangeAspect="1" noMove="1" noResize="1" noEditPoints="1" noAdjustHandles="1" noChangeArrowheads="1" noChangeShapeType="1" noTextEdit="1"/>
              </p:cNvSpPr>
              <p:nvPr>
                <p:ph idx="1"/>
              </p:nvPr>
            </p:nvSpPr>
            <p:spPr>
              <a:xfrm>
                <a:off x="1371600" y="1995054"/>
                <a:ext cx="9601200" cy="3581400"/>
              </a:xfrm>
              <a:blipFill>
                <a:blip r:embed="rId2"/>
                <a:stretch>
                  <a:fillRect l="-698" t="-1531" r="-952" b="-3061"/>
                </a:stretch>
              </a:blipFill>
            </p:spPr>
            <p:txBody>
              <a:bodyPr/>
              <a:lstStyle/>
              <a:p>
                <a:r>
                  <a:rPr lang="fr-FR">
                    <a:noFill/>
                  </a:rPr>
                  <a:t> </a:t>
                </a:r>
              </a:p>
            </p:txBody>
          </p:sp>
        </mc:Fallback>
      </mc:AlternateContent>
    </p:spTree>
    <p:extLst>
      <p:ext uri="{BB962C8B-B14F-4D97-AF65-F5344CB8AC3E}">
        <p14:creationId xmlns:p14="http://schemas.microsoft.com/office/powerpoint/2010/main" val="15552618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C57617-2826-4D7A-98DF-11B02A72BEFE}"/>
              </a:ext>
            </a:extLst>
          </p:cNvPr>
          <p:cNvSpPr>
            <a:spLocks noGrp="1"/>
          </p:cNvSpPr>
          <p:nvPr>
            <p:ph type="title"/>
          </p:nvPr>
        </p:nvSpPr>
        <p:spPr/>
        <p:txBody>
          <a:bodyPr>
            <a:normAutofit/>
          </a:bodyPr>
          <a:lstStyle/>
          <a:p>
            <a:pPr>
              <a:lnSpc>
                <a:spcPct val="107000"/>
              </a:lnSpc>
              <a:spcBef>
                <a:spcPts val="600"/>
              </a:spcBef>
              <a:spcAft>
                <a:spcPts val="800"/>
              </a:spcAft>
            </a:pPr>
            <a:r>
              <a:rPr lang="fr-FR" sz="2400" b="1" u="sng"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Exemple : la maille cubique à faces centrées</a:t>
            </a:r>
            <a:endParaRPr lang="fr-FR"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838200" y="1825625"/>
            <a:ext cx="7774858" cy="4351338"/>
          </a:xfrm>
        </p:spPr>
        <p:txBody>
          <a:bodyPr>
            <a:noAutofit/>
          </a:bodyPr>
          <a:lstStyle/>
          <a:p>
            <a:r>
              <a:rPr lang="fr-FR" sz="2200" dirty="0"/>
              <a:t>Paramètres de la maille : a = b = c ; </a:t>
            </a:r>
            <a:r>
              <a:rPr lang="fr-FR" sz="2200" dirty="0">
                <a:latin typeface="Symbol" panose="05050102010706020507" pitchFamily="18" charset="2"/>
              </a:rPr>
              <a:t>a = b = g </a:t>
            </a:r>
            <a:r>
              <a:rPr lang="fr-FR" sz="2200" dirty="0"/>
              <a:t>= 90°</a:t>
            </a:r>
          </a:p>
          <a:p>
            <a:r>
              <a:rPr lang="fr-FR" sz="2200" dirty="0"/>
              <a:t>Modélisation numérique à l’aide d’un logiciel.</a:t>
            </a:r>
            <a:endParaRPr lang="fr-FR" sz="2200" i="1" dirty="0"/>
          </a:p>
          <a:p>
            <a:pPr marL="442913" indent="0">
              <a:buNone/>
            </a:pPr>
            <a:r>
              <a:rPr lang="fr-FR" sz="2200" i="1" dirty="0"/>
              <a:t>Il permet la visualisation de mailles et des sites interstitiels et la détermination des paramètres géométriques.</a:t>
            </a:r>
            <a:r>
              <a:rPr lang="fr-FR" sz="2400" dirty="0"/>
              <a:t> </a:t>
            </a:r>
          </a:p>
          <a:p>
            <a:pPr marL="0" indent="0">
              <a:buNone/>
            </a:pPr>
            <a:r>
              <a:rPr lang="fr-FR" sz="2000" u="sng" dirty="0">
                <a:hlinkClick r:id="rId2"/>
              </a:rPr>
              <a:t>http://ressources.univ-lemans.fr/AccesLibre/UM/Pedago/physique/02/cristallo/structure.html</a:t>
            </a:r>
            <a:endParaRPr lang="fr-FR" sz="2000" u="sng" dirty="0"/>
          </a:p>
          <a:p>
            <a:pPr marL="0" indent="0">
              <a:buNone/>
            </a:pPr>
            <a:r>
              <a:rPr lang="fr-FR" dirty="0"/>
              <a:t>Exemple du cristal parfait de cuivre.</a:t>
            </a:r>
          </a:p>
          <a:p>
            <a:pPr marL="0" indent="0">
              <a:buNone/>
            </a:pPr>
            <a:endParaRPr lang="fr-FR" sz="2000" u="sng" dirty="0"/>
          </a:p>
          <a:p>
            <a:pPr marL="0" indent="0">
              <a:buNone/>
            </a:pPr>
            <a:endParaRPr lang="fr-FR" sz="1800" dirty="0"/>
          </a:p>
        </p:txBody>
      </p:sp>
      <p:pic>
        <p:nvPicPr>
          <p:cNvPr id="4" name="Image 3">
            <a:extLst>
              <a:ext uri="{FF2B5EF4-FFF2-40B4-BE49-F238E27FC236}">
                <a16:creationId xmlns:a16="http://schemas.microsoft.com/office/drawing/2014/main" id="{4679EAAF-D8C3-4CFE-ADE2-ECEC38783912}"/>
              </a:ext>
            </a:extLst>
          </p:cNvPr>
          <p:cNvPicPr>
            <a:picLocks noChangeAspect="1"/>
          </p:cNvPicPr>
          <p:nvPr/>
        </p:nvPicPr>
        <p:blipFill>
          <a:blip r:embed="rId3"/>
          <a:stretch>
            <a:fillRect/>
          </a:stretch>
        </p:blipFill>
        <p:spPr>
          <a:xfrm>
            <a:off x="8948767" y="1690688"/>
            <a:ext cx="2724181" cy="3176280"/>
          </a:xfrm>
          <a:prstGeom prst="rect">
            <a:avLst/>
          </a:prstGeom>
        </p:spPr>
      </p:pic>
    </p:spTree>
    <p:extLst>
      <p:ext uri="{BB962C8B-B14F-4D97-AF65-F5344CB8AC3E}">
        <p14:creationId xmlns:p14="http://schemas.microsoft.com/office/powerpoint/2010/main" val="3641770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Espace réservé du contenu 2">
                <a:extLst>
                  <a:ext uri="{FF2B5EF4-FFF2-40B4-BE49-F238E27FC236}">
                    <a16:creationId xmlns:a16="http://schemas.microsoft.com/office/drawing/2014/main" id="{85BCA3F7-94AC-4CBF-9368-A9B6587FC07D}"/>
                  </a:ext>
                </a:extLst>
              </p:cNvPr>
              <p:cNvSpPr>
                <a:spLocks noGrp="1"/>
              </p:cNvSpPr>
              <p:nvPr>
                <p:ph idx="1"/>
              </p:nvPr>
            </p:nvSpPr>
            <p:spPr>
              <a:xfrm>
                <a:off x="838200" y="486697"/>
                <a:ext cx="10515600" cy="5690266"/>
              </a:xfrm>
            </p:spPr>
            <p:txBody>
              <a:bodyPr>
                <a:normAutofit fontScale="92500"/>
              </a:bodyPr>
              <a:lstStyle/>
              <a:p>
                <a:pPr>
                  <a:lnSpc>
                    <a:spcPct val="107000"/>
                  </a:lnSpc>
                  <a:spcBef>
                    <a:spcPts val="600"/>
                  </a:spcBef>
                  <a:spcAft>
                    <a:spcPts val="800"/>
                  </a:spcAft>
                </a:pPr>
                <a:r>
                  <a:rPr lang="fr-FR" sz="2600" dirty="0">
                    <a:latin typeface="Calibri" panose="020F0502020204030204" pitchFamily="34" charset="0"/>
                    <a:ea typeface="Times New Roman" panose="02020603050405020304" pitchFamily="18" charset="0"/>
                    <a:cs typeface="Calibri" panose="020F0502020204030204" pitchFamily="34" charset="0"/>
                  </a:rPr>
                  <a:t>A l’aide du logiciel on obtient les valeurs :  </a:t>
                </a:r>
                <a:r>
                  <a:rPr lang="fr-FR" sz="2600" dirty="0">
                    <a:latin typeface="Calibri" panose="020F0502020204030204" pitchFamily="34" charset="0"/>
                    <a:ea typeface="Calibri" panose="020F0502020204030204" pitchFamily="34" charset="0"/>
                    <a:cs typeface="Calibri" panose="020F0502020204030204" pitchFamily="34" charset="0"/>
                  </a:rPr>
                  <a:t>a = 361,5 pm</a:t>
                </a:r>
                <a:r>
                  <a:rPr lang="fr-FR" sz="2600" dirty="0">
                    <a:latin typeface="Calibri" panose="020F0502020204030204" pitchFamily="34" charset="0"/>
                    <a:ea typeface="Times New Roman" panose="02020603050405020304" pitchFamily="18" charset="0"/>
                    <a:cs typeface="Calibri" panose="020F0502020204030204" pitchFamily="34" charset="0"/>
                  </a:rPr>
                  <a:t>	</a:t>
                </a:r>
              </a:p>
              <a:p>
                <a:pPr marL="0" indent="0">
                  <a:lnSpc>
                    <a:spcPct val="107000"/>
                  </a:lnSpc>
                  <a:spcBef>
                    <a:spcPts val="600"/>
                  </a:spcBef>
                  <a:spcAft>
                    <a:spcPts val="800"/>
                  </a:spcAft>
                  <a:buNone/>
                </a:pPr>
                <a:r>
                  <a:rPr lang="fr-FR" sz="2600" dirty="0">
                    <a:latin typeface="Calibri" panose="020F0502020204030204" pitchFamily="34" charset="0"/>
                    <a:ea typeface="Times New Roman" panose="02020603050405020304" pitchFamily="18" charset="0"/>
                    <a:cs typeface="Calibri" panose="020F0502020204030204" pitchFamily="34" charset="0"/>
                  </a:rPr>
                  <a:t>	        d </a:t>
                </a:r>
                <a:r>
                  <a:rPr lang="fr-FR" sz="2600" baseline="-25000" dirty="0">
                    <a:latin typeface="Calibri" panose="020F0502020204030204" pitchFamily="34" charset="0"/>
                    <a:ea typeface="Times New Roman" panose="02020603050405020304" pitchFamily="18" charset="0"/>
                    <a:cs typeface="Calibri" panose="020F0502020204030204" pitchFamily="34" charset="0"/>
                  </a:rPr>
                  <a:t>1-5</a:t>
                </a:r>
                <a:r>
                  <a:rPr lang="fr-FR" sz="2600" dirty="0">
                    <a:latin typeface="Calibri" panose="020F0502020204030204" pitchFamily="34" charset="0"/>
                    <a:ea typeface="Times New Roman" panose="02020603050405020304" pitchFamily="18" charset="0"/>
                    <a:cs typeface="Calibri" panose="020F0502020204030204" pitchFamily="34" charset="0"/>
                  </a:rPr>
                  <a:t> = 5,112 A = 4 </a:t>
                </a:r>
                <a:r>
                  <a:rPr lang="fr-FR" sz="2600" dirty="0" err="1">
                    <a:latin typeface="Calibri" panose="020F0502020204030204" pitchFamily="34" charset="0"/>
                    <a:ea typeface="Times New Roman" panose="02020603050405020304" pitchFamily="18" charset="0"/>
                    <a:cs typeface="Calibri" panose="020F0502020204030204" pitchFamily="34" charset="0"/>
                  </a:rPr>
                  <a:t>r</a:t>
                </a:r>
                <a:r>
                  <a:rPr lang="fr-FR" sz="2600" baseline="-25000" dirty="0" err="1">
                    <a:latin typeface="Calibri" panose="020F0502020204030204" pitchFamily="34" charset="0"/>
                    <a:ea typeface="Times New Roman" panose="02020603050405020304" pitchFamily="18" charset="0"/>
                    <a:cs typeface="Calibri" panose="020F0502020204030204" pitchFamily="34" charset="0"/>
                  </a:rPr>
                  <a:t>Cu</a:t>
                </a:r>
                <a:r>
                  <a:rPr lang="fr-FR" sz="2600" dirty="0">
                    <a:latin typeface="Calibri" panose="020F0502020204030204" pitchFamily="34" charset="0"/>
                    <a:ea typeface="Times New Roman" panose="02020603050405020304" pitchFamily="18" charset="0"/>
                    <a:cs typeface="Calibri" panose="020F0502020204030204" pitchFamily="34" charset="0"/>
                  </a:rPr>
                  <a:t>	 	</a:t>
                </a:r>
                <a:r>
                  <a:rPr lang="fr-FR" sz="2600" dirty="0" err="1">
                    <a:latin typeface="Calibri" panose="020F0502020204030204" pitchFamily="34" charset="0"/>
                    <a:ea typeface="Times New Roman" panose="02020603050405020304" pitchFamily="18" charset="0"/>
                    <a:cs typeface="Calibri" panose="020F0502020204030204" pitchFamily="34" charset="0"/>
                  </a:rPr>
                  <a:t>r</a:t>
                </a:r>
                <a:r>
                  <a:rPr lang="fr-FR" sz="2600" baseline="-25000" dirty="0" err="1">
                    <a:latin typeface="Calibri" panose="020F0502020204030204" pitchFamily="34" charset="0"/>
                    <a:ea typeface="Times New Roman" panose="02020603050405020304" pitchFamily="18" charset="0"/>
                    <a:cs typeface="Calibri" panose="020F0502020204030204" pitchFamily="34" charset="0"/>
                  </a:rPr>
                  <a:t>Cu</a:t>
                </a:r>
                <a:r>
                  <a:rPr lang="fr-FR" sz="2600" dirty="0">
                    <a:latin typeface="Calibri" panose="020F0502020204030204" pitchFamily="34" charset="0"/>
                    <a:ea typeface="Times New Roman" panose="02020603050405020304" pitchFamily="18" charset="0"/>
                    <a:cs typeface="Calibri" panose="020F0502020204030204" pitchFamily="34" charset="0"/>
                  </a:rPr>
                  <a:t> = 127,8 pm</a:t>
                </a:r>
              </a:p>
              <a:p>
                <a:pPr>
                  <a:lnSpc>
                    <a:spcPct val="107000"/>
                  </a:lnSpc>
                  <a:spcBef>
                    <a:spcPts val="600"/>
                  </a:spcBef>
                  <a:spcAft>
                    <a:spcPts val="800"/>
                  </a:spcAft>
                </a:pPr>
                <a:r>
                  <a:rPr lang="fr-FR" sz="2600" u="sng" dirty="0">
                    <a:effectLst/>
                    <a:latin typeface="Calibri" panose="020F0502020204030204" pitchFamily="34" charset="0"/>
                    <a:ea typeface="Times New Roman" panose="02020603050405020304" pitchFamily="18" charset="0"/>
                    <a:cs typeface="Calibri" panose="020F0502020204030204" pitchFamily="34" charset="0"/>
                  </a:rPr>
                  <a:t>Population</a:t>
                </a:r>
                <a:r>
                  <a:rPr lang="fr-FR" sz="2600" dirty="0">
                    <a:effectLst/>
                    <a:latin typeface="Calibri" panose="020F0502020204030204" pitchFamily="34" charset="0"/>
                    <a:ea typeface="Times New Roman" panose="02020603050405020304" pitchFamily="18" charset="0"/>
                    <a:cs typeface="Calibri" panose="020F0502020204030204" pitchFamily="34" charset="0"/>
                  </a:rPr>
                  <a:t> : </a:t>
                </a:r>
                <a:r>
                  <a:rPr lang="fr-FR" sz="2600" dirty="0">
                    <a:effectLst/>
                    <a:latin typeface="Calibri" panose="020F0502020204030204" pitchFamily="34" charset="0"/>
                    <a:ea typeface="Calibri" panose="020F0502020204030204" pitchFamily="34" charset="0"/>
                    <a:cs typeface="Calibri" panose="020F0502020204030204" pitchFamily="34" charset="0"/>
                  </a:rPr>
                  <a:t>   	N = 8×(1/8) + 6×(1/2) = 4 		</a:t>
                </a:r>
                <a:r>
                  <a:rPr lang="fr-FR" sz="2600" b="1" dirty="0">
                    <a:effectLst/>
                    <a:latin typeface="Calibri" panose="020F0502020204030204" pitchFamily="34" charset="0"/>
                    <a:ea typeface="Calibri" panose="020F0502020204030204" pitchFamily="34" charset="0"/>
                    <a:cs typeface="Calibri" panose="020F0502020204030204" pitchFamily="34" charset="0"/>
                  </a:rPr>
                  <a:t>4 atomes par maille</a:t>
                </a:r>
                <a:r>
                  <a:rPr lang="fr-FR" sz="2600" dirty="0">
                    <a:effectLst/>
                    <a:latin typeface="Calibri" panose="020F0502020204030204" pitchFamily="34" charset="0"/>
                    <a:ea typeface="Calibri" panose="020F0502020204030204" pitchFamily="34" charset="0"/>
                    <a:cs typeface="Calibri" panose="020F0502020204030204" pitchFamily="34" charset="0"/>
                  </a:rPr>
                  <a:t>.</a:t>
                </a:r>
                <a:r>
                  <a:rPr lang="fr-FR" sz="2600" dirty="0">
                    <a:effectLst/>
                    <a:latin typeface="Calibri" panose="020F0502020204030204" pitchFamily="34" charset="0"/>
                    <a:ea typeface="Times New Roman" panose="02020603050405020304" pitchFamily="18" charset="0"/>
                    <a:cs typeface="Calibri" panose="020F0502020204030204" pitchFamily="34" charset="0"/>
                  </a:rPr>
                  <a:t> </a:t>
                </a:r>
                <a:endParaRPr lang="fr-FR" sz="26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fr-FR" sz="2600" u="sng" dirty="0">
                    <a:effectLst/>
                    <a:latin typeface="Calibri" panose="020F0502020204030204" pitchFamily="34" charset="0"/>
                    <a:ea typeface="Calibri" panose="020F0502020204030204" pitchFamily="34" charset="0"/>
                    <a:cs typeface="Calibri" panose="020F0502020204030204" pitchFamily="34" charset="0"/>
                  </a:rPr>
                  <a:t>Coordinence</a:t>
                </a:r>
                <a:r>
                  <a:rPr lang="fr-FR" sz="2600" dirty="0">
                    <a:effectLst/>
                    <a:latin typeface="Calibri" panose="020F0502020204030204" pitchFamily="34" charset="0"/>
                    <a:ea typeface="Calibri" panose="020F0502020204030204" pitchFamily="34" charset="0"/>
                    <a:cs typeface="Calibri" panose="020F0502020204030204" pitchFamily="34" charset="0"/>
                  </a:rPr>
                  <a:t> </a:t>
                </a:r>
                <a:r>
                  <a:rPr lang="fr-FR" sz="2600" dirty="0">
                    <a:latin typeface="Calibri" panose="020F0502020204030204" pitchFamily="34" charset="0"/>
                    <a:ea typeface="Calibri" panose="020F0502020204030204" pitchFamily="34" charset="0"/>
                    <a:cs typeface="Calibri" panose="020F0502020204030204" pitchFamily="34" charset="0"/>
                  </a:rPr>
                  <a:t>de 12. </a:t>
                </a:r>
                <a:endParaRPr lang="fr-FR" sz="26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600"/>
                  </a:spcBef>
                  <a:spcAft>
                    <a:spcPts val="800"/>
                  </a:spcAft>
                </a:pPr>
                <a:r>
                  <a:rPr lang="fr-FR" sz="2600" u="sng" dirty="0">
                    <a:latin typeface="Calibri" panose="020F0502020204030204" pitchFamily="34" charset="0"/>
                    <a:ea typeface="Calibri" panose="020F0502020204030204" pitchFamily="34" charset="0"/>
                    <a:cs typeface="Calibri" panose="020F0502020204030204" pitchFamily="34" charset="0"/>
                  </a:rPr>
                  <a:t>On vérifie la condition de tangence</a:t>
                </a:r>
                <a:r>
                  <a:rPr lang="fr-FR" sz="2600" dirty="0">
                    <a:latin typeface="Calibri" panose="020F0502020204030204" pitchFamily="34" charset="0"/>
                    <a:ea typeface="Calibri" panose="020F0502020204030204" pitchFamily="34" charset="0"/>
                    <a:cs typeface="Calibri" panose="020F0502020204030204" pitchFamily="34" charset="0"/>
                  </a:rPr>
                  <a:t> : tangence des atomes est selon la diagonale d'une face, soit 4 r = a </a:t>
                </a:r>
                <a14:m>
                  <m:oMath xmlns:m="http://schemas.openxmlformats.org/officeDocument/2006/math">
                    <m:rad>
                      <m:radPr>
                        <m:degHide m:val="on"/>
                        <m:ctrlPr>
                          <a:rPr lang="fr-FR" sz="2600" i="1">
                            <a:latin typeface="Cambria Math" panose="02040503050406030204" pitchFamily="18" charset="0"/>
                            <a:ea typeface="Calibri" panose="020F0502020204030204" pitchFamily="34" charset="0"/>
                            <a:cs typeface="Calibri" panose="020F0502020204030204" pitchFamily="34" charset="0"/>
                          </a:rPr>
                        </m:ctrlPr>
                      </m:radPr>
                      <m:deg/>
                      <m:e>
                        <m:r>
                          <a:rPr lang="fr-FR" sz="2600" i="1">
                            <a:latin typeface="Cambria Math" panose="02040503050406030204" pitchFamily="18" charset="0"/>
                            <a:ea typeface="Calibri" panose="020F0502020204030204" pitchFamily="34" charset="0"/>
                            <a:cs typeface="Calibri" panose="020F0502020204030204" pitchFamily="34" charset="0"/>
                          </a:rPr>
                          <m:t>2</m:t>
                        </m:r>
                      </m:e>
                    </m:rad>
                  </m:oMath>
                </a14:m>
                <a:r>
                  <a:rPr lang="fr-FR" sz="2600" dirty="0">
                    <a:latin typeface="Calibri" panose="020F0502020204030204" pitchFamily="34" charset="0"/>
                    <a:ea typeface="Times New Roman" panose="02020603050405020304" pitchFamily="18" charset="0"/>
                    <a:cs typeface="Calibri" panose="020F0502020204030204" pitchFamily="34" charset="0"/>
                  </a:rPr>
                  <a:t> (retour sur la validé du modèle numérique)</a:t>
                </a:r>
              </a:p>
              <a:p>
                <a:pPr>
                  <a:lnSpc>
                    <a:spcPct val="107000"/>
                  </a:lnSpc>
                  <a:spcBef>
                    <a:spcPts val="600"/>
                  </a:spcBef>
                  <a:spcAft>
                    <a:spcPts val="800"/>
                  </a:spcAft>
                </a:pPr>
                <a:r>
                  <a:rPr lang="fr-FR" sz="2600" u="sng" dirty="0">
                    <a:effectLst/>
                    <a:latin typeface="Calibri" panose="020F0502020204030204" pitchFamily="34" charset="0"/>
                    <a:ea typeface="Calibri" panose="020F0502020204030204" pitchFamily="34" charset="0"/>
                    <a:cs typeface="Calibri" panose="020F0502020204030204" pitchFamily="34" charset="0"/>
                  </a:rPr>
                  <a:t>Compacité</a:t>
                </a:r>
                <a:r>
                  <a:rPr lang="fr-FR" sz="2600" dirty="0">
                    <a:effectLst/>
                    <a:latin typeface="Calibri" panose="020F0502020204030204" pitchFamily="34" charset="0"/>
                    <a:ea typeface="Calibri" panose="020F0502020204030204" pitchFamily="34" charset="0"/>
                    <a:cs typeface="Calibri" panose="020F0502020204030204" pitchFamily="34" charset="0"/>
                  </a:rPr>
                  <a:t> : C = </a:t>
                </a:r>
                <a14:m>
                  <m:oMath xmlns:m="http://schemas.openxmlformats.org/officeDocument/2006/math">
                    <m:f>
                      <m:fPr>
                        <m:ctrlPr>
                          <a:rPr lang="fr-FR" sz="2600" i="1">
                            <a:effectLst/>
                            <a:latin typeface="Cambria Math" panose="02040503050406030204" pitchFamily="18" charset="0"/>
                            <a:ea typeface="Calibri" panose="020F0502020204030204" pitchFamily="34" charset="0"/>
                            <a:cs typeface="Calibri" panose="020F0502020204030204" pitchFamily="34" charset="0"/>
                          </a:rPr>
                        </m:ctrlPr>
                      </m:fPr>
                      <m:num>
                        <m:r>
                          <a:rPr lang="fr-FR" sz="2600" i="1">
                            <a:effectLst/>
                            <a:latin typeface="Cambria Math" panose="02040503050406030204" pitchFamily="18" charset="0"/>
                            <a:ea typeface="Calibri" panose="020F0502020204030204" pitchFamily="34" charset="0"/>
                            <a:cs typeface="Calibri" panose="020F0502020204030204" pitchFamily="34" charset="0"/>
                          </a:rPr>
                          <m:t>𝑁</m:t>
                        </m:r>
                        <m:r>
                          <a:rPr lang="fr-FR" sz="2600" i="1">
                            <a:effectLst/>
                            <a:latin typeface="Cambria Math" panose="02040503050406030204" pitchFamily="18" charset="0"/>
                            <a:ea typeface="Calibri" panose="020F0502020204030204" pitchFamily="34" charset="0"/>
                            <a:cs typeface="Calibri" panose="020F0502020204030204" pitchFamily="34" charset="0"/>
                          </a:rPr>
                          <m:t>×</m:t>
                        </m:r>
                        <m:f>
                          <m:fPr>
                            <m:ctrlPr>
                              <a:rPr lang="fr-FR" sz="2600" i="1">
                                <a:effectLst/>
                                <a:latin typeface="Cambria Math" panose="02040503050406030204" pitchFamily="18" charset="0"/>
                                <a:ea typeface="Calibri" panose="020F0502020204030204" pitchFamily="34" charset="0"/>
                                <a:cs typeface="Calibri" panose="020F0502020204030204" pitchFamily="34" charset="0"/>
                              </a:rPr>
                            </m:ctrlPr>
                          </m:fPr>
                          <m:num>
                            <m:r>
                              <a:rPr lang="fr-FR" sz="2600" i="1">
                                <a:effectLst/>
                                <a:latin typeface="Cambria Math" panose="02040503050406030204" pitchFamily="18" charset="0"/>
                                <a:ea typeface="Calibri" panose="020F0502020204030204" pitchFamily="34" charset="0"/>
                                <a:cs typeface="Calibri" panose="020F0502020204030204" pitchFamily="34" charset="0"/>
                              </a:rPr>
                              <m:t>4</m:t>
                            </m:r>
                          </m:num>
                          <m:den>
                            <m:r>
                              <a:rPr lang="fr-FR" sz="2600" i="1">
                                <a:effectLst/>
                                <a:latin typeface="Cambria Math" panose="02040503050406030204" pitchFamily="18" charset="0"/>
                                <a:ea typeface="Calibri" panose="020F0502020204030204" pitchFamily="34" charset="0"/>
                                <a:cs typeface="Calibri" panose="020F0502020204030204" pitchFamily="34" charset="0"/>
                              </a:rPr>
                              <m:t>3</m:t>
                            </m:r>
                          </m:den>
                        </m:f>
                        <m:r>
                          <a:rPr lang="fr-FR" sz="2600" i="1">
                            <a:effectLst/>
                            <a:latin typeface="Cambria Math" panose="02040503050406030204" pitchFamily="18" charset="0"/>
                            <a:ea typeface="Calibri" panose="020F0502020204030204" pitchFamily="34" charset="0"/>
                            <a:cs typeface="Calibri" panose="020F0502020204030204" pitchFamily="34" charset="0"/>
                          </a:rPr>
                          <m:t>𝜋</m:t>
                        </m:r>
                        <m:sSup>
                          <m:sSupPr>
                            <m:ctrlPr>
                              <a:rPr lang="fr-FR" sz="2600" i="1">
                                <a:effectLst/>
                                <a:latin typeface="Cambria Math" panose="02040503050406030204" pitchFamily="18" charset="0"/>
                                <a:ea typeface="Calibri" panose="020F0502020204030204" pitchFamily="34" charset="0"/>
                                <a:cs typeface="Calibri" panose="020F0502020204030204" pitchFamily="34" charset="0"/>
                              </a:rPr>
                            </m:ctrlPr>
                          </m:sSupPr>
                          <m:e>
                            <m:r>
                              <a:rPr lang="fr-FR" sz="2600" i="1">
                                <a:effectLst/>
                                <a:latin typeface="Cambria Math" panose="02040503050406030204" pitchFamily="18" charset="0"/>
                                <a:ea typeface="Calibri" panose="020F0502020204030204" pitchFamily="34" charset="0"/>
                                <a:cs typeface="Calibri" panose="020F0502020204030204" pitchFamily="34" charset="0"/>
                              </a:rPr>
                              <m:t>𝑟</m:t>
                            </m:r>
                          </m:e>
                          <m:sup>
                            <m:r>
                              <a:rPr lang="fr-FR" sz="2600" i="1">
                                <a:effectLst/>
                                <a:latin typeface="Cambria Math" panose="02040503050406030204" pitchFamily="18" charset="0"/>
                                <a:ea typeface="Calibri" panose="020F0502020204030204" pitchFamily="34" charset="0"/>
                                <a:cs typeface="Calibri" panose="020F0502020204030204" pitchFamily="34" charset="0"/>
                              </a:rPr>
                              <m:t>3</m:t>
                            </m:r>
                          </m:sup>
                        </m:sSup>
                      </m:num>
                      <m:den>
                        <m:sSup>
                          <m:sSupPr>
                            <m:ctrlPr>
                              <a:rPr lang="fr-FR" sz="2600" i="1">
                                <a:effectLst/>
                                <a:latin typeface="Cambria Math" panose="02040503050406030204" pitchFamily="18" charset="0"/>
                                <a:ea typeface="Calibri" panose="020F0502020204030204" pitchFamily="34" charset="0"/>
                                <a:cs typeface="Calibri" panose="020F0502020204030204" pitchFamily="34" charset="0"/>
                              </a:rPr>
                            </m:ctrlPr>
                          </m:sSupPr>
                          <m:e>
                            <m:r>
                              <a:rPr lang="fr-FR" sz="2600" i="1">
                                <a:effectLst/>
                                <a:latin typeface="Cambria Math" panose="02040503050406030204" pitchFamily="18" charset="0"/>
                                <a:ea typeface="Calibri" panose="020F0502020204030204" pitchFamily="34" charset="0"/>
                                <a:cs typeface="Calibri" panose="020F0502020204030204" pitchFamily="34" charset="0"/>
                              </a:rPr>
                              <m:t>𝑎</m:t>
                            </m:r>
                          </m:e>
                          <m:sup>
                            <m:r>
                              <a:rPr lang="fr-FR" sz="2600" i="1">
                                <a:effectLst/>
                                <a:latin typeface="Cambria Math" panose="02040503050406030204" pitchFamily="18" charset="0"/>
                                <a:ea typeface="Calibri" panose="020F0502020204030204" pitchFamily="34" charset="0"/>
                                <a:cs typeface="Calibri" panose="020F0502020204030204" pitchFamily="34" charset="0"/>
                              </a:rPr>
                              <m:t>3</m:t>
                            </m:r>
                          </m:sup>
                        </m:sSup>
                      </m:den>
                    </m:f>
                  </m:oMath>
                </a14:m>
                <a:r>
                  <a:rPr lang="fr-FR" sz="2600" dirty="0">
                    <a:effectLst/>
                    <a:latin typeface="Calibri" panose="020F0502020204030204" pitchFamily="34" charset="0"/>
                    <a:ea typeface="Calibri" panose="020F0502020204030204" pitchFamily="34" charset="0"/>
                    <a:cs typeface="Calibri" panose="020F0502020204030204" pitchFamily="34" charset="0"/>
                  </a:rPr>
                  <a:t> = </a:t>
                </a:r>
                <a14:m>
                  <m:oMath xmlns:m="http://schemas.openxmlformats.org/officeDocument/2006/math">
                    <m:r>
                      <a:rPr lang="fr-FR" sz="2600" i="1">
                        <a:effectLst/>
                        <a:latin typeface="Cambria Math" panose="02040503050406030204" pitchFamily="18" charset="0"/>
                        <a:ea typeface="Calibri" panose="020F0502020204030204" pitchFamily="34" charset="0"/>
                        <a:cs typeface="Calibri" panose="020F0502020204030204" pitchFamily="34" charset="0"/>
                      </a:rPr>
                      <m:t>0,74</m:t>
                    </m:r>
                  </m:oMath>
                </a14:m>
                <a:r>
                  <a:rPr lang="fr-FR" sz="2600" dirty="0">
                    <a:effectLst/>
                    <a:latin typeface="Calibri" panose="020F0502020204030204" pitchFamily="34" charset="0"/>
                    <a:ea typeface="Times New Roman" panose="02020603050405020304" pitchFamily="18" charset="0"/>
                    <a:cs typeface="Calibri" panose="020F0502020204030204" pitchFamily="34" charset="0"/>
                  </a:rPr>
                  <a:t>	(26% de vide)</a:t>
                </a:r>
                <a:endParaRPr lang="fr-FR" sz="26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fr-FR" sz="2600" u="sng" dirty="0">
                    <a:effectLst/>
                    <a:latin typeface="Calibri" panose="020F0502020204030204" pitchFamily="34" charset="0"/>
                    <a:ea typeface="Times New Roman" panose="02020603050405020304" pitchFamily="18" charset="0"/>
                    <a:cs typeface="Calibri" panose="020F0502020204030204" pitchFamily="34" charset="0"/>
                  </a:rPr>
                  <a:t>Masse volumique</a:t>
                </a:r>
                <a:r>
                  <a:rPr lang="fr-FR" sz="2600" dirty="0">
                    <a:effectLst/>
                    <a:latin typeface="Calibri" panose="020F0502020204030204" pitchFamily="34" charset="0"/>
                    <a:ea typeface="Times New Roman" panose="02020603050405020304" pitchFamily="18" charset="0"/>
                    <a:cs typeface="Calibri" panose="020F0502020204030204" pitchFamily="34" charset="0"/>
                  </a:rPr>
                  <a:t> : M(Cu) = 63,546 g.mol</a:t>
                </a:r>
                <a:r>
                  <a:rPr lang="fr-FR" sz="2600" baseline="30000" dirty="0">
                    <a:effectLst/>
                    <a:latin typeface="Calibri" panose="020F0502020204030204" pitchFamily="34" charset="0"/>
                    <a:ea typeface="Times New Roman" panose="02020603050405020304" pitchFamily="18" charset="0"/>
                    <a:cs typeface="Calibri" panose="020F0502020204030204" pitchFamily="34" charset="0"/>
                  </a:rPr>
                  <a:t>-1</a:t>
                </a:r>
                <a:r>
                  <a:rPr lang="fr-FR" sz="2600" dirty="0">
                    <a:effectLst/>
                    <a:latin typeface="Calibri" panose="020F0502020204030204" pitchFamily="34" charset="0"/>
                    <a:ea typeface="Times New Roman" panose="02020603050405020304" pitchFamily="18" charset="0"/>
                    <a:cs typeface="Calibri" panose="020F0502020204030204" pitchFamily="34" charset="0"/>
                  </a:rPr>
                  <a:t> 	</a:t>
                </a:r>
              </a:p>
              <a:p>
                <a:pPr marL="0" indent="0">
                  <a:lnSpc>
                    <a:spcPct val="107000"/>
                  </a:lnSpc>
                  <a:spcBef>
                    <a:spcPts val="600"/>
                  </a:spcBef>
                  <a:spcAft>
                    <a:spcPts val="800"/>
                  </a:spcAft>
                  <a:buNone/>
                </a:pPr>
                <a:r>
                  <a:rPr lang="fr-FR" sz="2600" dirty="0">
                    <a:effectLst/>
                    <a:latin typeface="Calibri" panose="020F0502020204030204" pitchFamily="34" charset="0"/>
                    <a:ea typeface="Times New Roman" panose="02020603050405020304" pitchFamily="18" charset="0"/>
                    <a:cs typeface="Calibri" panose="020F0502020204030204" pitchFamily="34" charset="0"/>
                  </a:rPr>
                  <a:t>	</a:t>
                </a:r>
                <a:r>
                  <a:rPr lang="fr-FR" sz="2600" dirty="0">
                    <a:effectLst/>
                    <a:ea typeface="Calibri" panose="020F0502020204030204" pitchFamily="34" charset="0"/>
                    <a:cs typeface="Calibri" panose="020F0502020204030204" pitchFamily="34" charset="0"/>
                  </a:rPr>
                  <a:t>	</a:t>
                </a:r>
                <a14:m>
                  <m:oMath xmlns:m="http://schemas.openxmlformats.org/officeDocument/2006/math">
                    <m:r>
                      <a:rPr lang="fr-FR" sz="2600" i="1">
                        <a:effectLst/>
                        <a:latin typeface="Cambria Math" panose="02040503050406030204" pitchFamily="18" charset="0"/>
                        <a:ea typeface="Calibri" panose="020F0502020204030204" pitchFamily="34" charset="0"/>
                        <a:cs typeface="Calibri" panose="020F0502020204030204" pitchFamily="34" charset="0"/>
                      </a:rPr>
                      <m:t>𝜌</m:t>
                    </m:r>
                    <m:r>
                      <a:rPr lang="fr-FR" sz="2600" i="1">
                        <a:effectLst/>
                        <a:latin typeface="Cambria Math" panose="02040503050406030204" pitchFamily="18" charset="0"/>
                        <a:ea typeface="Calibri" panose="020F0502020204030204" pitchFamily="34" charset="0"/>
                        <a:cs typeface="Calibri" panose="020F0502020204030204" pitchFamily="34" charset="0"/>
                      </a:rPr>
                      <m:t>= </m:t>
                    </m:r>
                    <m:f>
                      <m:fPr>
                        <m:ctrlPr>
                          <a:rPr lang="fr-FR" sz="2600" i="1">
                            <a:effectLst/>
                            <a:latin typeface="Cambria Math" panose="02040503050406030204" pitchFamily="18" charset="0"/>
                            <a:ea typeface="Calibri" panose="020F0502020204030204" pitchFamily="34" charset="0"/>
                            <a:cs typeface="Calibri" panose="020F0502020204030204" pitchFamily="34" charset="0"/>
                          </a:rPr>
                        </m:ctrlPr>
                      </m:fPr>
                      <m:num>
                        <m:r>
                          <a:rPr lang="fr-FR" sz="2600" i="1">
                            <a:effectLst/>
                            <a:latin typeface="Cambria Math" panose="02040503050406030204" pitchFamily="18" charset="0"/>
                            <a:ea typeface="Calibri" panose="020F0502020204030204" pitchFamily="34" charset="0"/>
                            <a:cs typeface="Calibri" panose="020F0502020204030204" pitchFamily="34" charset="0"/>
                          </a:rPr>
                          <m:t>𝑁</m:t>
                        </m:r>
                        <m:r>
                          <a:rPr lang="fr-FR" sz="2600" i="1">
                            <a:effectLst/>
                            <a:latin typeface="Cambria Math" panose="02040503050406030204" pitchFamily="18" charset="0"/>
                            <a:ea typeface="Calibri" panose="020F0502020204030204" pitchFamily="34" charset="0"/>
                            <a:cs typeface="Calibri" panose="020F0502020204030204" pitchFamily="34" charset="0"/>
                          </a:rPr>
                          <m:t>×</m:t>
                        </m:r>
                        <m:r>
                          <a:rPr lang="fr-FR" sz="2600" i="1">
                            <a:effectLst/>
                            <a:latin typeface="Cambria Math" panose="02040503050406030204" pitchFamily="18" charset="0"/>
                            <a:ea typeface="Calibri" panose="020F0502020204030204" pitchFamily="34" charset="0"/>
                            <a:cs typeface="Calibri" panose="020F0502020204030204" pitchFamily="34" charset="0"/>
                          </a:rPr>
                          <m:t>𝑀</m:t>
                        </m:r>
                      </m:num>
                      <m:den>
                        <m:sSub>
                          <m:sSubPr>
                            <m:ctrlPr>
                              <a:rPr lang="fr-FR" sz="2600" i="1">
                                <a:effectLst/>
                                <a:latin typeface="Cambria Math" panose="02040503050406030204" pitchFamily="18" charset="0"/>
                                <a:ea typeface="Calibri" panose="020F0502020204030204" pitchFamily="34" charset="0"/>
                                <a:cs typeface="Calibri" panose="020F0502020204030204" pitchFamily="34" charset="0"/>
                              </a:rPr>
                            </m:ctrlPr>
                          </m:sSubPr>
                          <m:e>
                            <m:r>
                              <a:rPr lang="fr-FR" sz="2600" i="1">
                                <a:effectLst/>
                                <a:latin typeface="Cambria Math" panose="02040503050406030204" pitchFamily="18" charset="0"/>
                                <a:ea typeface="Calibri" panose="020F0502020204030204" pitchFamily="34" charset="0"/>
                                <a:cs typeface="Calibri" panose="020F0502020204030204" pitchFamily="34" charset="0"/>
                              </a:rPr>
                              <m:t>𝒩</m:t>
                            </m:r>
                          </m:e>
                          <m:sub>
                            <m:r>
                              <a:rPr lang="fr-FR" sz="2600" i="1">
                                <a:effectLst/>
                                <a:latin typeface="Cambria Math" panose="02040503050406030204" pitchFamily="18" charset="0"/>
                                <a:ea typeface="Calibri" panose="020F0502020204030204" pitchFamily="34" charset="0"/>
                                <a:cs typeface="Calibri" panose="020F0502020204030204" pitchFamily="34" charset="0"/>
                              </a:rPr>
                              <m:t>𝐴</m:t>
                            </m:r>
                          </m:sub>
                        </m:sSub>
                        <m:r>
                          <a:rPr lang="fr-FR" sz="2600" i="1">
                            <a:effectLst/>
                            <a:latin typeface="Cambria Math" panose="02040503050406030204" pitchFamily="18" charset="0"/>
                            <a:ea typeface="Calibri" panose="020F0502020204030204" pitchFamily="34" charset="0"/>
                            <a:cs typeface="Calibri" panose="020F0502020204030204" pitchFamily="34" charset="0"/>
                          </a:rPr>
                          <m:t>×</m:t>
                        </m:r>
                        <m:sSup>
                          <m:sSupPr>
                            <m:ctrlPr>
                              <a:rPr lang="fr-FR" sz="2600" i="1">
                                <a:effectLst/>
                                <a:latin typeface="Cambria Math" panose="02040503050406030204" pitchFamily="18" charset="0"/>
                                <a:ea typeface="Calibri" panose="020F0502020204030204" pitchFamily="34" charset="0"/>
                                <a:cs typeface="Calibri" panose="020F0502020204030204" pitchFamily="34" charset="0"/>
                              </a:rPr>
                            </m:ctrlPr>
                          </m:sSupPr>
                          <m:e>
                            <m:r>
                              <a:rPr lang="fr-FR" sz="2600" i="1">
                                <a:effectLst/>
                                <a:latin typeface="Cambria Math" panose="02040503050406030204" pitchFamily="18" charset="0"/>
                                <a:ea typeface="Calibri" panose="020F0502020204030204" pitchFamily="34" charset="0"/>
                                <a:cs typeface="Calibri" panose="020F0502020204030204" pitchFamily="34" charset="0"/>
                              </a:rPr>
                              <m:t>𝑎</m:t>
                            </m:r>
                          </m:e>
                          <m:sup>
                            <m:r>
                              <a:rPr lang="fr-FR" sz="2600" i="1">
                                <a:effectLst/>
                                <a:latin typeface="Cambria Math" panose="02040503050406030204" pitchFamily="18" charset="0"/>
                                <a:ea typeface="Calibri" panose="020F0502020204030204" pitchFamily="34" charset="0"/>
                                <a:cs typeface="Calibri" panose="020F0502020204030204" pitchFamily="34" charset="0"/>
                              </a:rPr>
                              <m:t>3</m:t>
                            </m:r>
                          </m:sup>
                        </m:sSup>
                      </m:den>
                    </m:f>
                    <m:r>
                      <a:rPr lang="fr-FR" sz="2600" i="1">
                        <a:effectLst/>
                        <a:latin typeface="Cambria Math" panose="02040503050406030204" pitchFamily="18" charset="0"/>
                        <a:ea typeface="Calibri" panose="020F0502020204030204" pitchFamily="34" charset="0"/>
                        <a:cs typeface="Calibri" panose="020F0502020204030204" pitchFamily="34" charset="0"/>
                      </a:rPr>
                      <m:t>= </m:t>
                    </m:r>
                  </m:oMath>
                </a14:m>
                <a:r>
                  <a:rPr lang="fr-FR" sz="2600" dirty="0">
                    <a:effectLst/>
                    <a:latin typeface="Calibri" panose="020F0502020204030204" pitchFamily="34" charset="0"/>
                    <a:ea typeface="Times New Roman" panose="02020603050405020304" pitchFamily="18" charset="0"/>
                    <a:cs typeface="Calibri" panose="020F0502020204030204" pitchFamily="34" charset="0"/>
                  </a:rPr>
                  <a:t>8 935 kg.m</a:t>
                </a:r>
                <a:r>
                  <a:rPr lang="fr-FR" sz="2600" baseline="30000" dirty="0">
                    <a:effectLst/>
                    <a:latin typeface="Calibri" panose="020F0502020204030204" pitchFamily="34" charset="0"/>
                    <a:ea typeface="Times New Roman" panose="02020603050405020304" pitchFamily="18" charset="0"/>
                    <a:cs typeface="Calibri" panose="020F0502020204030204" pitchFamily="34" charset="0"/>
                  </a:rPr>
                  <a:t>-3 </a:t>
                </a:r>
                <a:r>
                  <a:rPr lang="fr-FR" sz="2600" dirty="0">
                    <a:effectLst/>
                    <a:latin typeface="Calibri" panose="020F0502020204030204" pitchFamily="34" charset="0"/>
                    <a:ea typeface="Times New Roman" panose="02020603050405020304" pitchFamily="18" charset="0"/>
                    <a:cs typeface="Calibri" panose="020F0502020204030204" pitchFamily="34" charset="0"/>
                  </a:rPr>
                  <a:t>= </a:t>
                </a:r>
                <a:r>
                  <a:rPr lang="fr-FR" sz="2600" dirty="0">
                    <a:latin typeface="Calibri" panose="020F0502020204030204" pitchFamily="34" charset="0"/>
                    <a:ea typeface="Times New Roman" panose="02020603050405020304" pitchFamily="18" charset="0"/>
                    <a:cs typeface="Calibri" panose="020F0502020204030204" pitchFamily="34" charset="0"/>
                  </a:rPr>
                  <a:t>8,935 g.mL</a:t>
                </a:r>
                <a:r>
                  <a:rPr lang="fr-FR" sz="2600" baseline="30000" dirty="0">
                    <a:latin typeface="Calibri" panose="020F0502020204030204" pitchFamily="34" charset="0"/>
                    <a:ea typeface="Times New Roman" panose="02020603050405020304" pitchFamily="18" charset="0"/>
                    <a:cs typeface="Calibri" panose="020F0502020204030204" pitchFamily="34" charset="0"/>
                  </a:rPr>
                  <a:t>-1</a:t>
                </a:r>
                <a:endParaRPr lang="fr-FR"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mc:Choice>
        <mc:Fallback>
          <p:sp>
            <p:nvSpPr>
              <p:cNvPr id="3" name="Espace réservé du contenu 2">
                <a:extLst>
                  <a:ext uri="{FF2B5EF4-FFF2-40B4-BE49-F238E27FC236}">
                    <a16:creationId xmlns:a16="http://schemas.microsoft.com/office/drawing/2014/main" id="{85BCA3F7-94AC-4CBF-9368-A9B6587FC07D}"/>
                  </a:ext>
                </a:extLst>
              </p:cNvPr>
              <p:cNvSpPr>
                <a:spLocks noGrp="1" noRot="1" noChangeAspect="1" noMove="1" noResize="1" noEditPoints="1" noAdjustHandles="1" noChangeArrowheads="1" noChangeShapeType="1" noTextEdit="1"/>
              </p:cNvSpPr>
              <p:nvPr>
                <p:ph idx="1"/>
              </p:nvPr>
            </p:nvSpPr>
            <p:spPr>
              <a:xfrm>
                <a:off x="838200" y="486697"/>
                <a:ext cx="10515600" cy="5690266"/>
              </a:xfrm>
              <a:blipFill>
                <a:blip r:embed="rId2"/>
                <a:stretch>
                  <a:fillRect l="-812" t="-750" r="-928"/>
                </a:stretch>
              </a:blipFill>
            </p:spPr>
            <p:txBody>
              <a:bodyPr/>
              <a:lstStyle/>
              <a:p>
                <a:r>
                  <a:rPr lang="fr-FR">
                    <a:noFill/>
                  </a:rPr>
                  <a:t> </a:t>
                </a:r>
              </a:p>
            </p:txBody>
          </p:sp>
        </mc:Fallback>
      </mc:AlternateContent>
    </p:spTree>
    <p:extLst>
      <p:ext uri="{BB962C8B-B14F-4D97-AF65-F5344CB8AC3E}">
        <p14:creationId xmlns:p14="http://schemas.microsoft.com/office/powerpoint/2010/main" val="1187425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C57617-2826-4D7A-98DF-11B02A72BEFE}"/>
              </a:ext>
            </a:extLst>
          </p:cNvPr>
          <p:cNvSpPr>
            <a:spLocks noGrp="1"/>
          </p:cNvSpPr>
          <p:nvPr>
            <p:ph type="title"/>
          </p:nvPr>
        </p:nvSpPr>
        <p:spPr/>
        <p:txBody>
          <a:bodyPr>
            <a:normAutofit/>
          </a:bodyPr>
          <a:lstStyle/>
          <a:p>
            <a:pPr>
              <a:lnSpc>
                <a:spcPct val="107000"/>
              </a:lnSpc>
              <a:spcBef>
                <a:spcPts val="600"/>
              </a:spcBef>
              <a:spcAft>
                <a:spcPts val="800"/>
              </a:spcAft>
            </a:pPr>
            <a:r>
              <a:rPr lang="fr-FR" sz="2400" b="1" u="sng"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Sites interstitiels</a:t>
            </a:r>
            <a:endParaRPr lang="fr-FR"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646471" y="2624192"/>
            <a:ext cx="10899058" cy="3097735"/>
          </a:xfrm>
        </p:spPr>
        <p:txBody>
          <a:bodyPr>
            <a:noAutofit/>
          </a:bodyPr>
          <a:lstStyle/>
          <a:p>
            <a:pPr marL="0" indent="0">
              <a:buNone/>
            </a:pPr>
            <a:r>
              <a:rPr lang="fr-FR" sz="2200" dirty="0">
                <a:latin typeface="Calibri" panose="020F0502020204030204" pitchFamily="34" charset="0"/>
                <a:cs typeface="Calibri" panose="020F0502020204030204" pitchFamily="34" charset="0"/>
              </a:rPr>
              <a:t>On distingue 2 types de sites :</a:t>
            </a:r>
          </a:p>
          <a:p>
            <a:pPr lvl="0"/>
            <a:r>
              <a:rPr lang="fr-FR" sz="2200" dirty="0">
                <a:latin typeface="Calibri" panose="020F0502020204030204" pitchFamily="34" charset="0"/>
                <a:cs typeface="Calibri" panose="020F0502020204030204" pitchFamily="34" charset="0"/>
              </a:rPr>
              <a:t>Les sites </a:t>
            </a:r>
            <a:r>
              <a:rPr lang="fr-FR" sz="2200" b="1" dirty="0">
                <a:latin typeface="Calibri" panose="020F0502020204030204" pitchFamily="34" charset="0"/>
                <a:cs typeface="Calibri" panose="020F0502020204030204" pitchFamily="34" charset="0"/>
              </a:rPr>
              <a:t>tétraédriques</a:t>
            </a:r>
            <a:r>
              <a:rPr lang="fr-FR" sz="2200" dirty="0">
                <a:latin typeface="Calibri" panose="020F0502020204030204" pitchFamily="34" charset="0"/>
                <a:cs typeface="Calibri" panose="020F0502020204030204" pitchFamily="34" charset="0"/>
              </a:rPr>
              <a:t> T au centre d’un tétraèdre défini par un sommet et les centres des 3 faces correspondant à ce sommet. </a:t>
            </a:r>
          </a:p>
          <a:p>
            <a:pPr marL="0" lvl="0" indent="0">
              <a:buNone/>
            </a:pPr>
            <a:r>
              <a:rPr lang="fr-FR" sz="2200" dirty="0">
                <a:latin typeface="Calibri" panose="020F0502020204030204" pitchFamily="34" charset="0"/>
                <a:cs typeface="Calibri" panose="020F0502020204030204" pitchFamily="34" charset="0"/>
              </a:rPr>
              <a:t>	Il y a 8 sites T (centre d’un petit cube d’arête a/2).</a:t>
            </a:r>
          </a:p>
          <a:p>
            <a:r>
              <a:rPr lang="fr-FR" sz="2200" dirty="0">
                <a:latin typeface="Calibri" panose="020F0502020204030204" pitchFamily="34" charset="0"/>
                <a:cs typeface="Calibri" panose="020F0502020204030204" pitchFamily="34" charset="0"/>
              </a:rPr>
              <a:t>Les sites </a:t>
            </a:r>
            <a:r>
              <a:rPr lang="fr-FR" sz="2200" b="1" dirty="0">
                <a:latin typeface="Calibri" panose="020F0502020204030204" pitchFamily="34" charset="0"/>
                <a:cs typeface="Calibri" panose="020F0502020204030204" pitchFamily="34" charset="0"/>
              </a:rPr>
              <a:t>octaédriques</a:t>
            </a:r>
            <a:r>
              <a:rPr lang="fr-FR" sz="2200" dirty="0">
                <a:latin typeface="Calibri" panose="020F0502020204030204" pitchFamily="34" charset="0"/>
                <a:cs typeface="Calibri" panose="020F0502020204030204" pitchFamily="34" charset="0"/>
              </a:rPr>
              <a:t> O au centre d’un octaèdre défini par les centres des 6 faces du cube. </a:t>
            </a:r>
          </a:p>
          <a:p>
            <a:pPr marL="0" indent="0">
              <a:buNone/>
            </a:pPr>
            <a:r>
              <a:rPr lang="fr-FR" sz="2200" dirty="0">
                <a:latin typeface="Calibri" panose="020F0502020204030204" pitchFamily="34" charset="0"/>
                <a:cs typeface="Calibri" panose="020F0502020204030204" pitchFamily="34" charset="0"/>
              </a:rPr>
              <a:t>	Il y a 4 sites O (centre du cube + milieu des arêtes)</a:t>
            </a:r>
          </a:p>
          <a:p>
            <a:pPr marL="0" indent="0">
              <a:buNone/>
            </a:pPr>
            <a:r>
              <a:rPr lang="fr-FR" sz="2200" dirty="0">
                <a:latin typeface="Calibri" panose="020F0502020204030204" pitchFamily="34" charset="0"/>
                <a:cs typeface="Calibri" panose="020F0502020204030204" pitchFamily="34" charset="0"/>
              </a:rPr>
              <a:t>Dans le cas du cuivre : </a:t>
            </a:r>
            <a:r>
              <a:rPr lang="fr-FR" sz="2200" dirty="0" err="1">
                <a:latin typeface="Calibri" panose="020F0502020204030204" pitchFamily="34" charset="0"/>
                <a:cs typeface="Calibri" panose="020F0502020204030204" pitchFamily="34" charset="0"/>
              </a:rPr>
              <a:t>r</a:t>
            </a:r>
            <a:r>
              <a:rPr lang="fr-FR" sz="2200" baseline="-25000" dirty="0" err="1">
                <a:latin typeface="Calibri" panose="020F0502020204030204" pitchFamily="34" charset="0"/>
                <a:cs typeface="Calibri" panose="020F0502020204030204" pitchFamily="34" charset="0"/>
              </a:rPr>
              <a:t>T</a:t>
            </a:r>
            <a:r>
              <a:rPr lang="fr-FR" sz="2200" dirty="0">
                <a:latin typeface="Calibri" panose="020F0502020204030204" pitchFamily="34" charset="0"/>
                <a:cs typeface="Calibri" panose="020F0502020204030204" pitchFamily="34" charset="0"/>
              </a:rPr>
              <a:t> = 28,7 pm et </a:t>
            </a:r>
            <a:r>
              <a:rPr lang="fr-FR" sz="2200" dirty="0" err="1">
                <a:latin typeface="Calibri" panose="020F0502020204030204" pitchFamily="34" charset="0"/>
                <a:cs typeface="Calibri" panose="020F0502020204030204" pitchFamily="34" charset="0"/>
              </a:rPr>
              <a:t>r</a:t>
            </a:r>
            <a:r>
              <a:rPr lang="fr-FR" sz="2200" baseline="-25000" dirty="0" err="1">
                <a:latin typeface="Calibri" panose="020F0502020204030204" pitchFamily="34" charset="0"/>
                <a:cs typeface="Calibri" panose="020F0502020204030204" pitchFamily="34" charset="0"/>
              </a:rPr>
              <a:t>O</a:t>
            </a:r>
            <a:r>
              <a:rPr lang="fr-FR" sz="2200" dirty="0">
                <a:latin typeface="Calibri" panose="020F0502020204030204" pitchFamily="34" charset="0"/>
                <a:cs typeface="Calibri" panose="020F0502020204030204" pitchFamily="34" charset="0"/>
              </a:rPr>
              <a:t> = 52,9 pm</a:t>
            </a:r>
          </a:p>
          <a:p>
            <a:pPr marL="0" indent="0">
              <a:buNone/>
            </a:pPr>
            <a:endParaRPr lang="fr-FR" sz="2000" dirty="0"/>
          </a:p>
        </p:txBody>
      </p:sp>
      <p:pic>
        <p:nvPicPr>
          <p:cNvPr id="6" name="Image 5">
            <a:extLst>
              <a:ext uri="{FF2B5EF4-FFF2-40B4-BE49-F238E27FC236}">
                <a16:creationId xmlns:a16="http://schemas.microsoft.com/office/drawing/2014/main" id="{8442A807-DA9B-455E-88D2-B60FD1B24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8969" y="173804"/>
            <a:ext cx="4436560" cy="2446869"/>
          </a:xfrm>
          <a:prstGeom prst="rect">
            <a:avLst/>
          </a:prstGeom>
        </p:spPr>
      </p:pic>
      <p:sp>
        <p:nvSpPr>
          <p:cNvPr id="8" name="ZoneTexte 7">
            <a:extLst>
              <a:ext uri="{FF2B5EF4-FFF2-40B4-BE49-F238E27FC236}">
                <a16:creationId xmlns:a16="http://schemas.microsoft.com/office/drawing/2014/main" id="{93E465DD-BABF-4F5B-8879-E35A7885C255}"/>
              </a:ext>
            </a:extLst>
          </p:cNvPr>
          <p:cNvSpPr txBox="1"/>
          <p:nvPr/>
        </p:nvSpPr>
        <p:spPr>
          <a:xfrm>
            <a:off x="838200" y="1420344"/>
            <a:ext cx="6098458" cy="707886"/>
          </a:xfrm>
          <a:prstGeom prst="rect">
            <a:avLst/>
          </a:prstGeom>
          <a:noFill/>
        </p:spPr>
        <p:txBody>
          <a:bodyPr wrap="square">
            <a:spAutoFit/>
          </a:bodyPr>
          <a:lstStyle/>
          <a:p>
            <a:r>
              <a:rPr lang="fr-FR" sz="2200" dirty="0">
                <a:latin typeface="Calibri" panose="020F0502020204030204" pitchFamily="34" charset="0"/>
                <a:cs typeface="Calibri" panose="020F0502020204030204" pitchFamily="34" charset="0"/>
              </a:rPr>
              <a:t>Espace non occupé par les atomes (petites cavités) </a:t>
            </a:r>
          </a:p>
          <a:p>
            <a:endParaRPr lang="fr-FR" dirty="0"/>
          </a:p>
        </p:txBody>
      </p:sp>
      <p:sp>
        <p:nvSpPr>
          <p:cNvPr id="7" name="ZoneTexte 6">
            <a:extLst>
              <a:ext uri="{FF2B5EF4-FFF2-40B4-BE49-F238E27FC236}">
                <a16:creationId xmlns:a16="http://schemas.microsoft.com/office/drawing/2014/main" id="{E9DE98D2-51A6-4AEA-B663-30862A6FACA8}"/>
              </a:ext>
            </a:extLst>
          </p:cNvPr>
          <p:cNvSpPr txBox="1"/>
          <p:nvPr/>
        </p:nvSpPr>
        <p:spPr>
          <a:xfrm>
            <a:off x="1865893" y="5814711"/>
            <a:ext cx="7735305" cy="430887"/>
          </a:xfrm>
          <a:prstGeom prst="rect">
            <a:avLst/>
          </a:prstGeom>
          <a:noFill/>
        </p:spPr>
        <p:txBody>
          <a:bodyPr wrap="square">
            <a:spAutoFit/>
          </a:bodyPr>
          <a:lstStyle/>
          <a:p>
            <a:pPr marL="0" indent="0">
              <a:buNone/>
            </a:pPr>
            <a:r>
              <a:rPr lang="fr-FR" sz="2200" u="sng" dirty="0">
                <a:latin typeface="Calibri" panose="020F0502020204030204" pitchFamily="34" charset="0"/>
                <a:cs typeface="Calibri" panose="020F0502020204030204" pitchFamily="34" charset="0"/>
              </a:rPr>
              <a:t>Intérêt</a:t>
            </a:r>
            <a:r>
              <a:rPr lang="fr-FR" sz="2200" dirty="0">
                <a:latin typeface="Calibri" panose="020F0502020204030204" pitchFamily="34" charset="0"/>
                <a:cs typeface="Calibri" panose="020F0502020204030204" pitchFamily="34" charset="0"/>
              </a:rPr>
              <a:t> : modélisation des alliages et des solides ioniques</a:t>
            </a:r>
          </a:p>
        </p:txBody>
      </p:sp>
      <p:pic>
        <p:nvPicPr>
          <p:cNvPr id="11" name="Image 10">
            <a:extLst>
              <a:ext uri="{FF2B5EF4-FFF2-40B4-BE49-F238E27FC236}">
                <a16:creationId xmlns:a16="http://schemas.microsoft.com/office/drawing/2014/main" id="{E51A3524-5349-4BA4-A955-2E230E822EBA}"/>
              </a:ext>
            </a:extLst>
          </p:cNvPr>
          <p:cNvPicPr>
            <a:picLocks noChangeAspect="1"/>
          </p:cNvPicPr>
          <p:nvPr/>
        </p:nvPicPr>
        <p:blipFill>
          <a:blip r:embed="rId3"/>
          <a:stretch>
            <a:fillRect/>
          </a:stretch>
        </p:blipFill>
        <p:spPr>
          <a:xfrm>
            <a:off x="7396595" y="3563216"/>
            <a:ext cx="4656859" cy="819503"/>
          </a:xfrm>
          <a:prstGeom prst="rect">
            <a:avLst/>
          </a:prstGeom>
        </p:spPr>
      </p:pic>
      <p:pic>
        <p:nvPicPr>
          <p:cNvPr id="13" name="Image 12">
            <a:extLst>
              <a:ext uri="{FF2B5EF4-FFF2-40B4-BE49-F238E27FC236}">
                <a16:creationId xmlns:a16="http://schemas.microsoft.com/office/drawing/2014/main" id="{0D3673F7-9800-442F-986C-196B8C510265}"/>
              </a:ext>
            </a:extLst>
          </p:cNvPr>
          <p:cNvPicPr>
            <a:picLocks noChangeAspect="1"/>
          </p:cNvPicPr>
          <p:nvPr/>
        </p:nvPicPr>
        <p:blipFill>
          <a:blip r:embed="rId4"/>
          <a:stretch>
            <a:fillRect/>
          </a:stretch>
        </p:blipFill>
        <p:spPr>
          <a:xfrm>
            <a:off x="7758327" y="4902332"/>
            <a:ext cx="3933393" cy="868005"/>
          </a:xfrm>
          <a:prstGeom prst="rect">
            <a:avLst/>
          </a:prstGeom>
        </p:spPr>
      </p:pic>
    </p:spTree>
    <p:extLst>
      <p:ext uri="{BB962C8B-B14F-4D97-AF65-F5344CB8AC3E}">
        <p14:creationId xmlns:p14="http://schemas.microsoft.com/office/powerpoint/2010/main" val="171487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C57617-2826-4D7A-98DF-11B02A72BEFE}"/>
              </a:ext>
            </a:extLst>
          </p:cNvPr>
          <p:cNvSpPr>
            <a:spLocks noGrp="1"/>
          </p:cNvSpPr>
          <p:nvPr>
            <p:ph type="title"/>
          </p:nvPr>
        </p:nvSpPr>
        <p:spPr>
          <a:xfrm>
            <a:off x="1371600" y="685800"/>
            <a:ext cx="9601200" cy="1010265"/>
          </a:xfrm>
        </p:spPr>
        <p:txBody>
          <a:bodyPr>
            <a:normAutofit/>
          </a:bodyPr>
          <a:lstStyle/>
          <a:p>
            <a:pPr>
              <a:lnSpc>
                <a:spcPct val="107000"/>
              </a:lnSpc>
              <a:spcBef>
                <a:spcPts val="600"/>
              </a:spcBef>
              <a:spcAft>
                <a:spcPts val="800"/>
              </a:spcAft>
            </a:pPr>
            <a:r>
              <a:rPr lang="fr-FR" sz="2400" u="sng" dirty="0">
                <a:effectLst/>
                <a:highlight>
                  <a:srgbClr val="FFFF00"/>
                </a:highlight>
                <a:latin typeface="Calibri" panose="020F0502020204030204" pitchFamily="34" charset="0"/>
                <a:ea typeface="Times New Roman" panose="02020603050405020304" pitchFamily="18" charset="0"/>
              </a:rPr>
              <a:t>Confrontation des prédictions faites par ce modèle aux valeurs expérimentales mesurées sur le solide réel</a:t>
            </a:r>
            <a:endParaRPr lang="fr-FR" sz="3200" b="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646471" y="1843548"/>
            <a:ext cx="10899058" cy="3705430"/>
          </a:xfrm>
        </p:spPr>
        <p:txBody>
          <a:bodyPr>
            <a:noAutofit/>
          </a:bodyPr>
          <a:lstStyle/>
          <a:p>
            <a:pPr marL="0" indent="0">
              <a:buNone/>
            </a:pPr>
            <a:r>
              <a:rPr lang="fr-FR" sz="2200" i="1" dirty="0">
                <a:latin typeface="Calibri" panose="020F0502020204030204" pitchFamily="34" charset="0"/>
                <a:cs typeface="Calibri" panose="020F0502020204030204" pitchFamily="34" charset="0"/>
              </a:rPr>
              <a:t>Détermination de la masse volumique du cuivre par déplacement de solvant </a:t>
            </a:r>
          </a:p>
          <a:p>
            <a:pPr marL="530225" indent="0">
              <a:buNone/>
            </a:pPr>
            <a:r>
              <a:rPr lang="fr-FR" sz="2000" dirty="0">
                <a:latin typeface="Calibri" panose="020F0502020204030204" pitchFamily="34" charset="0"/>
                <a:cs typeface="Calibri" panose="020F0502020204030204" pitchFamily="34" charset="0"/>
              </a:rPr>
              <a:t>Masse de cuivre en copeau : </a:t>
            </a:r>
            <a:r>
              <a:rPr lang="fr-FR" sz="2000" dirty="0" err="1">
                <a:latin typeface="Calibri" panose="020F0502020204030204" pitchFamily="34" charset="0"/>
                <a:cs typeface="Calibri" panose="020F0502020204030204" pitchFamily="34" charset="0"/>
              </a:rPr>
              <a:t>m</a:t>
            </a:r>
            <a:r>
              <a:rPr lang="fr-FR" sz="2000" baseline="-25000" dirty="0" err="1">
                <a:latin typeface="Calibri" panose="020F0502020204030204" pitchFamily="34" charset="0"/>
                <a:cs typeface="Calibri" panose="020F0502020204030204" pitchFamily="34" charset="0"/>
              </a:rPr>
              <a:t>Cu</a:t>
            </a:r>
            <a:r>
              <a:rPr lang="fr-FR" sz="2000" dirty="0">
                <a:latin typeface="Calibri" panose="020F0502020204030204" pitchFamily="34" charset="0"/>
                <a:cs typeface="Calibri" panose="020F0502020204030204" pitchFamily="34" charset="0"/>
              </a:rPr>
              <a:t> = 10,5057 g</a:t>
            </a:r>
            <a:r>
              <a:rPr lang="fr-FR" dirty="0">
                <a:latin typeface="Calibri" panose="020F0502020204030204" pitchFamily="34" charset="0"/>
                <a:cs typeface="Calibri" panose="020F0502020204030204" pitchFamily="34" charset="0"/>
              </a:rPr>
              <a:t> </a:t>
            </a:r>
            <a:endParaRPr lang="fr-FR" sz="2000" dirty="0">
              <a:latin typeface="Calibri" panose="020F0502020204030204" pitchFamily="34" charset="0"/>
              <a:cs typeface="Calibri" panose="020F0502020204030204" pitchFamily="34" charset="0"/>
            </a:endParaRPr>
          </a:p>
          <a:p>
            <a:pPr marL="0" indent="0">
              <a:buNone/>
            </a:pPr>
            <a:endParaRPr lang="fr-FR" dirty="0"/>
          </a:p>
          <a:p>
            <a:pPr marL="0" indent="0">
              <a:buNone/>
            </a:pPr>
            <a:endParaRPr lang="fr-FR" sz="2200" i="1" dirty="0"/>
          </a:p>
          <a:p>
            <a:pPr marL="0" indent="0">
              <a:buNone/>
            </a:pPr>
            <a:endParaRPr lang="fr-FR" sz="2200" dirty="0"/>
          </a:p>
          <a:p>
            <a:pPr marL="0" indent="0">
              <a:buNone/>
            </a:pPr>
            <a:endParaRPr lang="fr-FR" sz="1800" dirty="0"/>
          </a:p>
        </p:txBody>
      </p:sp>
      <p:pic>
        <p:nvPicPr>
          <p:cNvPr id="8" name="Image 7">
            <a:extLst>
              <a:ext uri="{FF2B5EF4-FFF2-40B4-BE49-F238E27FC236}">
                <a16:creationId xmlns:a16="http://schemas.microsoft.com/office/drawing/2014/main" id="{C7839349-ED33-44F0-8927-4A4F24C28A17}"/>
              </a:ext>
            </a:extLst>
          </p:cNvPr>
          <p:cNvPicPr>
            <a:picLocks noChangeAspect="1"/>
          </p:cNvPicPr>
          <p:nvPr/>
        </p:nvPicPr>
        <p:blipFill>
          <a:blip r:embed="rId2"/>
          <a:stretch>
            <a:fillRect/>
          </a:stretch>
        </p:blipFill>
        <p:spPr>
          <a:xfrm>
            <a:off x="1239873" y="3918487"/>
            <a:ext cx="9616934" cy="1126458"/>
          </a:xfrm>
          <a:prstGeom prst="rect">
            <a:avLst/>
          </a:prstGeom>
        </p:spPr>
      </p:pic>
      <p:pic>
        <p:nvPicPr>
          <p:cNvPr id="11" name="Image 10">
            <a:extLst>
              <a:ext uri="{FF2B5EF4-FFF2-40B4-BE49-F238E27FC236}">
                <a16:creationId xmlns:a16="http://schemas.microsoft.com/office/drawing/2014/main" id="{15AEB7A7-3AD1-4891-B704-BEDAD989A2C1}"/>
              </a:ext>
            </a:extLst>
          </p:cNvPr>
          <p:cNvPicPr>
            <a:picLocks noChangeAspect="1"/>
          </p:cNvPicPr>
          <p:nvPr/>
        </p:nvPicPr>
        <p:blipFill>
          <a:blip r:embed="rId3"/>
          <a:stretch>
            <a:fillRect/>
          </a:stretch>
        </p:blipFill>
        <p:spPr>
          <a:xfrm>
            <a:off x="1239872" y="5044945"/>
            <a:ext cx="9616934" cy="948481"/>
          </a:xfrm>
          <a:prstGeom prst="rect">
            <a:avLst/>
          </a:prstGeom>
        </p:spPr>
      </p:pic>
      <p:pic>
        <p:nvPicPr>
          <p:cNvPr id="13" name="Image 12">
            <a:extLst>
              <a:ext uri="{FF2B5EF4-FFF2-40B4-BE49-F238E27FC236}">
                <a16:creationId xmlns:a16="http://schemas.microsoft.com/office/drawing/2014/main" id="{CD4ED293-787D-4919-965B-E6308716EA41}"/>
              </a:ext>
            </a:extLst>
          </p:cNvPr>
          <p:cNvPicPr>
            <a:picLocks noChangeAspect="1"/>
          </p:cNvPicPr>
          <p:nvPr/>
        </p:nvPicPr>
        <p:blipFill>
          <a:blip r:embed="rId4"/>
          <a:stretch>
            <a:fillRect/>
          </a:stretch>
        </p:blipFill>
        <p:spPr>
          <a:xfrm>
            <a:off x="1239871" y="2700274"/>
            <a:ext cx="9616934" cy="1225338"/>
          </a:xfrm>
          <a:prstGeom prst="rect">
            <a:avLst/>
          </a:prstGeom>
        </p:spPr>
      </p:pic>
      <p:sp>
        <p:nvSpPr>
          <p:cNvPr id="4" name="ZoneTexte 3">
            <a:extLst>
              <a:ext uri="{FF2B5EF4-FFF2-40B4-BE49-F238E27FC236}">
                <a16:creationId xmlns:a16="http://schemas.microsoft.com/office/drawing/2014/main" id="{82A80C27-94A4-4E58-B6DC-BAA3AF766651}"/>
              </a:ext>
            </a:extLst>
          </p:cNvPr>
          <p:cNvSpPr txBox="1"/>
          <p:nvPr/>
        </p:nvSpPr>
        <p:spPr>
          <a:xfrm>
            <a:off x="1371600" y="6262255"/>
            <a:ext cx="9254836" cy="369332"/>
          </a:xfrm>
          <a:prstGeom prst="rect">
            <a:avLst/>
          </a:prstGeom>
          <a:noFill/>
        </p:spPr>
        <p:txBody>
          <a:bodyPr wrap="square" rtlCol="0">
            <a:spAutoFit/>
          </a:bodyPr>
          <a:lstStyle/>
          <a:p>
            <a:r>
              <a:rPr lang="fr-FR" dirty="0">
                <a:solidFill>
                  <a:srgbClr val="FF0000"/>
                </a:solidFill>
              </a:rPr>
              <a:t>Valider le modèle CFC choisi en confrontant les valeurs de </a:t>
            </a:r>
            <a:r>
              <a:rPr lang="fr-FR" dirty="0">
                <a:solidFill>
                  <a:srgbClr val="FF0000"/>
                </a:solidFill>
                <a:latin typeface="Symbol" panose="05050102010706020507" pitchFamily="18" charset="2"/>
              </a:rPr>
              <a:t>r</a:t>
            </a:r>
            <a:r>
              <a:rPr lang="fr-FR" dirty="0">
                <a:solidFill>
                  <a:srgbClr val="FF0000"/>
                </a:solidFill>
              </a:rPr>
              <a:t> : écart &lt; incertitude /10 </a:t>
            </a:r>
          </a:p>
        </p:txBody>
      </p:sp>
    </p:spTree>
    <p:extLst>
      <p:ext uri="{BB962C8B-B14F-4D97-AF65-F5344CB8AC3E}">
        <p14:creationId xmlns:p14="http://schemas.microsoft.com/office/powerpoint/2010/main" val="2009178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44BD1A5-5E15-41FE-BBAA-2EA176410A55}"/>
              </a:ext>
            </a:extLst>
          </p:cNvPr>
          <p:cNvSpPr>
            <a:spLocks noGrp="1"/>
          </p:cNvSpPr>
          <p:nvPr>
            <p:ph idx="1"/>
          </p:nvPr>
        </p:nvSpPr>
        <p:spPr/>
        <p:txBody>
          <a:bodyPr>
            <a:normAutofit/>
          </a:bodyPr>
          <a:lstStyle/>
          <a:p>
            <a:pPr algn="just"/>
            <a:r>
              <a:rPr lang="fr-FR" sz="2200" dirty="0">
                <a:latin typeface="Calibri" panose="020F0502020204030204" pitchFamily="34" charset="0"/>
                <a:cs typeface="Calibri" panose="020F0502020204030204" pitchFamily="34" charset="0"/>
              </a:rPr>
              <a:t>Le monde qui nous entoure est principalement formé de corps solides (la Terre, les métaux, les matières plastiques, etc.)</a:t>
            </a:r>
          </a:p>
          <a:p>
            <a:pPr marL="0" indent="0" algn="just">
              <a:buNone/>
            </a:pPr>
            <a:endParaRPr lang="fr-FR" sz="2200" dirty="0">
              <a:latin typeface="Calibri" panose="020F0502020204030204" pitchFamily="34" charset="0"/>
              <a:cs typeface="Calibri" panose="020F0502020204030204" pitchFamily="34" charset="0"/>
            </a:endParaRPr>
          </a:p>
          <a:p>
            <a:pPr algn="just"/>
            <a:r>
              <a:rPr lang="fr-FR" sz="2200" dirty="0">
                <a:latin typeface="Calibri" panose="020F0502020204030204" pitchFamily="34" charset="0"/>
                <a:cs typeface="Calibri" panose="020F0502020204030204" pitchFamily="34" charset="0"/>
              </a:rPr>
              <a:t>Les solides sont beaucoup plus divers, dans leurs structures et dans leurs propriétés que les liquides et les gaz. </a:t>
            </a:r>
          </a:p>
          <a:p>
            <a:pPr marL="354013" indent="0" algn="just">
              <a:buNone/>
            </a:pPr>
            <a:r>
              <a:rPr lang="fr-FR" sz="2200" dirty="0">
                <a:latin typeface="Calibri" panose="020F0502020204030204" pitchFamily="34" charset="0"/>
                <a:cs typeface="Calibri" panose="020F0502020204030204" pitchFamily="34" charset="0"/>
              </a:rPr>
              <a:t>Certains sont très durs (diamant, roches), d’autres mous (caoutchouc, plomb) ; certains sont légers (aluminium), d’autres lourds (or, platine) ; certains sont conducteurs de l’électricité (les métaux) d’autres sont isolants (porcelaine), etc. </a:t>
            </a:r>
          </a:p>
        </p:txBody>
      </p:sp>
    </p:spTree>
    <p:extLst>
      <p:ext uri="{BB962C8B-B14F-4D97-AF65-F5344CB8AC3E}">
        <p14:creationId xmlns:p14="http://schemas.microsoft.com/office/powerpoint/2010/main" val="920266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5256C3E-C3D8-4B01-9E22-F7DD99239080}"/>
              </a:ext>
            </a:extLst>
          </p:cNvPr>
          <p:cNvSpPr>
            <a:spLocks noGrp="1"/>
          </p:cNvSpPr>
          <p:nvPr>
            <p:ph idx="1"/>
          </p:nvPr>
        </p:nvSpPr>
        <p:spPr>
          <a:xfrm>
            <a:off x="838200" y="1825625"/>
            <a:ext cx="6403258" cy="4351338"/>
          </a:xfrm>
        </p:spPr>
        <p:txBody>
          <a:bodyPr>
            <a:normAutofit/>
          </a:bodyPr>
          <a:lstStyle/>
          <a:p>
            <a:pPr marL="0" indent="0">
              <a:buNone/>
            </a:pPr>
            <a:r>
              <a:rPr lang="fr-FR" sz="2200" b="1" dirty="0">
                <a:latin typeface="Calibri" panose="020F0502020204030204" pitchFamily="34" charset="0"/>
                <a:cs typeface="Calibri" panose="020F0502020204030204" pitchFamily="34" charset="0"/>
              </a:rPr>
              <a:t>Détermination expérimentale des structures cristallines </a:t>
            </a:r>
            <a:r>
              <a:rPr lang="fr-FR" sz="2200" b="1" dirty="0">
                <a:effectLst/>
                <a:latin typeface="Calibri" panose="020F0502020204030204" pitchFamily="34" charset="0"/>
                <a:ea typeface="Times New Roman" panose="02020603050405020304" pitchFamily="18" charset="0"/>
              </a:rPr>
              <a:t>par diffraction des rayons X</a:t>
            </a:r>
            <a:endParaRPr lang="fr-FR" sz="2200" dirty="0">
              <a:effectLst/>
              <a:latin typeface="Calibri" panose="020F0502020204030204" pitchFamily="34" charset="0"/>
              <a:ea typeface="Times New Roman" panose="02020603050405020304" pitchFamily="18" charset="0"/>
            </a:endParaRPr>
          </a:p>
          <a:p>
            <a:pPr marL="342900" lvl="0" indent="-342900">
              <a:lnSpc>
                <a:spcPct val="107000"/>
              </a:lnSpc>
              <a:buSzPts val="1100"/>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Calibri" panose="020F0502020204030204" pitchFamily="34" charset="0"/>
              </a:rPr>
              <a:t>Max von </a:t>
            </a:r>
            <a:r>
              <a:rPr lang="fr-FR" sz="1800" dirty="0">
                <a:latin typeface="Calibri" panose="020F0502020204030204" pitchFamily="34" charset="0"/>
                <a:ea typeface="Calibri" panose="020F0502020204030204" pitchFamily="34" charset="0"/>
                <a:cs typeface="Calibri" panose="020F0502020204030204" pitchFamily="34" charset="0"/>
              </a:rPr>
              <a:t>Lowe, prix Nobel de 1914, pour sa découvre de </a:t>
            </a:r>
            <a:r>
              <a:rPr lang="fr-FR" sz="1800" dirty="0">
                <a:effectLst/>
                <a:latin typeface="Calibri" panose="020F0502020204030204" pitchFamily="34" charset="0"/>
                <a:ea typeface="Calibri" panose="020F0502020204030204" pitchFamily="34" charset="0"/>
                <a:cs typeface="Calibri" panose="020F0502020204030204" pitchFamily="34" charset="0"/>
              </a:rPr>
              <a:t>la diffraction des rayons X par les cristaux.</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100"/>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Calibri" panose="020F0502020204030204" pitchFamily="34" charset="0"/>
              </a:rPr>
              <a:t> William Henry Bragg et William Laurence Bragg obtiennent le prix Nobel en 1915 pour leurs travaux d’analyse des structures cristallines à l’aide des rayons X (loi de Bragg)</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r>
              <a:rPr lang="fr-FR" sz="2200" dirty="0">
                <a:effectLst/>
                <a:latin typeface="Calibri" panose="020F0502020204030204" pitchFamily="34" charset="0"/>
                <a:ea typeface="Times New Roman" panose="02020603050405020304" pitchFamily="18" charset="0"/>
                <a:cs typeface="Calibri" panose="020F0502020204030204" pitchFamily="34" charset="0"/>
              </a:rPr>
              <a:t>L’étude des interférences obtenues sous toutes les orientations possibles du cristal dans le faisceau permet de déterminer l’orientation des plans réticulaires (plans qui passent par des nœuds) et leurs espacements, et d’en déduire la structure cristalline.</a:t>
            </a:r>
            <a:r>
              <a:rPr lang="fr-FR" sz="2200" dirty="0">
                <a:effectLst/>
                <a:latin typeface="Calibri" panose="020F0502020204030204" pitchFamily="34" charset="0"/>
                <a:ea typeface="Calibri" panose="020F0502020204030204" pitchFamily="34" charset="0"/>
                <a:cs typeface="Times New Roman" panose="02020603050405020304" pitchFamily="18" charset="0"/>
              </a:rPr>
              <a:t> </a:t>
            </a:r>
          </a:p>
          <a:p>
            <a:endParaRPr lang="fr-FR" sz="1800" dirty="0">
              <a:effectLst/>
              <a:latin typeface="Calibri" panose="020F0502020204030204" pitchFamily="34" charset="0"/>
              <a:ea typeface="Times New Roman" panose="02020603050405020304" pitchFamily="18" charset="0"/>
            </a:endParaRPr>
          </a:p>
          <a:p>
            <a:endParaRPr lang="fr-FR" dirty="0"/>
          </a:p>
        </p:txBody>
      </p:sp>
      <p:pic>
        <p:nvPicPr>
          <p:cNvPr id="4" name="Image 3">
            <a:extLst>
              <a:ext uri="{FF2B5EF4-FFF2-40B4-BE49-F238E27FC236}">
                <a16:creationId xmlns:a16="http://schemas.microsoft.com/office/drawing/2014/main" id="{C3F8D1AE-8827-4AF0-BEC8-D069B9B5061C}"/>
              </a:ext>
            </a:extLst>
          </p:cNvPr>
          <p:cNvPicPr>
            <a:picLocks noChangeAspect="1"/>
          </p:cNvPicPr>
          <p:nvPr/>
        </p:nvPicPr>
        <p:blipFill>
          <a:blip r:embed="rId2"/>
          <a:stretch>
            <a:fillRect/>
          </a:stretch>
        </p:blipFill>
        <p:spPr>
          <a:xfrm>
            <a:off x="7241458" y="2181028"/>
            <a:ext cx="4439265" cy="2899634"/>
          </a:xfrm>
          <a:prstGeom prst="rect">
            <a:avLst/>
          </a:prstGeom>
        </p:spPr>
      </p:pic>
      <p:sp>
        <p:nvSpPr>
          <p:cNvPr id="2" name="ZoneTexte 1">
            <a:extLst>
              <a:ext uri="{FF2B5EF4-FFF2-40B4-BE49-F238E27FC236}">
                <a16:creationId xmlns:a16="http://schemas.microsoft.com/office/drawing/2014/main" id="{F06DCFB0-264D-418B-887C-83514D0DA1E0}"/>
              </a:ext>
            </a:extLst>
          </p:cNvPr>
          <p:cNvSpPr txBox="1"/>
          <p:nvPr/>
        </p:nvSpPr>
        <p:spPr>
          <a:xfrm>
            <a:off x="6705600" y="1274618"/>
            <a:ext cx="4807527" cy="369332"/>
          </a:xfrm>
          <a:prstGeom prst="rect">
            <a:avLst/>
          </a:prstGeom>
          <a:noFill/>
        </p:spPr>
        <p:txBody>
          <a:bodyPr wrap="square" rtlCol="0">
            <a:spAutoFit/>
          </a:bodyPr>
          <a:lstStyle/>
          <a:p>
            <a:r>
              <a:rPr lang="fr-FR" dirty="0">
                <a:solidFill>
                  <a:srgbClr val="FF0000"/>
                </a:solidFill>
              </a:rPr>
              <a:t>A présenter peut-être plus tôt</a:t>
            </a:r>
          </a:p>
        </p:txBody>
      </p:sp>
    </p:spTree>
    <p:extLst>
      <p:ext uri="{BB962C8B-B14F-4D97-AF65-F5344CB8AC3E}">
        <p14:creationId xmlns:p14="http://schemas.microsoft.com/office/powerpoint/2010/main" val="1395845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C57617-2826-4D7A-98DF-11B02A72BEFE}"/>
              </a:ext>
            </a:extLst>
          </p:cNvPr>
          <p:cNvSpPr>
            <a:spLocks noGrp="1"/>
          </p:cNvSpPr>
          <p:nvPr>
            <p:ph type="title"/>
          </p:nvPr>
        </p:nvSpPr>
        <p:spPr/>
        <p:txBody>
          <a:bodyPr>
            <a:normAutofit/>
          </a:bodyPr>
          <a:lstStyle/>
          <a:p>
            <a:pPr>
              <a:lnSpc>
                <a:spcPct val="107000"/>
              </a:lnSpc>
              <a:spcBef>
                <a:spcPts val="600"/>
              </a:spcBef>
              <a:spcAft>
                <a:spcPts val="800"/>
              </a:spcAft>
            </a:pPr>
            <a:r>
              <a:rPr lang="fr-FR" sz="2400" b="1" u="sng"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Les limites du modèle du cristal parfait</a:t>
            </a:r>
            <a:endParaRPr lang="fr-FR"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Espace réservé du contenu 2">
            <a:extLst>
              <a:ext uri="{FF2B5EF4-FFF2-40B4-BE49-F238E27FC236}">
                <a16:creationId xmlns:a16="http://schemas.microsoft.com/office/drawing/2014/main" id="{49EB80D5-20A0-4E42-8C29-CE4CA067D8F5}"/>
              </a:ext>
            </a:extLst>
          </p:cNvPr>
          <p:cNvSpPr>
            <a:spLocks noGrp="1"/>
          </p:cNvSpPr>
          <p:nvPr>
            <p:ph idx="1"/>
          </p:nvPr>
        </p:nvSpPr>
        <p:spPr>
          <a:xfrm>
            <a:off x="646471" y="1843548"/>
            <a:ext cx="10899058" cy="3705430"/>
          </a:xfrm>
        </p:spPr>
        <p:txBody>
          <a:bodyPr>
            <a:noAutofit/>
          </a:bodyPr>
          <a:lstStyle/>
          <a:p>
            <a:r>
              <a:rPr lang="fr-FR" sz="2200" dirty="0">
                <a:latin typeface="Calibri" panose="020F0502020204030204" pitchFamily="34" charset="0"/>
                <a:cs typeface="Calibri" panose="020F0502020204030204" pitchFamily="34" charset="0"/>
              </a:rPr>
              <a:t>Les entités constitutives du cristal ne sont pas des sphères dures et impénétrables.</a:t>
            </a:r>
          </a:p>
          <a:p>
            <a:r>
              <a:rPr lang="fr-FR" sz="2200" dirty="0">
                <a:latin typeface="Calibri" panose="020F0502020204030204" pitchFamily="34" charset="0"/>
                <a:cs typeface="Calibri" panose="020F0502020204030204" pitchFamily="34" charset="0"/>
              </a:rPr>
              <a:t>Un cristal réel a des dimensions finies. Donc les faces extérieures d’un cristal constituent un défaut. </a:t>
            </a:r>
          </a:p>
          <a:p>
            <a:pPr marL="354013" indent="0">
              <a:buNone/>
            </a:pPr>
            <a:r>
              <a:rPr lang="fr-FR" sz="2200" dirty="0">
                <a:latin typeface="Calibri" panose="020F0502020204030204" pitchFamily="34" charset="0"/>
                <a:cs typeface="Calibri" panose="020F0502020204030204" pitchFamily="34" charset="0"/>
              </a:rPr>
              <a:t>L’environnement d’un atome à la surface est différent de celui d’un atome au sein du réseau cristallin.</a:t>
            </a:r>
          </a:p>
          <a:p>
            <a:r>
              <a:rPr lang="fr-FR" sz="2200" dirty="0">
                <a:latin typeface="Calibri" panose="020F0502020204030204" pitchFamily="34" charset="0"/>
                <a:cs typeface="Calibri" panose="020F0502020204030204" pitchFamily="34" charset="0"/>
              </a:rPr>
              <a:t>un cristal réel peut présenter 4 types de défauts :</a:t>
            </a:r>
            <a:endParaRPr lang="fr-FR" sz="2200" i="1" dirty="0">
              <a:latin typeface="Calibri" panose="020F0502020204030204" pitchFamily="34" charset="0"/>
              <a:cs typeface="Calibri" panose="020F0502020204030204" pitchFamily="34" charset="0"/>
            </a:endParaRPr>
          </a:p>
          <a:p>
            <a:pPr marL="0" indent="0">
              <a:buNone/>
            </a:pPr>
            <a:endParaRPr lang="fr-FR" sz="2200" dirty="0"/>
          </a:p>
          <a:p>
            <a:pPr marL="0" indent="0">
              <a:buNone/>
            </a:pPr>
            <a:endParaRPr lang="fr-FR" sz="1800" dirty="0"/>
          </a:p>
        </p:txBody>
      </p:sp>
    </p:spTree>
    <p:extLst>
      <p:ext uri="{BB962C8B-B14F-4D97-AF65-F5344CB8AC3E}">
        <p14:creationId xmlns:p14="http://schemas.microsoft.com/office/powerpoint/2010/main" val="3245532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E9EA1CA-9882-4B63-9442-FB4110809305}"/>
              </a:ext>
            </a:extLst>
          </p:cNvPr>
          <p:cNvSpPr>
            <a:spLocks noGrp="1"/>
          </p:cNvSpPr>
          <p:nvPr>
            <p:ph sz="half" idx="1"/>
          </p:nvPr>
        </p:nvSpPr>
        <p:spPr>
          <a:xfrm>
            <a:off x="838200" y="395031"/>
            <a:ext cx="5181600" cy="3395304"/>
          </a:xfrm>
        </p:spPr>
        <p:txBody>
          <a:bodyPr>
            <a:normAutofit fontScale="92500"/>
          </a:bodyPr>
          <a:lstStyle/>
          <a:p>
            <a:pPr>
              <a:lnSpc>
                <a:spcPct val="107000"/>
              </a:lnSpc>
              <a:spcBef>
                <a:spcPts val="600"/>
              </a:spcBef>
              <a:buSzPts val="1100"/>
            </a:pPr>
            <a:r>
              <a:rPr lang="fr-FR" sz="2200" b="1" dirty="0">
                <a:effectLst/>
                <a:latin typeface="Calibri" panose="020F0502020204030204" pitchFamily="34" charset="0"/>
                <a:ea typeface="Times New Roman" panose="02020603050405020304" pitchFamily="18" charset="0"/>
                <a:cs typeface="Calibri" panose="020F0502020204030204" pitchFamily="34" charset="0"/>
              </a:rPr>
              <a:t>Des défauts ponctuels</a:t>
            </a:r>
            <a:r>
              <a:rPr lang="fr-FR" sz="2200" dirty="0">
                <a:effectLst/>
                <a:latin typeface="Calibri" panose="020F0502020204030204" pitchFamily="34" charset="0"/>
                <a:ea typeface="Times New Roman" panose="02020603050405020304" pitchFamily="18" charset="0"/>
                <a:cs typeface="Calibri" panose="020F0502020204030204" pitchFamily="34" charset="0"/>
              </a:rPr>
              <a:t> : </a:t>
            </a:r>
          </a:p>
          <a:p>
            <a:pPr marL="301625" indent="0">
              <a:lnSpc>
                <a:spcPct val="107000"/>
              </a:lnSpc>
              <a:spcBef>
                <a:spcPts val="600"/>
              </a:spcBef>
              <a:buSzPts val="1100"/>
              <a:buNone/>
            </a:pPr>
            <a:r>
              <a:rPr lang="fr-FR" sz="2200" dirty="0">
                <a:effectLst/>
                <a:latin typeface="Calibri" panose="020F0502020204030204" pitchFamily="34" charset="0"/>
                <a:ea typeface="Times New Roman" panose="02020603050405020304" pitchFamily="18" charset="0"/>
                <a:cs typeface="Calibri" panose="020F0502020204030204" pitchFamily="34" charset="0"/>
              </a:rPr>
              <a:t>- présence d’atomes étrangers, </a:t>
            </a:r>
          </a:p>
          <a:p>
            <a:pPr indent="0" algn="just">
              <a:lnSpc>
                <a:spcPct val="107000"/>
              </a:lnSpc>
              <a:spcBef>
                <a:spcPts val="600"/>
              </a:spcBef>
              <a:spcAft>
                <a:spcPts val="800"/>
              </a:spcAft>
              <a:buNone/>
            </a:pPr>
            <a:r>
              <a:rPr lang="fr-FR" sz="2200" dirty="0">
                <a:latin typeface="Calibri" panose="020F0502020204030204" pitchFamily="34" charset="0"/>
                <a:ea typeface="Times New Roman" panose="02020603050405020304" pitchFamily="18" charset="0"/>
                <a:cs typeface="Calibri" panose="020F0502020204030204" pitchFamily="34" charset="0"/>
              </a:rPr>
              <a:t>- o</a:t>
            </a:r>
            <a:r>
              <a:rPr lang="fr-FR" sz="2200" dirty="0">
                <a:effectLst/>
                <a:latin typeface="Calibri" panose="020F0502020204030204" pitchFamily="34" charset="0"/>
                <a:ea typeface="Times New Roman" panose="02020603050405020304" pitchFamily="18" charset="0"/>
                <a:cs typeface="Calibri" panose="020F0502020204030204" pitchFamily="34" charset="0"/>
              </a:rPr>
              <a:t>u présence de lacunes, laissant un nœud du réseau inoccupé, avec la possibilité de déplacement de proche en proche à l’intérieur du cristal (diffusion).</a:t>
            </a:r>
            <a:endParaRPr lang="fr-FR" sz="22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contenu 3">
            <a:extLst>
              <a:ext uri="{FF2B5EF4-FFF2-40B4-BE49-F238E27FC236}">
                <a16:creationId xmlns:a16="http://schemas.microsoft.com/office/drawing/2014/main" id="{B35ED3AF-D09E-4A85-AE05-24339947C4E0}"/>
              </a:ext>
            </a:extLst>
          </p:cNvPr>
          <p:cNvSpPr>
            <a:spLocks noGrp="1"/>
          </p:cNvSpPr>
          <p:nvPr>
            <p:ph sz="half" idx="2"/>
          </p:nvPr>
        </p:nvSpPr>
        <p:spPr>
          <a:xfrm>
            <a:off x="6324604" y="554960"/>
            <a:ext cx="5181600" cy="2719182"/>
          </a:xfrm>
        </p:spPr>
        <p:txBody>
          <a:bodyPr>
            <a:normAutofit fontScale="92500"/>
          </a:bodyPr>
          <a:lstStyle/>
          <a:p>
            <a:pPr>
              <a:buFont typeface="Wingdings" panose="05000000000000000000" pitchFamily="2" charset="2"/>
              <a:buChar char="§"/>
            </a:pPr>
            <a:r>
              <a:rPr lang="fr-FR" sz="2200" b="1" dirty="0">
                <a:effectLst/>
                <a:latin typeface="Calibri" panose="020F0502020204030204" pitchFamily="34" charset="0"/>
                <a:ea typeface="Times New Roman" panose="02020603050405020304" pitchFamily="18" charset="0"/>
                <a:cs typeface="Calibri" panose="020F0502020204030204" pitchFamily="34" charset="0"/>
              </a:rPr>
              <a:t>Des défauts linéaires</a:t>
            </a:r>
            <a:r>
              <a:rPr lang="fr-FR" sz="2200" dirty="0">
                <a:effectLst/>
                <a:latin typeface="Calibri" panose="020F0502020204030204" pitchFamily="34" charset="0"/>
                <a:ea typeface="Times New Roman" panose="02020603050405020304" pitchFamily="18" charset="0"/>
                <a:cs typeface="Calibri" panose="020F0502020204030204" pitchFamily="34" charset="0"/>
              </a:rPr>
              <a:t> ou dislocations : </a:t>
            </a:r>
          </a:p>
          <a:p>
            <a:pPr marL="354013" indent="0" algn="just">
              <a:buNone/>
            </a:pPr>
            <a:r>
              <a:rPr lang="fr-FR" sz="2200" dirty="0">
                <a:effectLst/>
                <a:latin typeface="Calibri" panose="020F0502020204030204" pitchFamily="34" charset="0"/>
                <a:ea typeface="Times New Roman" panose="02020603050405020304" pitchFamily="18" charset="0"/>
                <a:cs typeface="Calibri" panose="020F0502020204030204" pitchFamily="34" charset="0"/>
              </a:rPr>
              <a:t>la déformation mécanique d’un solide provoque une brutale modification du réseau avec apparition de lignes de déformation. </a:t>
            </a:r>
          </a:p>
          <a:p>
            <a:pPr marL="354013" indent="0" algn="just">
              <a:buNone/>
            </a:pPr>
            <a:r>
              <a:rPr lang="fr-FR" sz="2200" dirty="0">
                <a:effectLst/>
                <a:latin typeface="Calibri" panose="020F0502020204030204" pitchFamily="34" charset="0"/>
                <a:ea typeface="Times New Roman" panose="02020603050405020304" pitchFamily="18" charset="0"/>
                <a:cs typeface="Calibri" panose="020F0502020204030204" pitchFamily="34" charset="0"/>
              </a:rPr>
              <a:t>Une dislocation peut migrer dans le cristal par glissement transversal, ce qui explique la malléabilité et la ductilité des métaux.</a:t>
            </a:r>
            <a:endParaRPr lang="fr-FR" sz="22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5" name="Espace réservé du contenu 3">
            <a:extLst>
              <a:ext uri="{FF2B5EF4-FFF2-40B4-BE49-F238E27FC236}">
                <a16:creationId xmlns:a16="http://schemas.microsoft.com/office/drawing/2014/main" id="{F95A509A-9DD8-493B-94B1-CE33DF1152AD}"/>
              </a:ext>
            </a:extLst>
          </p:cNvPr>
          <p:cNvSpPr txBox="1">
            <a:spLocks/>
          </p:cNvSpPr>
          <p:nvPr/>
        </p:nvSpPr>
        <p:spPr>
          <a:xfrm>
            <a:off x="838200" y="3821572"/>
            <a:ext cx="5181600" cy="26413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07000"/>
              </a:lnSpc>
              <a:spcBef>
                <a:spcPts val="600"/>
              </a:spcBef>
              <a:spcAft>
                <a:spcPts val="800"/>
              </a:spcAft>
              <a:buSzPts val="1100"/>
              <a:buFont typeface="Wingdings" panose="05000000000000000000" pitchFamily="2" charset="2"/>
              <a:buChar char="§"/>
            </a:pPr>
            <a:r>
              <a:rPr lang="fr-FR" sz="2200" dirty="0">
                <a:effectLst/>
                <a:latin typeface="Calibri" panose="020F0502020204030204" pitchFamily="34" charset="0"/>
                <a:ea typeface="Times New Roman" panose="02020603050405020304" pitchFamily="18" charset="0"/>
                <a:cs typeface="Calibri" panose="020F0502020204030204" pitchFamily="34" charset="0"/>
              </a:rPr>
              <a:t>Des </a:t>
            </a:r>
            <a:r>
              <a:rPr lang="fr-FR" sz="2200" b="1" dirty="0">
                <a:effectLst/>
                <a:latin typeface="Calibri" panose="020F0502020204030204" pitchFamily="34" charset="0"/>
                <a:ea typeface="Times New Roman" panose="02020603050405020304" pitchFamily="18" charset="0"/>
                <a:cs typeface="Calibri" panose="020F0502020204030204" pitchFamily="34" charset="0"/>
              </a:rPr>
              <a:t>défauts surfaciques</a:t>
            </a:r>
            <a:r>
              <a:rPr lang="fr-FR" sz="2200" dirty="0">
                <a:effectLst/>
                <a:latin typeface="Calibri" panose="020F0502020204030204" pitchFamily="34" charset="0"/>
                <a:ea typeface="Times New Roman" panose="02020603050405020304" pitchFamily="18" charset="0"/>
                <a:cs typeface="Calibri" panose="020F0502020204030204" pitchFamily="34" charset="0"/>
              </a:rPr>
              <a:t> : </a:t>
            </a:r>
          </a:p>
          <a:p>
            <a:pPr marL="265113" lvl="0" indent="0" algn="just">
              <a:lnSpc>
                <a:spcPct val="107000"/>
              </a:lnSpc>
              <a:spcBef>
                <a:spcPts val="600"/>
              </a:spcBef>
              <a:spcAft>
                <a:spcPts val="800"/>
              </a:spcAft>
              <a:buSzPts val="1100"/>
              <a:buNone/>
            </a:pPr>
            <a:r>
              <a:rPr lang="fr-FR" sz="2200" dirty="0">
                <a:effectLst/>
                <a:latin typeface="Calibri" panose="020F0502020204030204" pitchFamily="34" charset="0"/>
                <a:ea typeface="Times New Roman" panose="02020603050405020304" pitchFamily="18" charset="0"/>
                <a:cs typeface="Calibri" panose="020F0502020204030204" pitchFamily="34" charset="0"/>
              </a:rPr>
              <a:t>perturbations de l’empilement des plans atomiques (fautes d’empilement) ou des plans de symétrie entre 2 « grains ».</a:t>
            </a:r>
          </a:p>
          <a:p>
            <a:pPr marL="0" indent="0">
              <a:buNone/>
            </a:pPr>
            <a:endParaRPr lang="fr-FR" dirty="0"/>
          </a:p>
        </p:txBody>
      </p:sp>
      <p:sp>
        <p:nvSpPr>
          <p:cNvPr id="6" name="Espace réservé du contenu 3">
            <a:extLst>
              <a:ext uri="{FF2B5EF4-FFF2-40B4-BE49-F238E27FC236}">
                <a16:creationId xmlns:a16="http://schemas.microsoft.com/office/drawing/2014/main" id="{30F71DA4-F21E-4FB2-A348-1BB2DEF6FBF8}"/>
              </a:ext>
            </a:extLst>
          </p:cNvPr>
          <p:cNvSpPr txBox="1">
            <a:spLocks/>
          </p:cNvSpPr>
          <p:nvPr/>
        </p:nvSpPr>
        <p:spPr>
          <a:xfrm>
            <a:off x="6324604" y="3821572"/>
            <a:ext cx="5181600" cy="21957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07000"/>
              </a:lnSpc>
              <a:spcBef>
                <a:spcPts val="600"/>
              </a:spcBef>
              <a:spcAft>
                <a:spcPts val="800"/>
              </a:spcAft>
              <a:buSzPts val="1100"/>
              <a:buFont typeface="Wingdings" panose="05000000000000000000" pitchFamily="2" charset="2"/>
              <a:buChar char="§"/>
            </a:pPr>
            <a:r>
              <a:rPr lang="fr-FR" sz="2000" dirty="0">
                <a:effectLst/>
                <a:latin typeface="Calibri" panose="020F0502020204030204" pitchFamily="34" charset="0"/>
                <a:ea typeface="Times New Roman" panose="02020603050405020304" pitchFamily="18" charset="0"/>
                <a:cs typeface="Calibri" panose="020F0502020204030204" pitchFamily="34" charset="0"/>
              </a:rPr>
              <a:t>Des </a:t>
            </a:r>
            <a:r>
              <a:rPr lang="fr-FR" sz="2000" b="1" dirty="0">
                <a:effectLst/>
                <a:latin typeface="Calibri" panose="020F0502020204030204" pitchFamily="34" charset="0"/>
                <a:ea typeface="Times New Roman" panose="02020603050405020304" pitchFamily="18" charset="0"/>
                <a:cs typeface="Calibri" panose="020F0502020204030204" pitchFamily="34" charset="0"/>
              </a:rPr>
              <a:t>défauts volumiques</a:t>
            </a:r>
            <a:r>
              <a:rPr lang="fr-FR" sz="2000" dirty="0">
                <a:effectLst/>
                <a:latin typeface="Calibri" panose="020F0502020204030204" pitchFamily="34" charset="0"/>
                <a:ea typeface="Times New Roman" panose="02020603050405020304" pitchFamily="18" charset="0"/>
                <a:cs typeface="Calibri" panose="020F0502020204030204" pitchFamily="34" charset="0"/>
              </a:rPr>
              <a:t> : </a:t>
            </a:r>
          </a:p>
          <a:p>
            <a:pPr marL="265113" lvl="0" indent="0" algn="just">
              <a:lnSpc>
                <a:spcPct val="107000"/>
              </a:lnSpc>
              <a:spcBef>
                <a:spcPts val="600"/>
              </a:spcBef>
              <a:spcAft>
                <a:spcPts val="800"/>
              </a:spcAft>
              <a:buSzPts val="1100"/>
              <a:buNone/>
            </a:pPr>
            <a:r>
              <a:rPr lang="fr-FR" sz="2000" dirty="0">
                <a:effectLst/>
                <a:latin typeface="Calibri" panose="020F0502020204030204" pitchFamily="34" charset="0"/>
                <a:ea typeface="Times New Roman" panose="02020603050405020304" pitchFamily="18" charset="0"/>
                <a:cs typeface="Calibri" panose="020F0502020204030204" pitchFamily="34" charset="0"/>
              </a:rPr>
              <a:t>zone mal cristallisée au sein du cristal, sous forme de précipité éventuellement amorphe. Il peut s’agir aussi d’un agglomérat de lacunes qui modifie les propriétés intrinsèques du cristal.</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r-FR" dirty="0"/>
          </a:p>
        </p:txBody>
      </p:sp>
    </p:spTree>
    <p:extLst>
      <p:ext uri="{BB962C8B-B14F-4D97-AF65-F5344CB8AC3E}">
        <p14:creationId xmlns:p14="http://schemas.microsoft.com/office/powerpoint/2010/main" val="3716945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B8DB3D9-2C30-43C5-B13B-D523A3E5EEAD}"/>
              </a:ext>
            </a:extLst>
          </p:cNvPr>
          <p:cNvSpPr>
            <a:spLocks noGrp="1"/>
          </p:cNvSpPr>
          <p:nvPr>
            <p:ph idx="1"/>
          </p:nvPr>
        </p:nvSpPr>
        <p:spPr>
          <a:xfrm>
            <a:off x="838200" y="1638300"/>
            <a:ext cx="9601200" cy="3581400"/>
          </a:xfrm>
        </p:spPr>
        <p:txBody>
          <a:bodyPr>
            <a:normAutofit lnSpcReduction="10000"/>
          </a:bodyPr>
          <a:lstStyle/>
          <a:p>
            <a:pPr marL="228600" algn="just">
              <a:lnSpc>
                <a:spcPct val="107000"/>
              </a:lnSpc>
              <a:spcBef>
                <a:spcPts val="600"/>
              </a:spcBef>
              <a:spcAft>
                <a:spcPts val="800"/>
              </a:spcAft>
            </a:pPr>
            <a:r>
              <a:rPr lang="fr-FR" sz="2200" dirty="0">
                <a:effectLst/>
                <a:latin typeface="Calibri" panose="020F0502020204030204" pitchFamily="34" charset="0"/>
                <a:ea typeface="Times New Roman" panose="02020603050405020304" pitchFamily="18" charset="0"/>
                <a:cs typeface="Calibri" panose="020F0502020204030204" pitchFamily="34" charset="0"/>
              </a:rPr>
              <a:t>Tous ces défauts assurent la stabilité thermodynamique du cristal et ils sont responsables de ses propriétés mécaniques et électriques.</a:t>
            </a:r>
            <a:endParaRPr lang="fr-FR" sz="2200" dirty="0">
              <a:effectLst/>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Bef>
                <a:spcPts val="600"/>
              </a:spcBef>
              <a:spcAft>
                <a:spcPts val="800"/>
              </a:spcAft>
            </a:pPr>
            <a:r>
              <a:rPr lang="fr-FR" sz="2200" dirty="0">
                <a:effectLst/>
                <a:latin typeface="Calibri" panose="020F0502020204030204" pitchFamily="34" charset="0"/>
                <a:ea typeface="Times New Roman" panose="02020603050405020304" pitchFamily="18" charset="0"/>
                <a:cs typeface="Calibri" panose="020F0502020204030204" pitchFamily="34" charset="0"/>
              </a:rPr>
              <a:t>Le solide cristallisé réel est encore plus différent du modèle du cristal parfait car il est constitué généralement par la réunion plus ou moins désordonnée de cristaux eux-mêmes imparfaits. </a:t>
            </a:r>
          </a:p>
          <a:p>
            <a:pPr marL="0" indent="0" algn="just">
              <a:lnSpc>
                <a:spcPct val="107000"/>
              </a:lnSpc>
              <a:spcBef>
                <a:spcPts val="600"/>
              </a:spcBef>
              <a:spcAft>
                <a:spcPts val="800"/>
              </a:spcAft>
              <a:buNone/>
            </a:pPr>
            <a:r>
              <a:rPr lang="fr-FR" sz="2200" dirty="0">
                <a:latin typeface="Calibri" panose="020F0502020204030204" pitchFamily="34" charset="0"/>
                <a:cs typeface="Calibri" panose="020F0502020204030204" pitchFamily="34" charset="0"/>
              </a:rPr>
              <a:t>					</a:t>
            </a:r>
            <a:r>
              <a:rPr lang="fr-FR" sz="2000" i="1" dirty="0">
                <a:latin typeface="Calibri" panose="020F0502020204030204" pitchFamily="34" charset="0"/>
                <a:cs typeface="Calibri" panose="020F0502020204030204" pitchFamily="34" charset="0"/>
              </a:rPr>
              <a:t>Cristaux de tungstène</a:t>
            </a:r>
          </a:p>
          <a:p>
            <a:pPr marL="0" indent="0" algn="just">
              <a:lnSpc>
                <a:spcPct val="107000"/>
              </a:lnSpc>
              <a:spcBef>
                <a:spcPts val="600"/>
              </a:spcBef>
              <a:spcAft>
                <a:spcPts val="800"/>
              </a:spcAft>
              <a:buNone/>
            </a:pPr>
            <a:endParaRPr lang="fr-FR" sz="2000" i="1" dirty="0">
              <a:latin typeface="Calibri" panose="020F0502020204030204" pitchFamily="34" charset="0"/>
              <a:cs typeface="Calibri" panose="020F0502020204030204" pitchFamily="34" charset="0"/>
            </a:endParaRPr>
          </a:p>
          <a:p>
            <a:pPr marL="0" indent="0" algn="just">
              <a:lnSpc>
                <a:spcPct val="107000"/>
              </a:lnSpc>
              <a:spcBef>
                <a:spcPts val="600"/>
              </a:spcBef>
              <a:spcAft>
                <a:spcPts val="800"/>
              </a:spcAft>
              <a:buNone/>
            </a:pPr>
            <a:r>
              <a:rPr lang="fr-FR" sz="2000" i="1" dirty="0">
                <a:latin typeface="Calibri" panose="020F0502020204030204" pitchFamily="34" charset="0"/>
                <a:cs typeface="Calibri" panose="020F0502020204030204" pitchFamily="34" charset="0"/>
              </a:rPr>
              <a:t>			    soufre cristallisé</a:t>
            </a:r>
          </a:p>
        </p:txBody>
      </p:sp>
      <p:pic>
        <p:nvPicPr>
          <p:cNvPr id="4" name="Image 3">
            <a:extLst>
              <a:ext uri="{FF2B5EF4-FFF2-40B4-BE49-F238E27FC236}">
                <a16:creationId xmlns:a16="http://schemas.microsoft.com/office/drawing/2014/main" id="{067B947A-9957-4892-A9F1-977CCE69E0C7}"/>
              </a:ext>
            </a:extLst>
          </p:cNvPr>
          <p:cNvPicPr>
            <a:picLocks noChangeAspect="1"/>
          </p:cNvPicPr>
          <p:nvPr/>
        </p:nvPicPr>
        <p:blipFill>
          <a:blip r:embed="rId2"/>
          <a:stretch>
            <a:fillRect/>
          </a:stretch>
        </p:blipFill>
        <p:spPr>
          <a:xfrm>
            <a:off x="8043889" y="3696162"/>
            <a:ext cx="3309911" cy="2480801"/>
          </a:xfrm>
          <a:prstGeom prst="rect">
            <a:avLst/>
          </a:prstGeom>
        </p:spPr>
      </p:pic>
      <p:pic>
        <p:nvPicPr>
          <p:cNvPr id="7" name="Image 6">
            <a:extLst>
              <a:ext uri="{FF2B5EF4-FFF2-40B4-BE49-F238E27FC236}">
                <a16:creationId xmlns:a16="http://schemas.microsoft.com/office/drawing/2014/main" id="{18BD0D32-F861-4600-A3E1-2FDE69B12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977" y="4085732"/>
            <a:ext cx="2435352" cy="1824069"/>
          </a:xfrm>
          <a:prstGeom prst="rect">
            <a:avLst/>
          </a:prstGeom>
        </p:spPr>
      </p:pic>
    </p:spTree>
    <p:extLst>
      <p:ext uri="{BB962C8B-B14F-4D97-AF65-F5344CB8AC3E}">
        <p14:creationId xmlns:p14="http://schemas.microsoft.com/office/powerpoint/2010/main" val="35068657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Conclusion</a:t>
            </a:r>
          </a:p>
        </p:txBody>
      </p:sp>
      <p:sp>
        <p:nvSpPr>
          <p:cNvPr id="3" name="Espace réservé du contenu 2">
            <a:extLst>
              <a:ext uri="{FF2B5EF4-FFF2-40B4-BE49-F238E27FC236}">
                <a16:creationId xmlns:a16="http://schemas.microsoft.com/office/drawing/2014/main" id="{F85751F7-CA8D-4D58-8418-8C1B1CCAC73C}"/>
              </a:ext>
            </a:extLst>
          </p:cNvPr>
          <p:cNvSpPr>
            <a:spLocks noGrp="1"/>
          </p:cNvSpPr>
          <p:nvPr>
            <p:ph idx="1"/>
          </p:nvPr>
        </p:nvSpPr>
        <p:spPr>
          <a:xfrm>
            <a:off x="1371600" y="1638300"/>
            <a:ext cx="6268064" cy="3581400"/>
          </a:xfrm>
        </p:spPr>
        <p:txBody>
          <a:bodyPr/>
          <a:lstStyle/>
          <a:p>
            <a:pPr marL="0" indent="0" algn="just">
              <a:buNone/>
            </a:pPr>
            <a:r>
              <a:rPr lang="fr-FR" sz="2200" dirty="0">
                <a:latin typeface="Calibri" panose="020F0502020204030204" pitchFamily="34" charset="0"/>
                <a:cs typeface="Calibri" panose="020F0502020204030204" pitchFamily="34" charset="0"/>
              </a:rPr>
              <a:t>Cette notion se retrouve à l’intersection de plusieurs disciplines scientifiques telles que la physique, la chimie, les mathématiques, la géologie, la biologie, etc. </a:t>
            </a:r>
            <a:endParaRPr lang="fr-FR" sz="2200" dirty="0">
              <a:latin typeface="Calibri" panose="020F0502020204030204" pitchFamily="34" charset="0"/>
              <a:cs typeface="Calibri" panose="020F0502020204030204" pitchFamily="34" charset="0"/>
              <a:hlinkClick r:id="rId2" action="ppaction://hlinkfile">
                <a:extLst>
                  <a:ext uri="{A12FA001-AC4F-418D-AE19-62706E023703}">
                    <ahyp:hlinkClr xmlns:ahyp="http://schemas.microsoft.com/office/drawing/2018/hyperlinkcolor" val="tx"/>
                  </a:ext>
                </a:extLst>
              </a:hlinkClick>
            </a:endParaRPr>
          </a:p>
          <a:p>
            <a:pPr marL="0" indent="0" algn="just">
              <a:buNone/>
            </a:pPr>
            <a:r>
              <a:rPr lang="fr-FR" sz="2200" dirty="0">
                <a:latin typeface="Calibri" panose="020F0502020204030204" pitchFamily="34" charset="0"/>
                <a:cs typeface="Calibri" panose="020F0502020204030204" pitchFamily="34" charset="0"/>
              </a:rPr>
              <a:t>Elle constitue un domaine très actif de la recherche et de la technologie moderne à travers par exemple la conception et la fabrication de nouveaux matériaux aux propriétés souvent étonnantes (alliages spéciaux, matériaux composites, cristaux liquides, semi-conducteurs)</a:t>
            </a:r>
          </a:p>
        </p:txBody>
      </p:sp>
      <p:pic>
        <p:nvPicPr>
          <p:cNvPr id="6" name="Image 5">
            <a:extLst>
              <a:ext uri="{FF2B5EF4-FFF2-40B4-BE49-F238E27FC236}">
                <a16:creationId xmlns:a16="http://schemas.microsoft.com/office/drawing/2014/main" id="{D1562A3E-BB0A-44EF-BC00-4B7A151FD7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9664" y="2248405"/>
            <a:ext cx="3920818" cy="2361190"/>
          </a:xfrm>
          <a:prstGeom prst="rect">
            <a:avLst/>
          </a:prstGeom>
        </p:spPr>
      </p:pic>
    </p:spTree>
    <p:extLst>
      <p:ext uri="{BB962C8B-B14F-4D97-AF65-F5344CB8AC3E}">
        <p14:creationId xmlns:p14="http://schemas.microsoft.com/office/powerpoint/2010/main" val="1388942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Bibliographie</a:t>
            </a:r>
          </a:p>
        </p:txBody>
      </p:sp>
      <p:sp>
        <p:nvSpPr>
          <p:cNvPr id="3" name="Espace réservé du contenu 2">
            <a:extLst>
              <a:ext uri="{FF2B5EF4-FFF2-40B4-BE49-F238E27FC236}">
                <a16:creationId xmlns:a16="http://schemas.microsoft.com/office/drawing/2014/main" id="{F85751F7-CA8D-4D58-8418-8C1B1CCAC73C}"/>
              </a:ext>
            </a:extLst>
          </p:cNvPr>
          <p:cNvSpPr>
            <a:spLocks noGrp="1"/>
          </p:cNvSpPr>
          <p:nvPr>
            <p:ph idx="1"/>
          </p:nvPr>
        </p:nvSpPr>
        <p:spPr>
          <a:xfrm>
            <a:off x="1371600" y="1638300"/>
            <a:ext cx="9601200" cy="3581400"/>
          </a:xfrm>
        </p:spPr>
        <p:txBody>
          <a:bodyPr/>
          <a:lstStyle/>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Les nouveaux précis « Tout-en-un CHIMIE » MPSI, PCSI, PTSI 	Ed. Bréal</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Paul Arnaud « cours de chimie physique » 			Ed. Dunod</a:t>
            </a:r>
          </a:p>
          <a:p>
            <a:pPr>
              <a:lnSpc>
                <a:spcPct val="107000"/>
              </a:lnSpc>
              <a:spcAft>
                <a:spcPts val="800"/>
              </a:spcAft>
            </a:pPr>
            <a:r>
              <a:rPr lang="fr-FR" sz="1800" dirty="0">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 Expériences de chimie » Florence DUNAC, JF LE MARECHAL, 	Ed. Dunod</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 BUP 23278 Décembre 2020 (lexique de cristallographie)</a:t>
            </a:r>
          </a:p>
          <a:p>
            <a:pPr marL="449580">
              <a:lnSpc>
                <a:spcPct val="107000"/>
              </a:lnSpc>
              <a:spcAft>
                <a:spcPts val="800"/>
              </a:spcAft>
            </a:pPr>
            <a:r>
              <a:rPr lang="fr-FR" sz="1800" dirty="0">
                <a:latin typeface="Calibri" panose="020F0502020204030204" pitchFamily="34" charset="0"/>
                <a:ea typeface="Calibri" panose="020F0502020204030204" pitchFamily="34" charset="0"/>
                <a:cs typeface="Times New Roman" panose="02020603050405020304" pitchFamily="18" charset="0"/>
              </a:rPr>
              <a:t> document </a:t>
            </a:r>
            <a:r>
              <a:rPr lang="fr-FR" sz="1800" dirty="0" err="1">
                <a:latin typeface="Calibri" panose="020F0502020204030204" pitchFamily="34" charset="0"/>
                <a:ea typeface="Calibri" panose="020F0502020204030204" pitchFamily="34" charset="0"/>
                <a:cs typeface="Times New Roman" panose="02020603050405020304" pitchFamily="18" charset="0"/>
              </a:rPr>
              <a:t>eduscol</a:t>
            </a:r>
            <a:r>
              <a:rPr lang="fr-FR" sz="1800" dirty="0">
                <a:latin typeface="Calibri" panose="020F0502020204030204" pitchFamily="34" charset="0"/>
                <a:ea typeface="Calibri" panose="020F0502020204030204" pitchFamily="34" charset="0"/>
                <a:cs typeface="Times New Roman" panose="02020603050405020304" pitchFamily="18" charset="0"/>
              </a:rPr>
              <a:t> sur la modélisation en sciences  </a:t>
            </a:r>
            <a:r>
              <a:rPr lang="fr-FR"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2"/>
              </a:rPr>
              <a:t>https://eduscol.education.fr/document/22672/download</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84472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95E48D-8C08-4AD6-92A0-A81439E5BCFC}"/>
              </a:ext>
            </a:extLst>
          </p:cNvPr>
          <p:cNvSpPr>
            <a:spLocks noGrp="1"/>
          </p:cNvSpPr>
          <p:nvPr>
            <p:ph type="title"/>
          </p:nvPr>
        </p:nvSpPr>
        <p:spPr>
          <a:xfrm>
            <a:off x="1295400" y="624330"/>
            <a:ext cx="9601200" cy="1485900"/>
          </a:xfrm>
        </p:spPr>
        <p:txBody>
          <a:bodyPr>
            <a:normAutofit/>
          </a:bodyPr>
          <a:lstStyle/>
          <a:p>
            <a:pPr algn="ctr"/>
            <a:r>
              <a:rPr lang="fr-FR" sz="2800" i="1" u="sng" dirty="0">
                <a:effectLst/>
                <a:latin typeface="Calibri" panose="020F0502020204030204" pitchFamily="34" charset="0"/>
                <a:ea typeface="Calibri" panose="020F0502020204030204" pitchFamily="34" charset="0"/>
                <a:cs typeface="Times New Roman" panose="02020603050405020304" pitchFamily="18" charset="0"/>
              </a:rPr>
              <a:t>Présentation du concept</a:t>
            </a:r>
            <a:r>
              <a:rPr lang="fr-FR" sz="2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5400" dirty="0"/>
          </a:p>
        </p:txBody>
      </p:sp>
      <p:sp>
        <p:nvSpPr>
          <p:cNvPr id="3" name="Espace réservé du contenu 2">
            <a:extLst>
              <a:ext uri="{FF2B5EF4-FFF2-40B4-BE49-F238E27FC236}">
                <a16:creationId xmlns:a16="http://schemas.microsoft.com/office/drawing/2014/main" id="{E98E2EBD-C2FE-41B4-B14F-80882D50E164}"/>
              </a:ext>
            </a:extLst>
          </p:cNvPr>
          <p:cNvSpPr>
            <a:spLocks noGrp="1"/>
          </p:cNvSpPr>
          <p:nvPr>
            <p:ph idx="1"/>
          </p:nvPr>
        </p:nvSpPr>
        <p:spPr>
          <a:xfrm>
            <a:off x="872837" y="1275316"/>
            <a:ext cx="9601200" cy="1313699"/>
          </a:xfrm>
        </p:spPr>
        <p:txBody>
          <a:bodyPr/>
          <a:lstStyle/>
          <a:p>
            <a:pPr marL="0" indent="0" algn="ctr">
              <a:buNone/>
            </a:pPr>
            <a:endParaRPr lang="fr-FR" dirty="0">
              <a:hlinkClick r:id="rId2" action="ppaction://hlinkfile"/>
            </a:endParaRPr>
          </a:p>
          <a:p>
            <a:pPr marL="0" indent="0" algn="ctr">
              <a:buNone/>
            </a:pPr>
            <a:r>
              <a:rPr lang="fr-FR" dirty="0">
                <a:hlinkClick r:id="rId3" action="ppaction://hlinkfile"/>
              </a:rPr>
              <a:t>les solides.mm</a:t>
            </a:r>
            <a:endParaRPr lang="fr-FR" dirty="0"/>
          </a:p>
        </p:txBody>
      </p:sp>
      <p:pic>
        <p:nvPicPr>
          <p:cNvPr id="6" name="Image 5">
            <a:extLst>
              <a:ext uri="{FF2B5EF4-FFF2-40B4-BE49-F238E27FC236}">
                <a16:creationId xmlns:a16="http://schemas.microsoft.com/office/drawing/2014/main" id="{9A787CED-C672-4F8A-B7BD-AEF711C0F23E}"/>
              </a:ext>
            </a:extLst>
          </p:cNvPr>
          <p:cNvPicPr>
            <a:picLocks noChangeAspect="1"/>
          </p:cNvPicPr>
          <p:nvPr/>
        </p:nvPicPr>
        <p:blipFill>
          <a:blip r:embed="rId4"/>
          <a:stretch>
            <a:fillRect/>
          </a:stretch>
        </p:blipFill>
        <p:spPr>
          <a:xfrm>
            <a:off x="4099596" y="3047250"/>
            <a:ext cx="3549463" cy="2443471"/>
          </a:xfrm>
          <a:prstGeom prst="rect">
            <a:avLst/>
          </a:prstGeom>
        </p:spPr>
      </p:pic>
      <p:sp>
        <p:nvSpPr>
          <p:cNvPr id="4" name="ZoneTexte 3">
            <a:extLst>
              <a:ext uri="{FF2B5EF4-FFF2-40B4-BE49-F238E27FC236}">
                <a16:creationId xmlns:a16="http://schemas.microsoft.com/office/drawing/2014/main" id="{DBBE7588-43BB-404C-9361-E0A75CFBD669}"/>
              </a:ext>
            </a:extLst>
          </p:cNvPr>
          <p:cNvSpPr txBox="1"/>
          <p:nvPr/>
        </p:nvSpPr>
        <p:spPr>
          <a:xfrm>
            <a:off x="4224286" y="5582684"/>
            <a:ext cx="3549463" cy="369332"/>
          </a:xfrm>
          <a:prstGeom prst="rect">
            <a:avLst/>
          </a:prstGeom>
          <a:noFill/>
        </p:spPr>
        <p:txBody>
          <a:bodyPr wrap="square" rtlCol="0">
            <a:spAutoFit/>
          </a:bodyPr>
          <a:lstStyle/>
          <a:p>
            <a:pPr algn="ctr"/>
            <a:r>
              <a:rPr lang="fr-FR" dirty="0"/>
              <a:t>Les solides de Platon</a:t>
            </a:r>
          </a:p>
        </p:txBody>
      </p:sp>
    </p:spTree>
    <p:extLst>
      <p:ext uri="{BB962C8B-B14F-4D97-AF65-F5344CB8AC3E}">
        <p14:creationId xmlns:p14="http://schemas.microsoft.com/office/powerpoint/2010/main" val="818868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6FF179F-118F-41D9-BF57-B2EB07CC11C0}"/>
              </a:ext>
            </a:extLst>
          </p:cNvPr>
          <p:cNvSpPr>
            <a:spLocks noGrp="1"/>
          </p:cNvSpPr>
          <p:nvPr>
            <p:ph idx="1"/>
          </p:nvPr>
        </p:nvSpPr>
        <p:spPr>
          <a:xfrm>
            <a:off x="838200" y="1478035"/>
            <a:ext cx="10515600" cy="2451408"/>
          </a:xfrm>
        </p:spPr>
        <p:txBody>
          <a:bodyPr>
            <a:normAutofit/>
          </a:bodyPr>
          <a:lstStyle/>
          <a:p>
            <a:pPr>
              <a:lnSpc>
                <a:spcPct val="107000"/>
              </a:lnSpc>
              <a:spcAft>
                <a:spcPts val="800"/>
              </a:spcAft>
            </a:pPr>
            <a:r>
              <a:rPr lang="fr-FR" sz="2400" b="1" u="sng" dirty="0">
                <a:effectLst/>
                <a:latin typeface="Calibri" panose="020F0502020204030204" pitchFamily="34" charset="0"/>
                <a:ea typeface="Calibri" panose="020F0502020204030204" pitchFamily="34" charset="0"/>
                <a:cs typeface="Calibri" panose="020F0502020204030204" pitchFamily="34" charset="0"/>
              </a:rPr>
              <a:t>Axe pédagogiques développée</a:t>
            </a:r>
            <a:r>
              <a:rPr lang="fr-FR" sz="2400" b="1" dirty="0">
                <a:effectLst/>
                <a:latin typeface="Calibri" panose="020F0502020204030204" pitchFamily="34" charset="0"/>
                <a:ea typeface="Calibri" panose="020F0502020204030204" pitchFamily="34" charset="0"/>
                <a:cs typeface="Calibri" panose="020F0502020204030204" pitchFamily="34" charset="0"/>
              </a:rPr>
              <a:t> : La place de la modélisation</a:t>
            </a:r>
            <a:endParaRPr lang="fr-FR" sz="2400" b="1" u="sng" dirty="0">
              <a:effectLst/>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spcAft>
                <a:spcPts val="800"/>
              </a:spcAft>
              <a:buNone/>
            </a:pPr>
            <a:r>
              <a:rPr lang="fr-FR" sz="2200" u="sng" dirty="0">
                <a:effectLst/>
                <a:latin typeface="Calibri" panose="020F0502020204030204" pitchFamily="34" charset="0"/>
                <a:ea typeface="Calibri" panose="020F0502020204030204" pitchFamily="34" charset="0"/>
                <a:cs typeface="Calibri" panose="020F0502020204030204" pitchFamily="34" charset="0"/>
              </a:rPr>
              <a:t>Extrait du préambule des programmes de physique-chimie du lycée </a:t>
            </a:r>
            <a:r>
              <a:rPr lang="fr-FR" sz="2200" dirty="0">
                <a:effectLst/>
                <a:latin typeface="Calibri" panose="020F0502020204030204" pitchFamily="34" charset="0"/>
                <a:ea typeface="Calibri" panose="020F0502020204030204" pitchFamily="34" charset="0"/>
                <a:cs typeface="Calibri" panose="020F0502020204030204" pitchFamily="34" charset="0"/>
              </a:rPr>
              <a:t>:</a:t>
            </a:r>
          </a:p>
          <a:p>
            <a:pPr marL="0" indent="0" algn="just">
              <a:buNone/>
            </a:pPr>
            <a:r>
              <a:rPr lang="fr-FR" sz="2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FR" sz="2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démarche de </a:t>
            </a:r>
            <a:r>
              <a:rPr lang="fr-FR" sz="22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modélisation </a:t>
            </a:r>
            <a:r>
              <a:rPr lang="fr-FR" sz="2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occupe une place centrale dans l'activité des physiciens et des chimistes pour établir un lien entre le « monde » des objets, des expériences, des faits et le « monde » des modèles et des théories… »</a:t>
            </a:r>
            <a:r>
              <a:rPr lang="fr-FR" sz="2200" i="1" dirty="0">
                <a:solidFill>
                  <a:srgbClr val="000000"/>
                </a:solidFill>
                <a:effectLst/>
                <a:latin typeface="Calibri" panose="020F0502020204030204" pitchFamily="34" charset="0"/>
                <a:ea typeface="Calibri" panose="020F0502020204030204" pitchFamily="34" charset="0"/>
              </a:rPr>
              <a:t> </a:t>
            </a:r>
            <a:endParaRPr lang="fr-FR" sz="2200" dirty="0">
              <a:solidFill>
                <a:srgbClr val="000000"/>
              </a:solidFill>
              <a:effectLst/>
              <a:latin typeface="Arial" panose="020B0604020202020204" pitchFamily="34" charset="0"/>
              <a:ea typeface="Calibri" panose="020F0502020204030204" pitchFamily="34" charset="0"/>
            </a:endParaRPr>
          </a:p>
          <a:p>
            <a:endParaRPr lang="fr-FR" dirty="0"/>
          </a:p>
        </p:txBody>
      </p:sp>
      <p:sp>
        <p:nvSpPr>
          <p:cNvPr id="4" name="ZoneTexte 3">
            <a:extLst>
              <a:ext uri="{FF2B5EF4-FFF2-40B4-BE49-F238E27FC236}">
                <a16:creationId xmlns:a16="http://schemas.microsoft.com/office/drawing/2014/main" id="{B2569CA7-663F-4023-B0B2-3F699C4F5706}"/>
              </a:ext>
            </a:extLst>
          </p:cNvPr>
          <p:cNvSpPr txBox="1"/>
          <p:nvPr/>
        </p:nvSpPr>
        <p:spPr>
          <a:xfrm>
            <a:off x="1146017" y="3830358"/>
            <a:ext cx="5975220" cy="2462213"/>
          </a:xfrm>
          <a:prstGeom prst="rect">
            <a:avLst/>
          </a:prstGeom>
          <a:noFill/>
        </p:spPr>
        <p:txBody>
          <a:bodyPr wrap="square">
            <a:spAutoFit/>
          </a:bodyPr>
          <a:lstStyle/>
          <a:p>
            <a:pPr algn="just"/>
            <a:r>
              <a:rPr lang="fr-FR" sz="2200" dirty="0">
                <a:latin typeface="Calibri" panose="020F0502020204030204" pitchFamily="34" charset="0"/>
                <a:cs typeface="Calibri" panose="020F0502020204030204" pitchFamily="34" charset="0"/>
              </a:rPr>
              <a:t>Un modèle est une construction scientifique qui a comme objet de simplifier une situation réelle afin de la théoriser. </a:t>
            </a:r>
          </a:p>
          <a:p>
            <a:pPr algn="just"/>
            <a:r>
              <a:rPr lang="fr-FR" sz="2200" dirty="0">
                <a:latin typeface="Calibri" panose="020F0502020204030204" pitchFamily="34" charset="0"/>
                <a:cs typeface="Calibri" panose="020F0502020204030204" pitchFamily="34" charset="0"/>
              </a:rPr>
              <a:t>La simplification de la situation implique que le modèle possède des limites. </a:t>
            </a:r>
          </a:p>
          <a:p>
            <a:r>
              <a:rPr lang="fr-FR" sz="2200" dirty="0">
                <a:latin typeface="Calibri" panose="020F0502020204030204" pitchFamily="34" charset="0"/>
                <a:cs typeface="Calibri" panose="020F0502020204030204" pitchFamily="34" charset="0"/>
              </a:rPr>
              <a:t>Un modèle est utiliser pour représenter, comprendre ou prévoir un phénomène.</a:t>
            </a:r>
          </a:p>
        </p:txBody>
      </p:sp>
      <p:sp>
        <p:nvSpPr>
          <p:cNvPr id="5" name="Titre 1">
            <a:extLst>
              <a:ext uri="{FF2B5EF4-FFF2-40B4-BE49-F238E27FC236}">
                <a16:creationId xmlns:a16="http://schemas.microsoft.com/office/drawing/2014/main" id="{D09CAE83-CA2C-45C0-9ECA-97F6677757A8}"/>
              </a:ext>
            </a:extLst>
          </p:cNvPr>
          <p:cNvSpPr>
            <a:spLocks noGrp="1"/>
          </p:cNvSpPr>
          <p:nvPr>
            <p:ph type="title"/>
          </p:nvPr>
        </p:nvSpPr>
        <p:spPr>
          <a:xfrm>
            <a:off x="1371600" y="685800"/>
            <a:ext cx="9601200" cy="567417"/>
          </a:xfrm>
          <a:ln>
            <a:solidFill>
              <a:schemeClr val="tx1"/>
            </a:solidFill>
          </a:ln>
        </p:spPr>
        <p:txBody>
          <a:bodyPr>
            <a:normAutofit/>
          </a:bodyPr>
          <a:lstStyle/>
          <a:p>
            <a:pPr algn="ctr"/>
            <a:r>
              <a:rPr lang="fr-FR" sz="3200" i="1" dirty="0">
                <a:solidFill>
                  <a:srgbClr val="000000"/>
                </a:solidFill>
                <a:effectLst/>
                <a:latin typeface="Arial" panose="020B0604020202020204" pitchFamily="34" charset="0"/>
                <a:ea typeface="Calibri" panose="020F0502020204030204" pitchFamily="34" charset="0"/>
              </a:rPr>
              <a:t>Développement pédagogique et didactique</a:t>
            </a:r>
            <a:endParaRPr lang="fr-FR" sz="6600" dirty="0"/>
          </a:p>
        </p:txBody>
      </p:sp>
      <p:pic>
        <p:nvPicPr>
          <p:cNvPr id="2" name="Image 1">
            <a:extLst>
              <a:ext uri="{FF2B5EF4-FFF2-40B4-BE49-F238E27FC236}">
                <a16:creationId xmlns:a16="http://schemas.microsoft.com/office/drawing/2014/main" id="{F33038FA-EE94-4743-992D-7ECCBF49F9F2}"/>
              </a:ext>
            </a:extLst>
          </p:cNvPr>
          <p:cNvPicPr>
            <a:picLocks noChangeAspect="1"/>
          </p:cNvPicPr>
          <p:nvPr/>
        </p:nvPicPr>
        <p:blipFill>
          <a:blip r:embed="rId2"/>
          <a:stretch>
            <a:fillRect/>
          </a:stretch>
        </p:blipFill>
        <p:spPr>
          <a:xfrm>
            <a:off x="8520545" y="3779177"/>
            <a:ext cx="2833255" cy="3001205"/>
          </a:xfrm>
          <a:prstGeom prst="rect">
            <a:avLst/>
          </a:prstGeom>
        </p:spPr>
      </p:pic>
      <p:sp>
        <p:nvSpPr>
          <p:cNvPr id="6" name="ZoneTexte 5">
            <a:extLst>
              <a:ext uri="{FF2B5EF4-FFF2-40B4-BE49-F238E27FC236}">
                <a16:creationId xmlns:a16="http://schemas.microsoft.com/office/drawing/2014/main" id="{C9346C6A-7983-4E97-BDAD-EEAA85C6CF7B}"/>
              </a:ext>
            </a:extLst>
          </p:cNvPr>
          <p:cNvSpPr txBox="1"/>
          <p:nvPr/>
        </p:nvSpPr>
        <p:spPr>
          <a:xfrm>
            <a:off x="1371600" y="6292571"/>
            <a:ext cx="5749637" cy="369332"/>
          </a:xfrm>
          <a:prstGeom prst="rect">
            <a:avLst/>
          </a:prstGeom>
          <a:noFill/>
        </p:spPr>
        <p:txBody>
          <a:bodyPr wrap="square" rtlCol="0">
            <a:spAutoFit/>
          </a:bodyPr>
          <a:lstStyle/>
          <a:p>
            <a:r>
              <a:rPr lang="fr-FR" dirty="0">
                <a:solidFill>
                  <a:srgbClr val="FF0000"/>
                </a:solidFill>
              </a:rPr>
              <a:t>A ajouter la validation du modèle choisi</a:t>
            </a:r>
          </a:p>
        </p:txBody>
      </p:sp>
    </p:spTree>
    <p:extLst>
      <p:ext uri="{BB962C8B-B14F-4D97-AF65-F5344CB8AC3E}">
        <p14:creationId xmlns:p14="http://schemas.microsoft.com/office/powerpoint/2010/main" val="58320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7C2686-D986-4A61-B0AC-CA8773EA8751}"/>
              </a:ext>
            </a:extLst>
          </p:cNvPr>
          <p:cNvSpPr>
            <a:spLocks noGrp="1"/>
          </p:cNvSpPr>
          <p:nvPr>
            <p:ph type="title"/>
          </p:nvPr>
        </p:nvSpPr>
        <p:spPr/>
        <p:txBody>
          <a:bodyPr>
            <a:normAutofit/>
          </a:bodyPr>
          <a:lstStyle/>
          <a:p>
            <a:pPr algn="ctr"/>
            <a:r>
              <a:rPr lang="fr-FR" sz="2800" u="sng" dirty="0">
                <a:solidFill>
                  <a:srgbClr val="000000"/>
                </a:solidFill>
                <a:effectLst/>
                <a:latin typeface="Arial" panose="020B0604020202020204" pitchFamily="34" charset="0"/>
                <a:ea typeface="Calibri" panose="020F0502020204030204" pitchFamily="34" charset="0"/>
              </a:rPr>
              <a:t>Les solides dans les programmes scolaires</a:t>
            </a:r>
            <a:endParaRPr lang="fr-FR" sz="6000" dirty="0"/>
          </a:p>
        </p:txBody>
      </p:sp>
      <p:sp>
        <p:nvSpPr>
          <p:cNvPr id="5" name="Espace réservé du contenu 4">
            <a:extLst>
              <a:ext uri="{FF2B5EF4-FFF2-40B4-BE49-F238E27FC236}">
                <a16:creationId xmlns:a16="http://schemas.microsoft.com/office/drawing/2014/main" id="{DAEA497B-A37B-457F-8DBB-89A1F6AC37DC}"/>
              </a:ext>
            </a:extLst>
          </p:cNvPr>
          <p:cNvSpPr>
            <a:spLocks noGrp="1"/>
          </p:cNvSpPr>
          <p:nvPr>
            <p:ph idx="1"/>
          </p:nvPr>
        </p:nvSpPr>
        <p:spPr>
          <a:xfrm>
            <a:off x="1371600" y="1855851"/>
            <a:ext cx="9601200" cy="3581400"/>
          </a:xfrm>
        </p:spPr>
        <p:txBody>
          <a:bodyPr/>
          <a:lstStyle/>
          <a:p>
            <a:pPr algn="just"/>
            <a:r>
              <a:rPr lang="fr-FR" sz="2200" dirty="0">
                <a:solidFill>
                  <a:srgbClr val="000000"/>
                </a:solidFill>
                <a:effectLst/>
                <a:latin typeface="Calibri" panose="020F0502020204030204" pitchFamily="34" charset="0"/>
                <a:ea typeface="Calibri" panose="020F0502020204030204" pitchFamily="34" charset="0"/>
              </a:rPr>
              <a:t>Du cycle 2 au cycle 3, l'élève a appréhendé par une </a:t>
            </a:r>
            <a:r>
              <a:rPr lang="fr-FR" sz="2200" b="1" dirty="0">
                <a:solidFill>
                  <a:srgbClr val="000000"/>
                </a:solidFill>
                <a:effectLst/>
                <a:latin typeface="Calibri" panose="020F0502020204030204" pitchFamily="34" charset="0"/>
                <a:ea typeface="Calibri" panose="020F0502020204030204" pitchFamily="34" charset="0"/>
              </a:rPr>
              <a:t>première approche macroscopique les notions d'état physique</a:t>
            </a:r>
            <a:r>
              <a:rPr lang="fr-FR" sz="2200" dirty="0">
                <a:solidFill>
                  <a:srgbClr val="000000"/>
                </a:solidFill>
                <a:effectLst/>
                <a:latin typeface="Calibri" panose="020F0502020204030204" pitchFamily="34" charset="0"/>
                <a:ea typeface="Calibri" panose="020F0502020204030204" pitchFamily="34" charset="0"/>
              </a:rPr>
              <a:t> et de changement d'état d'une part et les notions de mélange et de constituants d'un mélange d'autre part. Le </a:t>
            </a:r>
            <a:r>
              <a:rPr lang="fr-FR" sz="2200" u="sng" dirty="0">
                <a:solidFill>
                  <a:srgbClr val="000000"/>
                </a:solidFill>
                <a:effectLst/>
                <a:latin typeface="Calibri" panose="020F0502020204030204" pitchFamily="34" charset="0"/>
                <a:ea typeface="Calibri" panose="020F0502020204030204" pitchFamily="34" charset="0"/>
              </a:rPr>
              <a:t>cycle 4</a:t>
            </a:r>
            <a:r>
              <a:rPr lang="fr-FR" sz="2200" dirty="0">
                <a:solidFill>
                  <a:srgbClr val="000000"/>
                </a:solidFill>
                <a:effectLst/>
                <a:latin typeface="Calibri" panose="020F0502020204030204" pitchFamily="34" charset="0"/>
                <a:ea typeface="Calibri" panose="020F0502020204030204" pitchFamily="34" charset="0"/>
              </a:rPr>
              <a:t> permet d'approfondir, de </a:t>
            </a:r>
            <a:r>
              <a:rPr lang="fr-FR" sz="2200" b="1" dirty="0">
                <a:solidFill>
                  <a:srgbClr val="000000"/>
                </a:solidFill>
                <a:effectLst/>
                <a:latin typeface="Calibri" panose="020F0502020204030204" pitchFamily="34" charset="0"/>
                <a:ea typeface="Calibri" panose="020F0502020204030204" pitchFamily="34" charset="0"/>
              </a:rPr>
              <a:t>consolider ces notions en abordant les premiers modèles de description microscopique de la matière </a:t>
            </a:r>
            <a:r>
              <a:rPr lang="fr-FR" sz="2200" dirty="0">
                <a:solidFill>
                  <a:srgbClr val="000000"/>
                </a:solidFill>
                <a:effectLst/>
                <a:latin typeface="Calibri" panose="020F0502020204030204" pitchFamily="34" charset="0"/>
                <a:ea typeface="Calibri" panose="020F0502020204030204" pitchFamily="34" charset="0"/>
              </a:rPr>
              <a:t>et de ses transformations, et d'acquérir et d'utiliser le vocabulaire scientifique correspondant</a:t>
            </a:r>
            <a:r>
              <a:rPr lang="fr-FR" sz="2200" dirty="0">
                <a:solidFill>
                  <a:srgbClr val="000000"/>
                </a:solidFill>
                <a:effectLst/>
                <a:latin typeface="Arial" panose="020B0604020202020204" pitchFamily="34" charset="0"/>
                <a:ea typeface="Calibri" panose="020F0502020204030204" pitchFamily="34" charset="0"/>
              </a:rPr>
              <a:t>.</a:t>
            </a:r>
          </a:p>
          <a:p>
            <a:pPr algn="just"/>
            <a:r>
              <a:rPr lang="fr-FR" sz="2200" u="sng" dirty="0">
                <a:solidFill>
                  <a:srgbClr val="000000"/>
                </a:solidFill>
                <a:effectLst/>
                <a:latin typeface="Calibri" panose="020F0502020204030204" pitchFamily="34" charset="0"/>
                <a:ea typeface="Calibri" panose="020F0502020204030204" pitchFamily="34" charset="0"/>
              </a:rPr>
              <a:t>Programme de seconde</a:t>
            </a:r>
            <a:endParaRPr lang="fr-FR" sz="2200" u="sng" dirty="0">
              <a:solidFill>
                <a:srgbClr val="000000"/>
              </a:solidFill>
              <a:effectLst/>
              <a:latin typeface="Arial" panose="020B0604020202020204" pitchFamily="34" charset="0"/>
              <a:ea typeface="Calibri" panose="020F0502020204030204" pitchFamily="34" charset="0"/>
            </a:endParaRPr>
          </a:p>
          <a:p>
            <a:pPr algn="just"/>
            <a:endParaRPr lang="fr-FR" sz="2200" dirty="0">
              <a:solidFill>
                <a:srgbClr val="000000"/>
              </a:solidFill>
              <a:effectLst/>
              <a:latin typeface="Arial" panose="020B0604020202020204" pitchFamily="34" charset="0"/>
              <a:ea typeface="Calibri" panose="020F0502020204030204" pitchFamily="34" charset="0"/>
            </a:endParaRPr>
          </a:p>
          <a:p>
            <a:pPr algn="just"/>
            <a:endParaRPr lang="fr-FR" sz="2200" dirty="0">
              <a:solidFill>
                <a:srgbClr val="000000"/>
              </a:solidFill>
              <a:effectLst/>
              <a:latin typeface="Arial" panose="020B0604020202020204" pitchFamily="34" charset="0"/>
              <a:ea typeface="Calibri" panose="020F0502020204030204" pitchFamily="34" charset="0"/>
            </a:endParaRPr>
          </a:p>
          <a:p>
            <a:endParaRPr lang="fr-FR" dirty="0"/>
          </a:p>
        </p:txBody>
      </p:sp>
      <p:graphicFrame>
        <p:nvGraphicFramePr>
          <p:cNvPr id="9" name="Tableau 8">
            <a:extLst>
              <a:ext uri="{FF2B5EF4-FFF2-40B4-BE49-F238E27FC236}">
                <a16:creationId xmlns:a16="http://schemas.microsoft.com/office/drawing/2014/main" id="{3D6D51CC-49D6-49FF-8E71-4F03A70784D0}"/>
              </a:ext>
            </a:extLst>
          </p:cNvPr>
          <p:cNvGraphicFramePr>
            <a:graphicFrameLocks noGrp="1"/>
          </p:cNvGraphicFramePr>
          <p:nvPr>
            <p:extLst>
              <p:ext uri="{D42A27DB-BD31-4B8C-83A1-F6EECF244321}">
                <p14:modId xmlns:p14="http://schemas.microsoft.com/office/powerpoint/2010/main" val="936827410"/>
              </p:ext>
            </p:extLst>
          </p:nvPr>
        </p:nvGraphicFramePr>
        <p:xfrm>
          <a:off x="1961535" y="4693675"/>
          <a:ext cx="9613465" cy="1050798"/>
        </p:xfrm>
        <a:graphic>
          <a:graphicData uri="http://schemas.openxmlformats.org/drawingml/2006/table">
            <a:tbl>
              <a:tblPr>
                <a:tableStyleId>{5C22544A-7EE6-4342-B048-85BDC9FD1C3A}</a:tableStyleId>
              </a:tblPr>
              <a:tblGrid>
                <a:gridCol w="9613465">
                  <a:extLst>
                    <a:ext uri="{9D8B030D-6E8A-4147-A177-3AD203B41FA5}">
                      <a16:colId xmlns:a16="http://schemas.microsoft.com/office/drawing/2014/main" val="3939358218"/>
                    </a:ext>
                  </a:extLst>
                </a:gridCol>
              </a:tblGrid>
              <a:tr h="65405">
                <a:tc>
                  <a:txBody>
                    <a:bodyPr/>
                    <a:lstStyle/>
                    <a:p>
                      <a:pPr>
                        <a:lnSpc>
                          <a:spcPct val="107000"/>
                        </a:lnSpc>
                      </a:pPr>
                      <a:r>
                        <a:rPr lang="fr-FR" sz="2200" dirty="0">
                          <a:effectLst/>
                        </a:rPr>
                        <a:t> </a:t>
                      </a:r>
                    </a:p>
                    <a:p>
                      <a:pPr>
                        <a:lnSpc>
                          <a:spcPct val="107000"/>
                        </a:lnSpc>
                      </a:pPr>
                      <a:r>
                        <a:rPr lang="fr-FR" sz="2200" b="0" dirty="0">
                          <a:effectLst/>
                          <a:highlight>
                            <a:srgbClr val="C0C0C0"/>
                          </a:highlight>
                          <a:latin typeface="Calibri" panose="020F0502020204030204" pitchFamily="34" charset="0"/>
                          <a:cs typeface="Calibri" panose="020F0502020204030204" pitchFamily="34" charset="0"/>
                        </a:rPr>
                        <a:t>Modélisation des transformations de la matière </a:t>
                      </a:r>
                      <a:r>
                        <a:rPr lang="fr-FR" sz="2200" dirty="0">
                          <a:effectLst/>
                          <a:latin typeface="Calibri" panose="020F0502020204030204" pitchFamily="34" charset="0"/>
                          <a:cs typeface="Calibri" panose="020F0502020204030204" pitchFamily="34" charset="0"/>
                        </a:rPr>
                        <a:t>et transfert d’énergie </a:t>
                      </a:r>
                    </a:p>
                    <a:p>
                      <a:pPr>
                        <a:lnSpc>
                          <a:spcPct val="107000"/>
                        </a:lnSpc>
                      </a:pPr>
                      <a:r>
                        <a:rPr lang="fr-FR" sz="2200" dirty="0">
                          <a:effectLst/>
                        </a:rPr>
                        <a:t> </a:t>
                      </a:r>
                      <a:endParaRPr lang="fr-FR" sz="2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03635181"/>
                  </a:ext>
                </a:extLst>
              </a:tr>
            </a:tbl>
          </a:graphicData>
        </a:graphic>
      </p:graphicFrame>
    </p:spTree>
    <p:extLst>
      <p:ext uri="{BB962C8B-B14F-4D97-AF65-F5344CB8AC3E}">
        <p14:creationId xmlns:p14="http://schemas.microsoft.com/office/powerpoint/2010/main" val="4202449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F85B750-7251-40DA-8B57-C8356463E337}"/>
              </a:ext>
            </a:extLst>
          </p:cNvPr>
          <p:cNvSpPr>
            <a:spLocks noGrp="1"/>
          </p:cNvSpPr>
          <p:nvPr>
            <p:ph idx="1"/>
          </p:nvPr>
        </p:nvSpPr>
        <p:spPr>
          <a:xfrm>
            <a:off x="838200" y="1253331"/>
            <a:ext cx="10515600" cy="4351338"/>
          </a:xfrm>
        </p:spPr>
        <p:txBody>
          <a:bodyPr/>
          <a:lstStyle/>
          <a:p>
            <a:pPr algn="just"/>
            <a:r>
              <a:rPr lang="fr-FR" sz="2400" dirty="0">
                <a:solidFill>
                  <a:srgbClr val="000000"/>
                </a:solidFill>
                <a:effectLst/>
                <a:latin typeface="Calibri" panose="020F0502020204030204" pitchFamily="34" charset="0"/>
                <a:ea typeface="Calibri" panose="020F0502020204030204" pitchFamily="34" charset="0"/>
              </a:rPr>
              <a:t>Programme de l’enseignement scientifique de première</a:t>
            </a:r>
            <a:endParaRPr lang="fr-FR" sz="2400" dirty="0">
              <a:solidFill>
                <a:srgbClr val="000000"/>
              </a:solidFill>
              <a:effectLst/>
              <a:latin typeface="Arial" panose="020B0604020202020204" pitchFamily="34" charset="0"/>
              <a:ea typeface="Calibri" panose="020F0502020204030204" pitchFamily="34" charset="0"/>
            </a:endParaRPr>
          </a:p>
          <a:p>
            <a:pPr marL="0" indent="0">
              <a:buNone/>
            </a:pPr>
            <a:endParaRPr lang="fr-FR" dirty="0"/>
          </a:p>
        </p:txBody>
      </p:sp>
      <p:graphicFrame>
        <p:nvGraphicFramePr>
          <p:cNvPr id="2" name="Tableau 1">
            <a:extLst>
              <a:ext uri="{FF2B5EF4-FFF2-40B4-BE49-F238E27FC236}">
                <a16:creationId xmlns:a16="http://schemas.microsoft.com/office/drawing/2014/main" id="{C6CFE46A-F56D-4559-B85D-B8E79E77980D}"/>
              </a:ext>
            </a:extLst>
          </p:cNvPr>
          <p:cNvGraphicFramePr>
            <a:graphicFrameLocks noGrp="1"/>
          </p:cNvGraphicFramePr>
          <p:nvPr>
            <p:extLst>
              <p:ext uri="{D42A27DB-BD31-4B8C-83A1-F6EECF244321}">
                <p14:modId xmlns:p14="http://schemas.microsoft.com/office/powerpoint/2010/main" val="2567855877"/>
              </p:ext>
            </p:extLst>
          </p:nvPr>
        </p:nvGraphicFramePr>
        <p:xfrm>
          <a:off x="1135626" y="2212258"/>
          <a:ext cx="9527458" cy="3170903"/>
        </p:xfrm>
        <a:graphic>
          <a:graphicData uri="http://schemas.openxmlformats.org/drawingml/2006/table">
            <a:tbl>
              <a:tblPr>
                <a:tableStyleId>{5C22544A-7EE6-4342-B048-85BDC9FD1C3A}</a:tableStyleId>
              </a:tblPr>
              <a:tblGrid>
                <a:gridCol w="9527458">
                  <a:extLst>
                    <a:ext uri="{9D8B030D-6E8A-4147-A177-3AD203B41FA5}">
                      <a16:colId xmlns:a16="http://schemas.microsoft.com/office/drawing/2014/main" val="3501014589"/>
                    </a:ext>
                  </a:extLst>
                </a:gridCol>
              </a:tblGrid>
              <a:tr h="3170903">
                <a:tc>
                  <a:txBody>
                    <a:bodyPr/>
                    <a:lstStyle/>
                    <a:p>
                      <a:pPr algn="just">
                        <a:lnSpc>
                          <a:spcPct val="107000"/>
                        </a:lnSpc>
                      </a:pPr>
                      <a:r>
                        <a:rPr lang="fr-FR" sz="2000" dirty="0">
                          <a:effectLst/>
                          <a:latin typeface="Calibri" panose="020F0502020204030204" pitchFamily="34" charset="0"/>
                          <a:cs typeface="Calibri" panose="020F0502020204030204" pitchFamily="34" charset="0"/>
                        </a:rPr>
                        <a:t>1.2 - </a:t>
                      </a:r>
                      <a:r>
                        <a:rPr lang="fr-FR" sz="2000" b="1" dirty="0">
                          <a:effectLst/>
                          <a:latin typeface="Calibri" panose="020F0502020204030204" pitchFamily="34" charset="0"/>
                          <a:cs typeface="Calibri" panose="020F0502020204030204" pitchFamily="34" charset="0"/>
                        </a:rPr>
                        <a:t>Des édifices ordonnés : les cristaux </a:t>
                      </a:r>
                    </a:p>
                    <a:p>
                      <a:pPr algn="just">
                        <a:lnSpc>
                          <a:spcPct val="107000"/>
                        </a:lnSpc>
                      </a:pPr>
                      <a:r>
                        <a:rPr lang="fr-FR" sz="2000" dirty="0">
                          <a:effectLst/>
                          <a:highlight>
                            <a:srgbClr val="FFFF00"/>
                          </a:highlight>
                          <a:latin typeface="Calibri" panose="020F0502020204030204" pitchFamily="34" charset="0"/>
                          <a:cs typeface="Calibri" panose="020F0502020204030204" pitchFamily="34" charset="0"/>
                        </a:rPr>
                        <a:t>L’organisation moléculaire étant déjà connue</a:t>
                      </a:r>
                      <a:r>
                        <a:rPr lang="fr-FR" sz="2000" dirty="0">
                          <a:effectLst/>
                          <a:latin typeface="Calibri" panose="020F0502020204030204" pitchFamily="34" charset="0"/>
                          <a:cs typeface="Calibri" panose="020F0502020204030204" pitchFamily="34" charset="0"/>
                        </a:rPr>
                        <a:t>, ce thème aborde une </a:t>
                      </a:r>
                      <a:r>
                        <a:rPr lang="fr-FR" sz="2000" dirty="0">
                          <a:effectLst/>
                          <a:highlight>
                            <a:srgbClr val="FFFF00"/>
                          </a:highlight>
                          <a:latin typeface="Calibri" panose="020F0502020204030204" pitchFamily="34" charset="0"/>
                          <a:cs typeface="Calibri" panose="020F0502020204030204" pitchFamily="34" charset="0"/>
                        </a:rPr>
                        <a:t>autre forme d’organisation de la matière : l’état cristallin </a:t>
                      </a:r>
                      <a:r>
                        <a:rPr lang="fr-FR" sz="2000" dirty="0">
                          <a:effectLst/>
                          <a:latin typeface="Calibri" panose="020F0502020204030204" pitchFamily="34" charset="0"/>
                          <a:cs typeface="Calibri" panose="020F0502020204030204" pitchFamily="34" charset="0"/>
                        </a:rPr>
                        <a:t>(qui revêt une importance majeure, tant pour la connaissance de la nature - minéraux et roches, squelettes, etc. - que pour ses applications techniques). </a:t>
                      </a:r>
                    </a:p>
                    <a:p>
                      <a:pPr algn="just">
                        <a:lnSpc>
                          <a:spcPct val="107000"/>
                        </a:lnSpc>
                      </a:pPr>
                      <a:r>
                        <a:rPr lang="fr-FR" sz="2000" dirty="0">
                          <a:effectLst/>
                          <a:latin typeface="Calibri" panose="020F0502020204030204" pitchFamily="34" charset="0"/>
                          <a:cs typeface="Calibri" panose="020F0502020204030204" pitchFamily="34" charset="0"/>
                        </a:rPr>
                        <a:t>La compréhension de cette organisation au travers des exemples choisis mobilise des connaissances sur la géométrie du cube. Elle fournit l’occasion de développer des compétences de représentation dans l’espace et de calculs de volumes. </a:t>
                      </a:r>
                      <a:endParaRPr lang="fr-FR"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112065236"/>
                  </a:ext>
                </a:extLst>
              </a:tr>
            </a:tbl>
          </a:graphicData>
        </a:graphic>
      </p:graphicFrame>
    </p:spTree>
    <p:extLst>
      <p:ext uri="{BB962C8B-B14F-4D97-AF65-F5344CB8AC3E}">
        <p14:creationId xmlns:p14="http://schemas.microsoft.com/office/powerpoint/2010/main" val="1219510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Activité sur la cohésion des solides en enseignement de spécialité de première</a:t>
            </a:r>
          </a:p>
        </p:txBody>
      </p:sp>
      <p:sp>
        <p:nvSpPr>
          <p:cNvPr id="3" name="Espace réservé du contenu 2">
            <a:extLst>
              <a:ext uri="{FF2B5EF4-FFF2-40B4-BE49-F238E27FC236}">
                <a16:creationId xmlns:a16="http://schemas.microsoft.com/office/drawing/2014/main" id="{F85751F7-CA8D-4D58-8418-8C1B1CCAC73C}"/>
              </a:ext>
            </a:extLst>
          </p:cNvPr>
          <p:cNvSpPr>
            <a:spLocks noGrp="1"/>
          </p:cNvSpPr>
          <p:nvPr>
            <p:ph idx="1"/>
          </p:nvPr>
        </p:nvSpPr>
        <p:spPr/>
        <p:txBody>
          <a:bodyPr>
            <a:normAutofit lnSpcReduction="10000"/>
          </a:bodyPr>
          <a:lstStyle/>
          <a:p>
            <a:r>
              <a:rPr lang="fr-FR" sz="2200" dirty="0">
                <a:solidFill>
                  <a:srgbClr val="000000"/>
                </a:solidFill>
                <a:effectLst/>
                <a:latin typeface="Calibri" panose="020F0502020204030204" pitchFamily="34" charset="0"/>
                <a:ea typeface="Calibri" panose="020F0502020204030204" pitchFamily="34" charset="0"/>
              </a:rPr>
              <a:t>Thème : </a:t>
            </a:r>
            <a:r>
              <a:rPr lang="fr-FR" sz="2200" dirty="0">
                <a:solidFill>
                  <a:srgbClr val="16818E"/>
                </a:solidFill>
                <a:effectLst/>
                <a:latin typeface="Arial" panose="020B0604020202020204" pitchFamily="34" charset="0"/>
                <a:ea typeface="Calibri" panose="020F0502020204030204" pitchFamily="34" charset="0"/>
              </a:rPr>
              <a:t>Constitution et transformations de la matière</a:t>
            </a:r>
            <a:endParaRPr lang="fr-FR" sz="2200" dirty="0">
              <a:solidFill>
                <a:srgbClr val="000000"/>
              </a:solidFill>
              <a:effectLst/>
              <a:latin typeface="Arial" panose="020B0604020202020204" pitchFamily="34" charset="0"/>
              <a:ea typeface="Calibri" panose="020F0502020204030204" pitchFamily="34" charset="0"/>
            </a:endParaRPr>
          </a:p>
          <a:p>
            <a:pPr algn="just"/>
            <a:r>
              <a:rPr lang="fr-FR" sz="2200" dirty="0">
                <a:solidFill>
                  <a:srgbClr val="000000"/>
                </a:solidFill>
                <a:effectLst/>
                <a:latin typeface="Calibri" panose="020F0502020204030204" pitchFamily="34" charset="0"/>
                <a:ea typeface="Calibri" panose="020F0502020204030204" pitchFamily="34" charset="0"/>
              </a:rPr>
              <a:t>Partie 2 </a:t>
            </a:r>
            <a:r>
              <a:rPr lang="fr-FR" sz="2200" b="1" dirty="0">
                <a:solidFill>
                  <a:srgbClr val="000000"/>
                </a:solidFill>
                <a:effectLst/>
                <a:latin typeface="Calibri" panose="020F0502020204030204" pitchFamily="34" charset="0"/>
                <a:ea typeface="Calibri" panose="020F0502020204030204" pitchFamily="34" charset="0"/>
              </a:rPr>
              <a:t>De la structure des entités aux propriétés physiques de la matière</a:t>
            </a:r>
            <a:endParaRPr lang="fr-FR" sz="2200" dirty="0">
              <a:solidFill>
                <a:srgbClr val="000000"/>
              </a:solidFill>
              <a:effectLst/>
              <a:latin typeface="Arial" panose="020B0604020202020204" pitchFamily="34" charset="0"/>
              <a:ea typeface="Calibri" panose="020F0502020204030204" pitchFamily="34" charset="0"/>
            </a:endParaRPr>
          </a:p>
          <a:p>
            <a:pPr marL="0" indent="0" algn="just">
              <a:buNone/>
            </a:pPr>
            <a:r>
              <a:rPr lang="fr-FR" sz="2200" dirty="0">
                <a:solidFill>
                  <a:srgbClr val="000000"/>
                </a:solidFill>
                <a:effectLst/>
                <a:latin typeface="Calibri" panose="020F0502020204030204" pitchFamily="34" charset="0"/>
                <a:ea typeface="Calibri" panose="020F0502020204030204" pitchFamily="34" charset="0"/>
              </a:rPr>
              <a:t>Cette partie poursuit la </a:t>
            </a:r>
            <a:r>
              <a:rPr lang="fr-FR" sz="2200" dirty="0">
                <a:solidFill>
                  <a:srgbClr val="000000"/>
                </a:solidFill>
                <a:effectLst/>
                <a:highlight>
                  <a:srgbClr val="FFFF00"/>
                </a:highlight>
                <a:latin typeface="Calibri" panose="020F0502020204030204" pitchFamily="34" charset="0"/>
                <a:ea typeface="Calibri" panose="020F0502020204030204" pitchFamily="34" charset="0"/>
              </a:rPr>
              <a:t>modélisation microscopique de la matière et illustre la démarche de modélisation </a:t>
            </a:r>
            <a:r>
              <a:rPr lang="fr-FR" sz="2200" dirty="0">
                <a:solidFill>
                  <a:srgbClr val="000000"/>
                </a:solidFill>
                <a:effectLst/>
                <a:latin typeface="Calibri" panose="020F0502020204030204" pitchFamily="34" charset="0"/>
                <a:ea typeface="Calibri" panose="020F0502020204030204" pitchFamily="34" charset="0"/>
              </a:rPr>
              <a:t>consistant à rendre compte de certaines propriétés macroscopiques des espèces chimiques grâce à la structure et aux propriétés des entités à l’échelle microscopique.</a:t>
            </a:r>
            <a:endParaRPr lang="fr-FR" sz="2200" dirty="0">
              <a:solidFill>
                <a:srgbClr val="000000"/>
              </a:solidFill>
              <a:effectLst/>
              <a:latin typeface="Arial" panose="020B0604020202020204" pitchFamily="34" charset="0"/>
              <a:ea typeface="Calibri" panose="020F0502020204030204" pitchFamily="34" charset="0"/>
            </a:endParaRPr>
          </a:p>
          <a:p>
            <a:pPr algn="just">
              <a:spcBef>
                <a:spcPts val="600"/>
              </a:spcBef>
              <a:spcAft>
                <a:spcPts val="600"/>
              </a:spcAft>
            </a:pPr>
            <a:r>
              <a:rPr lang="fr-FR" sz="2200" i="1" dirty="0">
                <a:solidFill>
                  <a:srgbClr val="000000"/>
                </a:solidFill>
                <a:effectLst/>
                <a:latin typeface="Calibri" panose="020F0502020204030204" pitchFamily="34" charset="0"/>
                <a:ea typeface="Calibri" panose="020F0502020204030204" pitchFamily="34" charset="0"/>
              </a:rPr>
              <a:t>Objectif de l’activité :</a:t>
            </a:r>
            <a:endParaRPr lang="fr-FR" sz="2200" dirty="0">
              <a:solidFill>
                <a:srgbClr val="000000"/>
              </a:solidFill>
              <a:effectLst/>
              <a:latin typeface="Arial" panose="020B0604020202020204" pitchFamily="34" charset="0"/>
              <a:ea typeface="Calibri" panose="020F0502020204030204" pitchFamily="34" charset="0"/>
            </a:endParaRPr>
          </a:p>
          <a:p>
            <a:pPr marL="0" indent="0" algn="just">
              <a:buNone/>
            </a:pPr>
            <a:r>
              <a:rPr lang="fr-FR" sz="2200" dirty="0">
                <a:solidFill>
                  <a:srgbClr val="000000"/>
                </a:solidFill>
                <a:effectLst/>
                <a:latin typeface="Calibri" panose="020F0502020204030204" pitchFamily="34" charset="0"/>
                <a:ea typeface="Calibri" panose="020F0502020204030204" pitchFamily="34" charset="0"/>
              </a:rPr>
              <a:t>Le constat d’une cohésion à l’échelle macroscopique des liquides et des solides est l’occasion </a:t>
            </a:r>
            <a:r>
              <a:rPr lang="fr-FR" sz="2200" dirty="0">
                <a:solidFill>
                  <a:srgbClr val="000000"/>
                </a:solidFill>
                <a:effectLst/>
                <a:highlight>
                  <a:srgbClr val="FFFF00"/>
                </a:highlight>
                <a:latin typeface="Calibri" panose="020F0502020204030204" pitchFamily="34" charset="0"/>
                <a:ea typeface="Calibri" panose="020F0502020204030204" pitchFamily="34" charset="0"/>
              </a:rPr>
              <a:t>d’introduire, au niveau microscopique, le concept d’interaction entre entités</a:t>
            </a:r>
            <a:r>
              <a:rPr lang="fr-FR" sz="2200" dirty="0">
                <a:solidFill>
                  <a:srgbClr val="000000"/>
                </a:solidFill>
                <a:effectLst/>
                <a:latin typeface="Calibri" panose="020F0502020204030204" pitchFamily="34" charset="0"/>
                <a:ea typeface="Calibri" panose="020F0502020204030204" pitchFamily="34" charset="0"/>
              </a:rPr>
              <a:t>, notamment l’interaction par pont hydrogène.</a:t>
            </a:r>
            <a:endParaRPr lang="fr-FR" sz="2200" dirty="0">
              <a:solidFill>
                <a:srgbClr val="000000"/>
              </a:solidFill>
              <a:effectLst/>
              <a:latin typeface="Arial" panose="020B0604020202020204" pitchFamily="34" charset="0"/>
              <a:ea typeface="Calibri" panose="020F0502020204030204" pitchFamily="34" charset="0"/>
            </a:endParaRPr>
          </a:p>
          <a:p>
            <a:endParaRPr lang="fr-FR" dirty="0">
              <a:hlinkClick r:id="rId2" action="ppaction://hlinkfile"/>
            </a:endParaRPr>
          </a:p>
        </p:txBody>
      </p:sp>
    </p:spTree>
    <p:extLst>
      <p:ext uri="{BB962C8B-B14F-4D97-AF65-F5344CB8AC3E}">
        <p14:creationId xmlns:p14="http://schemas.microsoft.com/office/powerpoint/2010/main" val="1285213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Activité sur la cohésion des solides</a:t>
            </a:r>
          </a:p>
        </p:txBody>
      </p:sp>
      <p:graphicFrame>
        <p:nvGraphicFramePr>
          <p:cNvPr id="4" name="Espace réservé du contenu 3">
            <a:extLst>
              <a:ext uri="{FF2B5EF4-FFF2-40B4-BE49-F238E27FC236}">
                <a16:creationId xmlns:a16="http://schemas.microsoft.com/office/drawing/2014/main" id="{9F5D4C31-628D-45F2-A63E-1390ADE6735C}"/>
              </a:ext>
            </a:extLst>
          </p:cNvPr>
          <p:cNvGraphicFramePr>
            <a:graphicFrameLocks noGrp="1"/>
          </p:cNvGraphicFramePr>
          <p:nvPr>
            <p:ph idx="1"/>
            <p:extLst>
              <p:ext uri="{D42A27DB-BD31-4B8C-83A1-F6EECF244321}">
                <p14:modId xmlns:p14="http://schemas.microsoft.com/office/powerpoint/2010/main" val="1581687956"/>
              </p:ext>
            </p:extLst>
          </p:nvPr>
        </p:nvGraphicFramePr>
        <p:xfrm>
          <a:off x="1696064" y="2621724"/>
          <a:ext cx="9438968" cy="1614551"/>
        </p:xfrm>
        <a:graphic>
          <a:graphicData uri="http://schemas.openxmlformats.org/drawingml/2006/table">
            <a:tbl>
              <a:tblPr>
                <a:tableStyleId>{5C22544A-7EE6-4342-B048-85BDC9FD1C3A}</a:tableStyleId>
              </a:tblPr>
              <a:tblGrid>
                <a:gridCol w="4719484">
                  <a:extLst>
                    <a:ext uri="{9D8B030D-6E8A-4147-A177-3AD203B41FA5}">
                      <a16:colId xmlns:a16="http://schemas.microsoft.com/office/drawing/2014/main" val="2498490275"/>
                    </a:ext>
                  </a:extLst>
                </a:gridCol>
                <a:gridCol w="4719484">
                  <a:extLst>
                    <a:ext uri="{9D8B030D-6E8A-4147-A177-3AD203B41FA5}">
                      <a16:colId xmlns:a16="http://schemas.microsoft.com/office/drawing/2014/main" val="1234972238"/>
                    </a:ext>
                  </a:extLst>
                </a:gridCol>
              </a:tblGrid>
              <a:tr h="241300">
                <a:tc>
                  <a:txBody>
                    <a:bodyPr/>
                    <a:lstStyle/>
                    <a:p>
                      <a:pPr algn="ctr">
                        <a:lnSpc>
                          <a:spcPct val="107000"/>
                        </a:lnSpc>
                      </a:pPr>
                      <a:r>
                        <a:rPr lang="fr-FR" sz="2200" dirty="0">
                          <a:effectLst/>
                        </a:rPr>
                        <a:t>Notions et contenus</a:t>
                      </a:r>
                      <a:endParaRPr lang="fr-FR" sz="2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lnSpc>
                          <a:spcPct val="107000"/>
                        </a:lnSpc>
                      </a:pPr>
                      <a:r>
                        <a:rPr lang="fr-FR" sz="2200" dirty="0">
                          <a:effectLst/>
                        </a:rPr>
                        <a:t>Capacités exigibles</a:t>
                      </a:r>
                      <a:endParaRPr lang="fr-FR" sz="2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459965649"/>
                  </a:ext>
                </a:extLst>
              </a:tr>
              <a:tr h="400050">
                <a:tc>
                  <a:txBody>
                    <a:bodyPr/>
                    <a:lstStyle/>
                    <a:p>
                      <a:pPr>
                        <a:lnSpc>
                          <a:spcPct val="107000"/>
                        </a:lnSpc>
                      </a:pPr>
                      <a:r>
                        <a:rPr lang="fr-FR" sz="2000" dirty="0">
                          <a:effectLst/>
                        </a:rPr>
                        <a:t>Cohésion dans un solide. </a:t>
                      </a:r>
                    </a:p>
                    <a:p>
                      <a:pPr>
                        <a:lnSpc>
                          <a:spcPct val="107000"/>
                        </a:lnSpc>
                      </a:pPr>
                      <a:r>
                        <a:rPr lang="fr-FR" sz="2000" dirty="0">
                          <a:effectLst/>
                        </a:rPr>
                        <a:t>Modélisation par des interactions entre ions, entre entités polaires, entre entités apolaires et/ou par pont hydrogène. </a:t>
                      </a:r>
                      <a:endParaRPr lang="fr-FR"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r>
                        <a:rPr lang="fr-FR" sz="2000" dirty="0">
                          <a:effectLst/>
                        </a:rPr>
                        <a:t>Expliquer la cohésion au sein de composés solides ioniques et moléculaires par l’analyse des interactions entre entités. </a:t>
                      </a:r>
                      <a:endParaRPr lang="fr-FR"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0336479"/>
                  </a:ext>
                </a:extLst>
              </a:tr>
            </a:tbl>
          </a:graphicData>
        </a:graphic>
      </p:graphicFrame>
    </p:spTree>
    <p:extLst>
      <p:ext uri="{BB962C8B-B14F-4D97-AF65-F5344CB8AC3E}">
        <p14:creationId xmlns:p14="http://schemas.microsoft.com/office/powerpoint/2010/main" val="3562538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EFBBC-F5CF-4EF1-86C5-42F20098E6DB}"/>
              </a:ext>
            </a:extLst>
          </p:cNvPr>
          <p:cNvSpPr>
            <a:spLocks noGrp="1"/>
          </p:cNvSpPr>
          <p:nvPr>
            <p:ph type="title"/>
          </p:nvPr>
        </p:nvSpPr>
        <p:spPr/>
        <p:txBody>
          <a:bodyPr>
            <a:normAutofit/>
          </a:bodyPr>
          <a:lstStyle/>
          <a:p>
            <a:pPr algn="ctr"/>
            <a:r>
              <a:rPr lang="fr-FR" sz="3600" dirty="0"/>
              <a:t>Activité sur la cohésion des solides</a:t>
            </a:r>
          </a:p>
        </p:txBody>
      </p:sp>
      <p:sp>
        <p:nvSpPr>
          <p:cNvPr id="5" name="Espace réservé du contenu 4">
            <a:extLst>
              <a:ext uri="{FF2B5EF4-FFF2-40B4-BE49-F238E27FC236}">
                <a16:creationId xmlns:a16="http://schemas.microsoft.com/office/drawing/2014/main" id="{B57D3D8E-01D3-4BBA-9889-F007D9B8B3D0}"/>
              </a:ext>
            </a:extLst>
          </p:cNvPr>
          <p:cNvSpPr>
            <a:spLocks noGrp="1"/>
          </p:cNvSpPr>
          <p:nvPr>
            <p:ph idx="1"/>
          </p:nvPr>
        </p:nvSpPr>
        <p:spPr>
          <a:xfrm>
            <a:off x="1371600" y="1696065"/>
            <a:ext cx="9601200" cy="2474153"/>
          </a:xfrm>
        </p:spPr>
        <p:txBody>
          <a:bodyPr>
            <a:noAutofit/>
          </a:bodyPr>
          <a:lstStyle/>
          <a:p>
            <a:pPr>
              <a:lnSpc>
                <a:spcPct val="107000"/>
              </a:lnSpc>
              <a:spcAft>
                <a:spcPts val="800"/>
              </a:spcAft>
            </a:pPr>
            <a:r>
              <a:rPr lang="fr-FR" sz="2200" i="1" u="sng" dirty="0">
                <a:effectLst/>
                <a:latin typeface="Calibri" panose="020F0502020204030204" pitchFamily="34" charset="0"/>
                <a:ea typeface="Calibri" panose="020F0502020204030204" pitchFamily="34" charset="0"/>
                <a:cs typeface="Times New Roman" panose="02020603050405020304" pitchFamily="18" charset="0"/>
              </a:rPr>
              <a:t>Les </a:t>
            </a:r>
            <a:r>
              <a:rPr lang="fr-FR" sz="2200" i="1" u="sng" dirty="0">
                <a:latin typeface="Calibri" panose="020F0502020204030204" pitchFamily="34" charset="0"/>
                <a:ea typeface="Calibri" panose="020F0502020204030204" pitchFamily="34" charset="0"/>
                <a:cs typeface="Times New Roman" panose="02020603050405020304" pitchFamily="18" charset="0"/>
              </a:rPr>
              <a:t>prérequis</a:t>
            </a:r>
            <a:r>
              <a:rPr lang="fr-FR" sz="2200" u="sng" dirty="0">
                <a:effectLst/>
                <a:latin typeface="Calibri" panose="020F0502020204030204" pitchFamily="34" charset="0"/>
                <a:ea typeface="Calibri" panose="020F0502020204030204" pitchFamily="34" charset="0"/>
                <a:cs typeface="Times New Roman" panose="02020603050405020304" pitchFamily="18" charset="0"/>
              </a:rPr>
              <a:t> </a:t>
            </a:r>
            <a:r>
              <a:rPr lang="fr-FR" sz="2200" dirty="0">
                <a:effectLst/>
                <a:latin typeface="Calibri" panose="020F0502020204030204" pitchFamily="34" charset="0"/>
                <a:ea typeface="Calibri" panose="020F0502020204030204" pitchFamily="34" charset="0"/>
                <a:cs typeface="Times New Roman" panose="02020603050405020304" pitchFamily="18" charset="0"/>
              </a:rPr>
              <a:t>:	</a:t>
            </a:r>
          </a:p>
          <a:p>
            <a:pPr marL="604837" indent="0">
              <a:lnSpc>
                <a:spcPct val="107000"/>
              </a:lnSpc>
              <a:spcBef>
                <a:spcPts val="0"/>
              </a:spcBef>
              <a:spcAft>
                <a:spcPts val="0"/>
              </a:spcAft>
              <a:buNone/>
            </a:pPr>
            <a:r>
              <a:rPr lang="fr-FR" sz="2200" dirty="0">
                <a:effectLst/>
                <a:latin typeface="Calibri" panose="020F0502020204030204" pitchFamily="34" charset="0"/>
                <a:ea typeface="Calibri" panose="020F0502020204030204" pitchFamily="34" charset="0"/>
                <a:cs typeface="Times New Roman" panose="02020603050405020304" pitchFamily="18" charset="0"/>
              </a:rPr>
              <a:t>- 	Le solide ionique, </a:t>
            </a:r>
          </a:p>
          <a:p>
            <a:pPr marL="604837" indent="0">
              <a:lnSpc>
                <a:spcPct val="107000"/>
              </a:lnSpc>
              <a:spcBef>
                <a:spcPts val="0"/>
              </a:spcBef>
              <a:spcAft>
                <a:spcPts val="0"/>
              </a:spcAft>
              <a:buNone/>
            </a:pPr>
            <a:r>
              <a:rPr lang="fr-FR" sz="2200" dirty="0">
                <a:effectLst/>
                <a:latin typeface="Calibri" panose="020F0502020204030204" pitchFamily="34" charset="0"/>
                <a:ea typeface="Calibri" panose="020F0502020204030204" pitchFamily="34" charset="0"/>
                <a:cs typeface="Times New Roman" panose="02020603050405020304" pitchFamily="18" charset="0"/>
              </a:rPr>
              <a:t>-	Structure moléculaire, </a:t>
            </a:r>
          </a:p>
          <a:p>
            <a:pPr marL="644525" indent="0">
              <a:lnSpc>
                <a:spcPct val="107000"/>
              </a:lnSpc>
              <a:spcBef>
                <a:spcPts val="0"/>
              </a:spcBef>
              <a:spcAft>
                <a:spcPts val="0"/>
              </a:spcAft>
              <a:buNone/>
            </a:pPr>
            <a:r>
              <a:rPr lang="fr-FR" sz="2200" dirty="0">
                <a:effectLst/>
                <a:latin typeface="Calibri" panose="020F0502020204030204" pitchFamily="34" charset="0"/>
                <a:ea typeface="Calibri" panose="020F0502020204030204" pitchFamily="34" charset="0"/>
                <a:cs typeface="Times New Roman" panose="02020603050405020304" pitchFamily="18" charset="0"/>
              </a:rPr>
              <a:t>-	La représentation de Lewis qui </a:t>
            </a:r>
            <a:r>
              <a:rPr lang="fr-FR" sz="2200" dirty="0">
                <a:effectLst/>
                <a:latin typeface="Calibri" panose="020F0502020204030204" pitchFamily="34" charset="0"/>
                <a:ea typeface="Calibri" panose="020F0502020204030204" pitchFamily="34" charset="0"/>
                <a:cs typeface="Calibri" panose="020F0502020204030204" pitchFamily="34" charset="0"/>
              </a:rPr>
              <a:t>conduit à prévoir la géométrie des entités </a:t>
            </a:r>
            <a:endParaRPr lang="fr-FR" sz="2200" dirty="0">
              <a:effectLst/>
              <a:latin typeface="Calibri" panose="020F0502020204030204" pitchFamily="34" charset="0"/>
              <a:ea typeface="Calibri" panose="020F0502020204030204" pitchFamily="34" charset="0"/>
              <a:cs typeface="Times New Roman" panose="02020603050405020304" pitchFamily="18" charset="0"/>
            </a:endParaRPr>
          </a:p>
          <a:p>
            <a:pPr marL="987425" indent="-342900">
              <a:lnSpc>
                <a:spcPct val="107000"/>
              </a:lnSpc>
              <a:spcBef>
                <a:spcPts val="0"/>
              </a:spcBef>
              <a:spcAft>
                <a:spcPts val="0"/>
              </a:spcAft>
              <a:buFontTx/>
              <a:buChar char="-"/>
            </a:pPr>
            <a:r>
              <a:rPr lang="fr-FR" sz="2200" dirty="0">
                <a:latin typeface="Calibri" panose="020F0502020204030204" pitchFamily="34" charset="0"/>
                <a:ea typeface="Calibri" panose="020F0502020204030204" pitchFamily="34" charset="0"/>
                <a:cs typeface="Calibri" panose="020F0502020204030204" pitchFamily="34" charset="0"/>
              </a:rPr>
              <a:t>L</a:t>
            </a:r>
            <a:r>
              <a:rPr lang="fr-FR" sz="2200" dirty="0">
                <a:effectLst/>
                <a:latin typeface="Calibri" panose="020F0502020204030204" pitchFamily="34" charset="0"/>
                <a:ea typeface="Calibri" panose="020F0502020204030204" pitchFamily="34" charset="0"/>
                <a:cs typeface="Calibri" panose="020F0502020204030204" pitchFamily="34" charset="0"/>
              </a:rPr>
              <a:t>e concept d’électronégativité, permettant de déterminer le caractère polaire ou non polaire d’une molécule.</a:t>
            </a:r>
          </a:p>
          <a:p>
            <a:pPr marL="644525" indent="0">
              <a:lnSpc>
                <a:spcPct val="107000"/>
              </a:lnSpc>
              <a:spcBef>
                <a:spcPts val="0"/>
              </a:spcBef>
              <a:spcAft>
                <a:spcPts val="0"/>
              </a:spcAft>
              <a:buNone/>
            </a:pPr>
            <a:endParaRPr lang="fr-FR" sz="2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2200" dirty="0"/>
          </a:p>
        </p:txBody>
      </p:sp>
      <p:sp>
        <p:nvSpPr>
          <p:cNvPr id="6" name="ZoneTexte 5">
            <a:extLst>
              <a:ext uri="{FF2B5EF4-FFF2-40B4-BE49-F238E27FC236}">
                <a16:creationId xmlns:a16="http://schemas.microsoft.com/office/drawing/2014/main" id="{FF0F8C61-8724-449D-87E5-9B774BED438C}"/>
              </a:ext>
            </a:extLst>
          </p:cNvPr>
          <p:cNvSpPr txBox="1"/>
          <p:nvPr/>
        </p:nvSpPr>
        <p:spPr>
          <a:xfrm>
            <a:off x="1565564" y="4170218"/>
            <a:ext cx="9254836" cy="2062103"/>
          </a:xfrm>
          <a:prstGeom prst="rect">
            <a:avLst/>
          </a:prstGeom>
          <a:noFill/>
        </p:spPr>
        <p:txBody>
          <a:bodyPr wrap="square">
            <a:spAutoFit/>
          </a:bodyPr>
          <a:lstStyle/>
          <a:p>
            <a:pPr marL="285750" indent="-285750">
              <a:buFont typeface="Wingdings" panose="05000000000000000000" pitchFamily="2" charset="2"/>
              <a:buChar char="§"/>
            </a:pPr>
            <a:r>
              <a:rPr lang="fr-FR" sz="2200" u="sng" dirty="0">
                <a:latin typeface="Calibri" panose="020F0502020204030204" pitchFamily="34" charset="0"/>
                <a:cs typeface="Calibri" panose="020F0502020204030204" pitchFamily="34" charset="0"/>
              </a:rPr>
              <a:t>Suite de l’activité </a:t>
            </a:r>
            <a:r>
              <a:rPr lang="fr-FR" sz="2200" dirty="0">
                <a:latin typeface="Calibri" panose="020F0502020204030204" pitchFamily="34" charset="0"/>
                <a:cs typeface="Calibri" panose="020F0502020204030204" pitchFamily="34" charset="0"/>
              </a:rPr>
              <a:t>: </a:t>
            </a:r>
          </a:p>
          <a:p>
            <a:r>
              <a:rPr lang="fr-FR" sz="2200" dirty="0">
                <a:latin typeface="Calibri" panose="020F0502020204030204" pitchFamily="34" charset="0"/>
                <a:cs typeface="Calibri" panose="020F0502020204030204" pitchFamily="34" charset="0"/>
              </a:rPr>
              <a:t>Les différents types d’interaction sont ensuite réinvestis pour rendre compte d’opérations courantes au laboratoire de chimie : </a:t>
            </a:r>
          </a:p>
          <a:p>
            <a:pPr marL="442913"/>
            <a:r>
              <a:rPr lang="fr-FR" sz="2200" dirty="0">
                <a:latin typeface="Calibri" panose="020F0502020204030204" pitchFamily="34" charset="0"/>
                <a:cs typeface="Calibri" panose="020F0502020204030204" pitchFamily="34" charset="0"/>
              </a:rPr>
              <a:t>- dissolution d’un composé solide ionique ou moléculaire dans un solvant </a:t>
            </a:r>
          </a:p>
          <a:p>
            <a:pPr marL="442913"/>
            <a:r>
              <a:rPr lang="fr-FR" sz="2200" dirty="0">
                <a:latin typeface="Calibri" panose="020F0502020204030204" pitchFamily="34" charset="0"/>
                <a:cs typeface="Calibri" panose="020F0502020204030204" pitchFamily="34" charset="0"/>
              </a:rPr>
              <a:t>- extraction liquide-liquide d’une espèce chimique.   </a:t>
            </a:r>
          </a:p>
          <a:p>
            <a:endParaRPr lang="fr-FR" dirty="0"/>
          </a:p>
        </p:txBody>
      </p:sp>
    </p:spTree>
    <p:extLst>
      <p:ext uri="{BB962C8B-B14F-4D97-AF65-F5344CB8AC3E}">
        <p14:creationId xmlns:p14="http://schemas.microsoft.com/office/powerpoint/2010/main" val="417921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Cadrage">
  <a:themeElements>
    <a:clrScheme name="Cadrage">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adrage">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adra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TM10001105[[fn=Rogner]]</Template>
  <TotalTime>1020</TotalTime>
  <Words>2194</Words>
  <Application>Microsoft Office PowerPoint</Application>
  <PresentationFormat>Grand écran</PresentationFormat>
  <Paragraphs>162</Paragraphs>
  <Slides>25</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25</vt:i4>
      </vt:variant>
    </vt:vector>
  </HeadingPairs>
  <TitlesOfParts>
    <vt:vector size="32" baseType="lpstr">
      <vt:lpstr>Arial</vt:lpstr>
      <vt:lpstr>Calibri</vt:lpstr>
      <vt:lpstr>Cambria Math</vt:lpstr>
      <vt:lpstr>Franklin Gothic Book</vt:lpstr>
      <vt:lpstr>Symbol</vt:lpstr>
      <vt:lpstr>Wingdings</vt:lpstr>
      <vt:lpstr>Cadrage</vt:lpstr>
      <vt:lpstr>Modélisation des solides</vt:lpstr>
      <vt:lpstr>Présentation PowerPoint</vt:lpstr>
      <vt:lpstr>Présentation du concept </vt:lpstr>
      <vt:lpstr>Développement pédagogique et didactique</vt:lpstr>
      <vt:lpstr>Les solides dans les programmes scolaires</vt:lpstr>
      <vt:lpstr>Présentation PowerPoint</vt:lpstr>
      <vt:lpstr>Activité sur la cohésion des solides en enseignement de spécialité de première</vt:lpstr>
      <vt:lpstr>Activité sur la cohésion des solides</vt:lpstr>
      <vt:lpstr>Activité sur la cohésion des solides</vt:lpstr>
      <vt:lpstr>Activité sur la cohésion des solides</vt:lpstr>
      <vt:lpstr>Activité sur la cohésion des solides</vt:lpstr>
      <vt:lpstr>Développement post-baccalauréat</vt:lpstr>
      <vt:lpstr>Présentation PowerPoint</vt:lpstr>
      <vt:lpstr>Outils de description de la structure cristalline</vt:lpstr>
      <vt:lpstr>Grandeurs caractéristiques du cristal parfait</vt:lpstr>
      <vt:lpstr>Exemple : la maille cubique à faces centrées</vt:lpstr>
      <vt:lpstr>Présentation PowerPoint</vt:lpstr>
      <vt:lpstr>Sites interstitiels</vt:lpstr>
      <vt:lpstr>Confrontation des prédictions faites par ce modèle aux valeurs expérimentales mesurées sur le solide réel</vt:lpstr>
      <vt:lpstr>Présentation PowerPoint</vt:lpstr>
      <vt:lpstr>Les limites du modèle du cristal parfait</vt:lpstr>
      <vt:lpstr>Présentation PowerPoint</vt:lpstr>
      <vt:lpstr>Présentation PowerPoint</vt:lpstr>
      <vt:lpstr>Conclusion</vt:lpstr>
      <vt:lpstr>Bibliographie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Modélisation des solides</dc:title>
  <dc:creator>jerome TROUCHE</dc:creator>
  <cp:lastModifiedBy>jerome TROUCHE</cp:lastModifiedBy>
  <cp:revision>21</cp:revision>
  <dcterms:created xsi:type="dcterms:W3CDTF">2022-03-01T09:08:35Z</dcterms:created>
  <dcterms:modified xsi:type="dcterms:W3CDTF">2022-04-07T09:05:05Z</dcterms:modified>
</cp:coreProperties>
</file>