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2" r:id="rId7"/>
    <p:sldId id="263" r:id="rId8"/>
    <p:sldId id="266" r:id="rId9"/>
    <p:sldId id="326" r:id="rId10"/>
    <p:sldId id="327" r:id="rId11"/>
    <p:sldId id="328" r:id="rId12"/>
    <p:sldId id="329" r:id="rId13"/>
    <p:sldId id="330" r:id="rId14"/>
    <p:sldId id="331" r:id="rId15"/>
    <p:sldId id="271" r:id="rId16"/>
    <p:sldId id="332" r:id="rId17"/>
    <p:sldId id="333" r:id="rId18"/>
    <p:sldId id="261" r:id="rId19"/>
    <p:sldId id="325" r:id="rId20"/>
    <p:sldId id="286" r:id="rId21"/>
    <p:sldId id="294" r:id="rId22"/>
    <p:sldId id="334" r:id="rId23"/>
    <p:sldId id="335" r:id="rId24"/>
    <p:sldId id="336" r:id="rId25"/>
    <p:sldId id="337" r:id="rId2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A3EC02-500D-48C2-8B23-5AB7C90C9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BC94431-294E-4886-B205-41C94D0DFA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25F5568-BB5E-4AC2-883A-3F72FF876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14/02/2023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DA27856-3229-4E66-9614-49C54BCEC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3580CAB-E8F8-443C-9D1B-E565BF9B2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0977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4F81286-5769-4517-950B-3D20CAA040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00E92F1-7F5D-4D41-8E3B-610929F98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68250AA-BEBF-4CFF-9896-22782E0872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14/02/2023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E360A6-CCCF-4982-B8AD-E5336AB67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E80E516-27B5-40CF-AC09-409B31AF73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4988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B38BC1A7-DBB9-4243-941A-FB07120769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DEF641C-A79B-4B39-8BF2-BCC5A55D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476D7D4-7D05-4BB1-95DB-A59A3F5DE2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14/02/2023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58AD65E-F5F2-4506-AB2D-2E9CF61EE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C93BE6D-A8C8-4F5C-AEA2-DB82A4E39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0721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2658A8-432C-4C11-A1D4-A721B419D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9196961-E7FB-46BA-BE7F-12D79547FC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E554685-E23C-4BDF-BDAA-52E4CCD92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14/02/2023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B772287-6DF5-4B38-BA88-C9F2CF8F5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5136F75-9060-46AD-A087-BF9031A75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66325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8FB764-CFE0-45AB-9201-882E8539B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81C058B-FE49-440F-8D11-9152B5637D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E57C88E-C16F-4409-8A24-30A4FAD78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14/02/2023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4537684-FDD7-4A7F-9512-983332D3F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9D69F06-CE30-4926-B5B9-A4D89202A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5573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915DC8-649F-4A00-AC36-16D17CA2D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BAD6FD9-7DCD-49C5-8D6B-BDC8919498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9298016-BF5B-49EB-B066-E74D88C4A7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C33DB23-E79E-4796-A2C8-E0DB446C5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14/02/2023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B98F7BB-4D6B-4666-9657-222D0952C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AA55715-2B59-4C5C-8F69-379D06D3D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678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FFD6C2-E3A2-497D-A93B-2D012C099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EC79E32-D845-4438-81CD-E3EA7F88CF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5C9EE00-14EE-445D-8141-E9FBE9C2B64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11EE356-ABB8-4565-AA6E-4B7238CE36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996E4BE-A16B-4444-96A9-75955C996F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CE2BE1B-DDCE-48EE-A06B-952D53C36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14/02/2023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97E9A55-7ECC-4FFD-A585-FDCC30C74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4EC078B-D8E1-41B7-9172-DB8CDFE65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1916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EB15D0-5DCB-4C80-84F7-5721D439A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DD969C6A-F1CA-4CB0-BCA6-5FEB9CBCC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14/02/2023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836F501-5EA3-430D-BABF-BE74AE153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3D5F141-E260-414E-A40D-7818E9038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6482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03A0A2C-EFD8-4808-9170-AB4A98F66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14/02/2023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4EB5A52-991F-49F7-B681-C8B2358A0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FCBD95-45BE-4243-AB04-7DCDFD74C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5498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DC8762-131A-4360-8C71-7B2FF05B9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B81DBBA-3BD2-40D0-B408-A09C7CC84D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B5D3334-923D-4A8E-9032-C516B672DA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13F0295-E472-4B4E-B308-7DA902437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14/02/2023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F08A335-85AA-4CC2-A31A-0E9825341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89AF0E7-7758-4538-AF30-03D71EFF8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3391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C53350-8F14-4879-AC57-494F2B78D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DFE3AE5-14C7-4FE4-847F-2F2AF2ABA7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77EA0FC-B3DC-4FBA-A4B5-7C60945038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AE549E9-45BB-45EC-AE68-8842DD104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674A7-2871-45AF-BBFB-6265C0FE913D}" type="datetimeFigureOut">
              <a:rPr lang="fr-FR" smtClean="0"/>
              <a:t>14/02/2023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30A4E44-4899-4BC2-82D0-EA480724E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A3BC67A-B3AF-42AA-8FE2-A95E7495F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347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897FC85-4D8E-4669-8CDF-BCD7B3458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FD81A71-3D40-42C4-9BB5-2CC87CD78C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21E22D-390F-4B98-AB6D-A2B51A7F7F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674A7-2871-45AF-BBFB-6265C0FE913D}" type="datetimeFigureOut">
              <a:rPr lang="fr-FR" smtClean="0"/>
              <a:t>14/02/2023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68745AB-606C-4D49-9103-645FD7CCAB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FD419FA-E851-46D4-9AD0-C126FEE22C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4D55B-423B-4151-88F6-E7C4F4D8295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0011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hyperlink" Target="St&#233;r&#233;oisom&#233;rie.m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FABADD-0DF5-449E-BB0E-E5E6CC049C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/>
              <a:t>LC4 Stéréoisomérie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00ED7DC-6885-4A9D-B58B-9B58E6609D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127844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Chiralité et représentation d’acides </a:t>
            </a:r>
            <a:r>
              <a:rPr lang="fr-FR" sz="2400" b="1" dirty="0">
                <a:effectLst/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-aminés</a:t>
            </a:r>
            <a:endParaRPr lang="fr-FR" sz="66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5561A20-8E36-0A53-D297-3ED7396E01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730" y="2142945"/>
            <a:ext cx="9602540" cy="257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099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Chiralité et représentation d’acides </a:t>
            </a:r>
            <a:r>
              <a:rPr lang="fr-FR" sz="2400" b="1" dirty="0">
                <a:effectLst/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-aminés</a:t>
            </a:r>
            <a:endParaRPr lang="fr-FR" sz="66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D7FB712-E0BE-C284-95EF-112FCACB31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7572" y="1561839"/>
            <a:ext cx="9716856" cy="3734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184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Chiralité et représentation d’acides </a:t>
            </a:r>
            <a:r>
              <a:rPr lang="fr-FR" sz="2400" b="1" dirty="0">
                <a:effectLst/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-aminés</a:t>
            </a:r>
            <a:endParaRPr lang="fr-FR" sz="66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73E8415-8B74-844F-2D28-B47B69F2F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361" y="1433579"/>
            <a:ext cx="9869277" cy="489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1608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Chiralité et représentation d’acides </a:t>
            </a:r>
            <a:r>
              <a:rPr lang="fr-FR" sz="2400" b="1" dirty="0">
                <a:effectLst/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-aminés</a:t>
            </a:r>
            <a:endParaRPr lang="fr-FR" sz="66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5FA95DE0-95B6-0912-8E2F-9678B1F81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6651" y="2490656"/>
            <a:ext cx="9478698" cy="187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712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Chiralité et représentation d’acides </a:t>
            </a:r>
            <a:r>
              <a:rPr lang="fr-FR" sz="2400" b="1" dirty="0">
                <a:effectLst/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-aminés</a:t>
            </a:r>
            <a:endParaRPr lang="fr-FR" sz="66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D5C7978-C31D-B9D9-E1AA-6756D385C0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493" y="613969"/>
            <a:ext cx="9955014" cy="563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8413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Chiralité et représentation d’acides </a:t>
            </a:r>
            <a:r>
              <a:rPr lang="fr-FR" sz="2400" b="1" dirty="0">
                <a:effectLst/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-aminés</a:t>
            </a:r>
            <a:endParaRPr lang="fr-FR" sz="54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753CE4A-FDE2-46C3-A96A-C4365762B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Eléments de réponse:</a:t>
            </a:r>
          </a:p>
        </p:txBody>
      </p:sp>
    </p:spTree>
    <p:extLst>
      <p:ext uri="{BB962C8B-B14F-4D97-AF65-F5344CB8AC3E}">
        <p14:creationId xmlns:p14="http://schemas.microsoft.com/office/powerpoint/2010/main" val="19837466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Chiralité et représentation d’acides </a:t>
            </a:r>
            <a:r>
              <a:rPr lang="fr-FR" sz="2400" b="1" dirty="0">
                <a:effectLst/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-aminés</a:t>
            </a:r>
            <a:endParaRPr lang="fr-FR" sz="66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C6B1B2B-2145-BEBC-B660-3019AEE182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533" y="1247598"/>
            <a:ext cx="9257959" cy="419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9517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Chiralité et représentation d’acides </a:t>
            </a:r>
            <a:r>
              <a:rPr lang="fr-FR" sz="2400" b="1" dirty="0">
                <a:effectLst/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-aminés</a:t>
            </a:r>
            <a:endParaRPr lang="fr-FR" sz="66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A826207-D123-C898-A160-AC73165FE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34" y="1183140"/>
            <a:ext cx="11129283" cy="4218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1926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D462CA-7F89-4C7E-A78A-9BD3D5159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Niveau BPCST 1</a:t>
            </a:r>
            <a:r>
              <a:rPr lang="fr-FR" baseline="30000" dirty="0"/>
              <a:t>ère</a:t>
            </a:r>
            <a:r>
              <a:rPr lang="fr-FR" dirty="0"/>
              <a:t> année</a:t>
            </a:r>
          </a:p>
        </p:txBody>
      </p:sp>
    </p:spTree>
    <p:extLst>
      <p:ext uri="{BB962C8B-B14F-4D97-AF65-F5344CB8AC3E}">
        <p14:creationId xmlns:p14="http://schemas.microsoft.com/office/powerpoint/2010/main" val="23579874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D462CA-7F89-4C7E-A78A-9BD3D5159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Niveau BPCST 1</a:t>
            </a:r>
            <a:r>
              <a:rPr lang="fr-FR" baseline="30000" dirty="0"/>
              <a:t>ère</a:t>
            </a:r>
            <a:r>
              <a:rPr lang="fr-FR" dirty="0"/>
              <a:t> année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47C4DE0-12C1-D3D7-15B7-E0D9AEC247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714" y="1326280"/>
            <a:ext cx="11756571" cy="467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02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AF0E17-11DD-4099-B66C-D1CD7A5D1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LC4 Stéréoisomérie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E0EFDD6-5EDD-4486-96E8-F3A1F4DA2D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Place dans les programmes</a:t>
            </a:r>
          </a:p>
          <a:p>
            <a:r>
              <a:rPr lang="fr-FR" dirty="0"/>
              <a:t>Concept</a:t>
            </a:r>
          </a:p>
          <a:p>
            <a:r>
              <a:rPr lang="fr-FR" dirty="0"/>
              <a:t>Partie pédagogique</a:t>
            </a:r>
          </a:p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549026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D462CA-7F89-4C7E-A78A-9BD3D5159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Caractéristiques stéréochimiques des réactions de substitution</a:t>
            </a:r>
          </a:p>
        </p:txBody>
      </p:sp>
    </p:spTree>
    <p:extLst>
      <p:ext uri="{BB962C8B-B14F-4D97-AF65-F5344CB8AC3E}">
        <p14:creationId xmlns:p14="http://schemas.microsoft.com/office/powerpoint/2010/main" val="21392369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D462CA-7F89-4C7E-A78A-9BD3D5159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8F080CA-17F6-4787-BF21-15E8EEB4DB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17" y="681037"/>
            <a:ext cx="11242766" cy="568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9788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D462CA-7F89-4C7E-A78A-9BD3D5159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8F080CA-17F6-4787-BF21-15E8EEB4DB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7020"/>
          <a:stretch/>
        </p:blipFill>
        <p:spPr>
          <a:xfrm>
            <a:off x="474617" y="681037"/>
            <a:ext cx="11242766" cy="301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8963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D462CA-7F89-4C7E-A78A-9BD3D5159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8F080CA-17F6-4787-BF21-15E8EEB4DB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0780"/>
          <a:stretch/>
        </p:blipFill>
        <p:spPr>
          <a:xfrm>
            <a:off x="474617" y="681037"/>
            <a:ext cx="11242766" cy="3934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8410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D462CA-7F89-4C7E-A78A-9BD3D5159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8F080CA-17F6-4787-BF21-15E8EEB4DB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4539"/>
          <a:stretch/>
        </p:blipFill>
        <p:spPr>
          <a:xfrm>
            <a:off x="474617" y="681037"/>
            <a:ext cx="11242766" cy="4857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0343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FD74C-F745-4401-A9A3-1EE988AAD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Développement </a:t>
            </a:r>
            <a:r>
              <a:rPr lang="fr-FR" dirty="0" err="1"/>
              <a:t>post-bac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CD462CA-7F89-4C7E-A78A-9BD3D51593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8F080CA-17F6-4787-BF21-15E8EEB4DB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617" y="681037"/>
            <a:ext cx="11242766" cy="568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304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572067B-DABB-451E-B185-24396AEEC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Place dans les programmes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627AB5-7C69-4601-9572-04026FCBA5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fr-FR" sz="1800" dirty="0" err="1"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Prébac</a:t>
            </a:r>
            <a:r>
              <a:rPr lang="fr-FR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Notion de stéréoisomérie n’apparaît pas dans les programmes de la filière générale</a:t>
            </a:r>
            <a:endParaRPr lang="fr-FR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fr-FR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Notion de stéréoisomérie apparait en première et terminale STSS, ainsi que dans la filière STL dans les programmes de la spécialité Physique-Chimie Mathématiques</a:t>
            </a:r>
            <a:endParaRPr lang="fr-FR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fr-FR" sz="1800" dirty="0" err="1"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Post-bac</a:t>
            </a:r>
            <a:r>
              <a:rPr lang="fr-FR" sz="1800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 scientifique:</a:t>
            </a:r>
          </a:p>
          <a:p>
            <a:r>
              <a:rPr lang="fr-FR" sz="1800" dirty="0">
                <a:latin typeface="Comic Sans MS" panose="030F0702030302020204" pitchFamily="66" charset="0"/>
              </a:rPr>
              <a:t>Notions présentes en PCSI, BPCST et TB.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endParaRPr lang="fr-FR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493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147BF5-BDF0-4234-B765-2F22D65883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Concept</a:t>
            </a:r>
          </a:p>
        </p:txBody>
      </p:sp>
      <p:graphicFrame>
        <p:nvGraphicFramePr>
          <p:cNvPr id="7" name="Espace réservé du contenu 6">
            <a:hlinkClick r:id="rId2" action="ppaction://hlinkfile"/>
            <a:extLst>
              <a:ext uri="{FF2B5EF4-FFF2-40B4-BE49-F238E27FC236}">
                <a16:creationId xmlns:a16="http://schemas.microsoft.com/office/drawing/2014/main" id="{777CAF8D-DA1D-49FF-A412-8023D5A62B15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9753008"/>
              </p:ext>
            </p:extLst>
          </p:nvPr>
        </p:nvGraphicFramePr>
        <p:xfrm>
          <a:off x="1601788" y="2465388"/>
          <a:ext cx="8986837" cy="307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Objet d’environnement du Gestionnaire de liaisons" showAsIcon="1" r:id="rId3" imgW="1128600" imgH="385200" progId="Package">
                  <p:embed/>
                </p:oleObj>
              </mc:Choice>
              <mc:Fallback>
                <p:oleObj name="Objet d’environnement du Gestionnaire de liaisons" showAsIcon="1" r:id="rId3" imgW="1128600" imgH="3852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01788" y="2465388"/>
                        <a:ext cx="8986837" cy="3071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8362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9CE361-CD40-4423-A632-164CFDEF0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Partie pédagogique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BED2CD-DBA6-422A-A06D-5E65C33B2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Niveau Terminale STSS</a:t>
            </a:r>
          </a:p>
          <a:p>
            <a:r>
              <a:rPr lang="fr-FR" dirty="0">
                <a:highlight>
                  <a:srgbClr val="FFFF00"/>
                </a:highlight>
              </a:rPr>
              <a:t>Axe: </a:t>
            </a:r>
            <a:r>
              <a:rPr lang="fr-FR" sz="24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difficultés d’apprentissage liées au concept</a:t>
            </a:r>
            <a:endParaRPr lang="fr-FR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dirty="0">
              <a:highlight>
                <a:srgbClr val="FFFF00"/>
              </a:highlight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16716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9CE361-CD40-4423-A632-164CFDEF0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Partie pédagogique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BED2CD-DBA6-422A-A06D-5E65C33B2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Partie du programme: Faire des choix autonomes et responsables</a:t>
            </a:r>
          </a:p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fr-FR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 rôle des biomolécules et des oligoéléments dans l’organisme pour une alimentation responsable</a:t>
            </a:r>
            <a:endParaRPr lang="fr-FR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60075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DF65F4-A20C-4DAB-8224-E3870C5051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Partie pédagogique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BFAF22-6593-4BE0-A78A-D895AFC48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3BB9F40-2566-877A-9A51-1226FE424A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86" y="1248273"/>
            <a:ext cx="11799028" cy="449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598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Chiralité et représentation d’acides </a:t>
            </a:r>
            <a:r>
              <a:rPr lang="fr-FR" sz="2400" b="1" dirty="0">
                <a:effectLst/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-aminés</a:t>
            </a:r>
            <a:endParaRPr lang="fr-FR" sz="6600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7B5856-0992-6FF8-ABBE-A94CDF5D2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380" y="2290032"/>
            <a:ext cx="9621332" cy="147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538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9DA5B0-6848-45B1-9C55-1109C5FBC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Activité : Chiralité et représentation d’acides </a:t>
            </a:r>
            <a:r>
              <a:rPr lang="fr-FR" sz="2400" b="1" dirty="0">
                <a:effectLst/>
                <a:latin typeface="Symbol" panose="05050102010706020507" pitchFamily="18" charset="2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fr-FR" sz="2400" b="1" dirty="0">
                <a:effectLst/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-aminés</a:t>
            </a:r>
            <a:endParaRPr lang="fr-FR" sz="6600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83D406D-B344-18BD-B19C-7A95ABA4CD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747" y="1690688"/>
            <a:ext cx="9707330" cy="452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58896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212</Words>
  <Application>Microsoft Office PowerPoint</Application>
  <PresentationFormat>Grand écran</PresentationFormat>
  <Paragraphs>42</Paragraphs>
  <Slides>25</Slides>
  <Notes>0</Notes>
  <HiddenSlides>1</HiddenSlides>
  <MMClips>0</MMClips>
  <ScaleCrop>false</ScaleCrop>
  <HeadingPairs>
    <vt:vector size="8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25</vt:i4>
      </vt:variant>
    </vt:vector>
  </HeadingPairs>
  <TitlesOfParts>
    <vt:vector size="33" baseType="lpstr">
      <vt:lpstr>Arial</vt:lpstr>
      <vt:lpstr>Calibri</vt:lpstr>
      <vt:lpstr>Calibri Light</vt:lpstr>
      <vt:lpstr>Comic Sans MS</vt:lpstr>
      <vt:lpstr>Symbol</vt:lpstr>
      <vt:lpstr>Times New Roman</vt:lpstr>
      <vt:lpstr>Thème Office</vt:lpstr>
      <vt:lpstr>Objet d’environnement du Gestionnaire de liaisons</vt:lpstr>
      <vt:lpstr>LC4 Stéréoisomérie</vt:lpstr>
      <vt:lpstr>LC4 Stéréoisomérie</vt:lpstr>
      <vt:lpstr>Place dans les programmes</vt:lpstr>
      <vt:lpstr>Concept</vt:lpstr>
      <vt:lpstr>Partie pédagogique</vt:lpstr>
      <vt:lpstr>Partie pédagogique</vt:lpstr>
      <vt:lpstr>Partie pédagogique</vt:lpstr>
      <vt:lpstr>Activité : Chiralité et représentation d’acides a-aminés</vt:lpstr>
      <vt:lpstr>Activité : Chiralité et représentation d’acides a-aminés</vt:lpstr>
      <vt:lpstr>Activité : Chiralité et représentation d’acides a-aminés</vt:lpstr>
      <vt:lpstr>Activité : Chiralité et représentation d’acides a-aminés</vt:lpstr>
      <vt:lpstr>Activité : Chiralité et représentation d’acides a-aminés</vt:lpstr>
      <vt:lpstr>Activité : Chiralité et représentation d’acides a-aminés</vt:lpstr>
      <vt:lpstr>Activité : Chiralité et représentation d’acides a-aminés</vt:lpstr>
      <vt:lpstr>Activité : Chiralité et représentation d’acides a-aminés</vt:lpstr>
      <vt:lpstr>Activité : Chiralité et représentation d’acides a-aminés</vt:lpstr>
      <vt:lpstr>Activité : Chiralité et représentation d’acides a-aminés</vt:lpstr>
      <vt:lpstr>Développement post-bac</vt:lpstr>
      <vt:lpstr>Développement post-bac</vt:lpstr>
      <vt:lpstr>Développement post-bac</vt:lpstr>
      <vt:lpstr>Développement post-bac</vt:lpstr>
      <vt:lpstr>Développement post-bac</vt:lpstr>
      <vt:lpstr>Développement post-bac</vt:lpstr>
      <vt:lpstr>Développement post-bac</vt:lpstr>
      <vt:lpstr>Développement post-bac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COURSIERES</dc:creator>
  <cp:lastModifiedBy>COURSIERES</cp:lastModifiedBy>
  <cp:revision>69</cp:revision>
  <dcterms:created xsi:type="dcterms:W3CDTF">2022-04-07T06:29:49Z</dcterms:created>
  <dcterms:modified xsi:type="dcterms:W3CDTF">2023-02-14T20:38:18Z</dcterms:modified>
</cp:coreProperties>
</file>