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0" r:id="rId1"/>
  </p:sldMasterIdLst>
  <p:sldIdLst>
    <p:sldId id="256" r:id="rId2"/>
    <p:sldId id="263" r:id="rId3"/>
    <p:sldId id="257" r:id="rId4"/>
    <p:sldId id="258" r:id="rId5"/>
    <p:sldId id="259" r:id="rId6"/>
    <p:sldId id="261" r:id="rId7"/>
    <p:sldId id="260" r:id="rId8"/>
    <p:sldId id="262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83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04D788F-AB0C-489D-B7DD-4D3405882BA6}" type="datetimeFigureOut">
              <a:rPr lang="fr-FR" smtClean="0"/>
              <a:t>18/04/2023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DC210030-75AE-454C-8EF6-137817431AC4}" type="slidenum">
              <a:rPr lang="fr-FR" smtClean="0"/>
              <a:t>‹N°›</a:t>
            </a:fld>
            <a:endParaRPr lang="fr-FR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7501160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D788F-AB0C-489D-B7DD-4D3405882BA6}" type="datetimeFigureOut">
              <a:rPr lang="fr-FR" smtClean="0"/>
              <a:t>18/04/2023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10030-75AE-454C-8EF6-137817431A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8923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D788F-AB0C-489D-B7DD-4D3405882BA6}" type="datetimeFigureOut">
              <a:rPr lang="fr-FR" smtClean="0"/>
              <a:t>18/04/2023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10030-75AE-454C-8EF6-137817431A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4654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D788F-AB0C-489D-B7DD-4D3405882BA6}" type="datetimeFigureOut">
              <a:rPr lang="fr-FR" smtClean="0"/>
              <a:t>18/04/2023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10030-75AE-454C-8EF6-137817431A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1198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04D788F-AB0C-489D-B7DD-4D3405882BA6}" type="datetimeFigureOut">
              <a:rPr lang="fr-FR" smtClean="0"/>
              <a:t>18/04/2023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C210030-75AE-454C-8EF6-137817431AC4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0106843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D788F-AB0C-489D-B7DD-4D3405882BA6}" type="datetimeFigureOut">
              <a:rPr lang="fr-FR" smtClean="0"/>
              <a:t>18/04/2023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10030-75AE-454C-8EF6-137817431A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3223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D788F-AB0C-489D-B7DD-4D3405882BA6}" type="datetimeFigureOut">
              <a:rPr lang="fr-FR" smtClean="0"/>
              <a:t>18/04/2023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10030-75AE-454C-8EF6-137817431A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3055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D788F-AB0C-489D-B7DD-4D3405882BA6}" type="datetimeFigureOut">
              <a:rPr lang="fr-FR" smtClean="0"/>
              <a:t>18/04/2023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10030-75AE-454C-8EF6-137817431A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4496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D788F-AB0C-489D-B7DD-4D3405882BA6}" type="datetimeFigureOut">
              <a:rPr lang="fr-FR" smtClean="0"/>
              <a:t>18/04/2023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10030-75AE-454C-8EF6-137817431A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9463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04D788F-AB0C-489D-B7DD-4D3405882BA6}" type="datetimeFigureOut">
              <a:rPr lang="fr-FR" smtClean="0"/>
              <a:t>18/04/2023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C210030-75AE-454C-8EF6-137817431AC4}" type="slidenum">
              <a:rPr lang="fr-FR" smtClean="0"/>
              <a:t>‹N°›</a:t>
            </a:fld>
            <a:endParaRPr lang="fr-FR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80980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04D788F-AB0C-489D-B7DD-4D3405882BA6}" type="datetimeFigureOut">
              <a:rPr lang="fr-FR" smtClean="0"/>
              <a:t>18/04/2023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C210030-75AE-454C-8EF6-137817431AC4}" type="slidenum">
              <a:rPr lang="fr-FR" smtClean="0"/>
              <a:t>‹N°›</a:t>
            </a:fld>
            <a:endParaRPr lang="fr-FR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884979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604D788F-AB0C-489D-B7DD-4D3405882BA6}" type="datetimeFigureOut">
              <a:rPr lang="fr-FR" smtClean="0"/>
              <a:t>18/04/2023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DC210030-75AE-454C-8EF6-137817431AC4}" type="slidenum">
              <a:rPr lang="fr-FR" smtClean="0"/>
              <a:t>‹N°›</a:t>
            </a:fld>
            <a:endParaRPr lang="fr-FR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99910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Activit&#233;%20p&#233;dagogique%20corrig&#233;.pptx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84390FC-A3EC-C641-BBC7-52727F07AD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FROTTEMENTS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E8D57EE-3542-2E21-59C1-540308885A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Leçon de physique N°20</a:t>
            </a:r>
          </a:p>
        </p:txBody>
      </p:sp>
    </p:spTree>
    <p:extLst>
      <p:ext uri="{BB962C8B-B14F-4D97-AF65-F5344CB8AC3E}">
        <p14:creationId xmlns:p14="http://schemas.microsoft.com/office/powerpoint/2010/main" val="16158248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B027B5-0C8C-6C94-31C8-59EEF77758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Etude d’un cas d’équilibre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BDA14ED-188F-E8C3-37E4-DC18E42DC0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037" y="1567016"/>
            <a:ext cx="7781925" cy="1990725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06BA1B93-5555-81CA-2511-B1D5E7418D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3348" y="3796327"/>
            <a:ext cx="3091540" cy="2619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0953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B027B5-0C8C-6C94-31C8-59EEF77758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Etude d’un cas de mise en mouvement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491CFBB-D0EE-D26D-894D-0343CEC2CB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2367" y="1548349"/>
            <a:ext cx="9011082" cy="449849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9FACFE6-6AE9-E00C-AABC-750E91293A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3490" y="2492899"/>
            <a:ext cx="5562600" cy="134168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9A16DF1A-2225-1C18-D666-86F9515EC8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3490" y="3834544"/>
            <a:ext cx="5562600" cy="72985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FDACE751-CA6B-79BC-7F42-C52AEFB3A2E2}"/>
              </a:ext>
            </a:extLst>
          </p:cNvPr>
          <p:cNvSpPr/>
          <p:nvPr/>
        </p:nvSpPr>
        <p:spPr>
          <a:xfrm>
            <a:off x="5750550" y="4564397"/>
            <a:ext cx="5354219" cy="13416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4597A0BF-1A79-AEC3-19CB-A736258CE023}"/>
              </a:ext>
            </a:extLst>
          </p:cNvPr>
          <p:cNvCxnSpPr/>
          <p:nvPr/>
        </p:nvCxnSpPr>
        <p:spPr>
          <a:xfrm>
            <a:off x="4055806" y="3429000"/>
            <a:ext cx="0" cy="641555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E37BE722-C25B-67AA-80C7-32F7E6F4DA16}"/>
              </a:ext>
            </a:extLst>
          </p:cNvPr>
          <p:cNvCxnSpPr>
            <a:cxnSpLocks/>
          </p:cNvCxnSpPr>
          <p:nvPr/>
        </p:nvCxnSpPr>
        <p:spPr>
          <a:xfrm flipV="1">
            <a:off x="4060726" y="2711244"/>
            <a:ext cx="0" cy="641555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07FDC3C0-CA9E-AEAA-65BD-625867E7D3B3}"/>
                  </a:ext>
                </a:extLst>
              </p:cNvPr>
              <p:cNvSpPr txBox="1"/>
              <p:nvPr/>
            </p:nvSpPr>
            <p:spPr>
              <a:xfrm>
                <a:off x="3893574" y="3690877"/>
                <a:ext cx="678426" cy="4029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</m:acc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07FDC3C0-CA9E-AEAA-65BD-625867E7D3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574" y="3690877"/>
                <a:ext cx="678426" cy="40293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0221D6CA-6034-0200-E200-F5E069FB59E0}"/>
                  </a:ext>
                </a:extLst>
              </p:cNvPr>
              <p:cNvSpPr txBox="1"/>
              <p:nvPr/>
            </p:nvSpPr>
            <p:spPr>
              <a:xfrm>
                <a:off x="3893574" y="2786466"/>
                <a:ext cx="678426" cy="4029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b>
                          </m:sSub>
                        </m:e>
                      </m:acc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0221D6CA-6034-0200-E200-F5E069FB59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574" y="2786466"/>
                <a:ext cx="678426" cy="402931"/>
              </a:xfrm>
              <a:prstGeom prst="rect">
                <a:avLst/>
              </a:prstGeom>
              <a:blipFill>
                <a:blip r:embed="rId6"/>
                <a:stretch>
                  <a:fillRect b="-151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Rectangle 16">
            <a:extLst>
              <a:ext uri="{FF2B5EF4-FFF2-40B4-BE49-F238E27FC236}">
                <a16:creationId xmlns:a16="http://schemas.microsoft.com/office/drawing/2014/main" id="{2C33F2D4-1DAD-DD9A-EA5D-C7F0F8B9EDD3}"/>
              </a:ext>
            </a:extLst>
          </p:cNvPr>
          <p:cNvSpPr/>
          <p:nvPr/>
        </p:nvSpPr>
        <p:spPr>
          <a:xfrm>
            <a:off x="8126361" y="3429000"/>
            <a:ext cx="2977088" cy="4055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476A3AA4-482B-7A03-C040-DD961D2706B8}"/>
              </a:ext>
            </a:extLst>
          </p:cNvPr>
          <p:cNvCxnSpPr/>
          <p:nvPr/>
        </p:nvCxnSpPr>
        <p:spPr>
          <a:xfrm>
            <a:off x="4055806" y="3429000"/>
            <a:ext cx="516194" cy="0"/>
          </a:xfrm>
          <a:prstGeom prst="straightConnector1">
            <a:avLst/>
          </a:prstGeom>
          <a:ln>
            <a:noFill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12302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B027B5-0C8C-6C94-31C8-59EEF77758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Etude d’un cas de mise en mouvement</a:t>
            </a:r>
          </a:p>
        </p:txBody>
      </p: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476A3AA4-482B-7A03-C040-DD961D2706B8}"/>
              </a:ext>
            </a:extLst>
          </p:cNvPr>
          <p:cNvCxnSpPr/>
          <p:nvPr/>
        </p:nvCxnSpPr>
        <p:spPr>
          <a:xfrm>
            <a:off x="4055806" y="3429000"/>
            <a:ext cx="516194" cy="0"/>
          </a:xfrm>
          <a:prstGeom prst="straightConnector1">
            <a:avLst/>
          </a:prstGeom>
          <a:ln>
            <a:noFill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 4">
            <a:extLst>
              <a:ext uri="{FF2B5EF4-FFF2-40B4-BE49-F238E27FC236}">
                <a16:creationId xmlns:a16="http://schemas.microsoft.com/office/drawing/2014/main" id="{A7A72CC3-68D2-4DA6-50E4-2FAE91103F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6325" y="2362199"/>
            <a:ext cx="2940564" cy="2593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3356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B027B5-0C8C-6C94-31C8-59EEF77758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Etude énergétique</a:t>
            </a:r>
          </a:p>
        </p:txBody>
      </p: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476A3AA4-482B-7A03-C040-DD961D2706B8}"/>
              </a:ext>
            </a:extLst>
          </p:cNvPr>
          <p:cNvCxnSpPr/>
          <p:nvPr/>
        </p:nvCxnSpPr>
        <p:spPr>
          <a:xfrm>
            <a:off x="4055806" y="3429000"/>
            <a:ext cx="516194" cy="0"/>
          </a:xfrm>
          <a:prstGeom prst="straightConnector1">
            <a:avLst/>
          </a:prstGeom>
          <a:ln>
            <a:noFill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 2">
            <a:extLst>
              <a:ext uri="{FF2B5EF4-FFF2-40B4-BE49-F238E27FC236}">
                <a16:creationId xmlns:a16="http://schemas.microsoft.com/office/drawing/2014/main" id="{6FAEA9CD-0BD8-CB61-09FF-2F662FAA71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130" y="2485390"/>
            <a:ext cx="6047740" cy="188722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591872D7-3E12-0B7D-EC12-189002B3B231}"/>
              </a:ext>
            </a:extLst>
          </p:cNvPr>
          <p:cNvSpPr txBox="1"/>
          <p:nvPr/>
        </p:nvSpPr>
        <p:spPr>
          <a:xfrm>
            <a:off x="3790336" y="1894857"/>
            <a:ext cx="55306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Mouvement sans glissement des 2 solides.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8E8488C-B1B2-A557-6200-029F9D71572E}"/>
              </a:ext>
            </a:extLst>
          </p:cNvPr>
          <p:cNvSpPr txBox="1"/>
          <p:nvPr/>
        </p:nvSpPr>
        <p:spPr>
          <a:xfrm>
            <a:off x="3072130" y="4686300"/>
            <a:ext cx="60984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Même accélération a = F / (m + M) d’où v = F/(</a:t>
            </a:r>
            <a:r>
              <a:rPr lang="fr-FR" dirty="0" err="1"/>
              <a:t>m+M</a:t>
            </a:r>
            <a:r>
              <a:rPr lang="fr-FR" dirty="0"/>
              <a:t>) t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66A73FD-BC44-0BA6-8CFD-1029482830FE}"/>
              </a:ext>
            </a:extLst>
          </p:cNvPr>
          <p:cNvSpPr txBox="1"/>
          <p:nvPr/>
        </p:nvSpPr>
        <p:spPr>
          <a:xfrm>
            <a:off x="3072130" y="5184656"/>
            <a:ext cx="60984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Pour S2 : Ma = T d’où T = F M/(</a:t>
            </a:r>
            <a:r>
              <a:rPr lang="fr-FR" dirty="0" err="1"/>
              <a:t>m+M</a:t>
            </a:r>
            <a:r>
              <a:rPr lang="fr-FR" dirty="0"/>
              <a:t>) &gt; 0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856DDAA-477E-CAC3-3AB3-3DDD44E70F2D}"/>
              </a:ext>
            </a:extLst>
          </p:cNvPr>
          <p:cNvSpPr txBox="1"/>
          <p:nvPr/>
        </p:nvSpPr>
        <p:spPr>
          <a:xfrm>
            <a:off x="3021412" y="5646739"/>
            <a:ext cx="66682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/>
              <a:t>Puissance de l’action de S1 sur S2   P = T . V = MF²/(</a:t>
            </a:r>
            <a:r>
              <a:rPr lang="fr-FR" dirty="0" err="1"/>
              <a:t>m+M</a:t>
            </a:r>
            <a:r>
              <a:rPr lang="fr-FR" dirty="0"/>
              <a:t>)² t  &gt; 0 </a:t>
            </a:r>
          </a:p>
        </p:txBody>
      </p:sp>
    </p:spTree>
    <p:extLst>
      <p:ext uri="{BB962C8B-B14F-4D97-AF65-F5344CB8AC3E}">
        <p14:creationId xmlns:p14="http://schemas.microsoft.com/office/powerpoint/2010/main" val="1407121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17239C7-F6EF-94EC-0149-956148B332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Présentation du concept</a:t>
            </a:r>
          </a:p>
          <a:p>
            <a:r>
              <a:rPr lang="fr-FR" dirty="0"/>
              <a:t>Développement pédagogique d’un aspect en Terminale STL</a:t>
            </a:r>
          </a:p>
          <a:p>
            <a:r>
              <a:rPr lang="fr-FR" dirty="0"/>
              <a:t>Développement postbac : les lois de Coulomb</a:t>
            </a:r>
          </a:p>
        </p:txBody>
      </p:sp>
    </p:spTree>
    <p:extLst>
      <p:ext uri="{BB962C8B-B14F-4D97-AF65-F5344CB8AC3E}">
        <p14:creationId xmlns:p14="http://schemas.microsoft.com/office/powerpoint/2010/main" val="37341847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AEF73F6-956E-6206-8C3D-1A401AC3B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199104"/>
            <a:ext cx="9601200" cy="1485900"/>
          </a:xfrm>
        </p:spPr>
        <p:txBody>
          <a:bodyPr>
            <a:normAutofit/>
          </a:bodyPr>
          <a:lstStyle/>
          <a:p>
            <a:r>
              <a:rPr lang="fr-FR" sz="3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PARTIE PEDAGOGIQUE</a:t>
            </a:r>
            <a:endParaRPr lang="fr-FR" sz="6600" dirty="0"/>
          </a:p>
        </p:txBody>
      </p:sp>
      <p:graphicFrame>
        <p:nvGraphicFramePr>
          <p:cNvPr id="4" name="Espace réservé du contenu 3">
            <a:extLst>
              <a:ext uri="{FF2B5EF4-FFF2-40B4-BE49-F238E27FC236}">
                <a16:creationId xmlns:a16="http://schemas.microsoft.com/office/drawing/2014/main" id="{660A1C8D-3AAE-B5DB-52E8-4BB433FDAAC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02257581"/>
              </p:ext>
            </p:extLst>
          </p:nvPr>
        </p:nvGraphicFramePr>
        <p:xfrm>
          <a:off x="1963995" y="820828"/>
          <a:ext cx="9053049" cy="58421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04119">
                  <a:extLst>
                    <a:ext uri="{9D8B030D-6E8A-4147-A177-3AD203B41FA5}">
                      <a16:colId xmlns:a16="http://schemas.microsoft.com/office/drawing/2014/main" val="1446261432"/>
                    </a:ext>
                  </a:extLst>
                </a:gridCol>
                <a:gridCol w="5948930">
                  <a:extLst>
                    <a:ext uri="{9D8B030D-6E8A-4147-A177-3AD203B41FA5}">
                      <a16:colId xmlns:a16="http://schemas.microsoft.com/office/drawing/2014/main" val="2768740449"/>
                    </a:ext>
                  </a:extLst>
                </a:gridCol>
              </a:tblGrid>
              <a:tr h="231387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5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Enseignement de spécialité PC de première</a:t>
                      </a:r>
                    </a:p>
                  </a:txBody>
                  <a:tcPr marL="44266" marR="44266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3106016"/>
                  </a:ext>
                </a:extLst>
              </a:tr>
              <a:tr h="2204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500">
                          <a:solidFill>
                            <a:schemeClr val="tx1"/>
                          </a:solidFill>
                          <a:effectLst/>
                        </a:rPr>
                        <a:t>Notions et contenu</a:t>
                      </a:r>
                      <a:endParaRPr lang="fr-FR" sz="15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266" marR="4426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500" b="1" dirty="0">
                          <a:solidFill>
                            <a:schemeClr val="tx1"/>
                          </a:solidFill>
                          <a:effectLst/>
                        </a:rPr>
                        <a:t>Capacités exigibles</a:t>
                      </a:r>
                      <a:endParaRPr lang="fr-FR" sz="15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266" marR="44266" marT="0" marB="0"/>
                </a:tc>
                <a:extLst>
                  <a:ext uri="{0D108BD9-81ED-4DB2-BD59-A6C34878D82A}">
                    <a16:rowId xmlns:a16="http://schemas.microsoft.com/office/drawing/2014/main" val="1642363488"/>
                  </a:ext>
                </a:extLst>
              </a:tr>
              <a:tr h="101961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500" dirty="0">
                          <a:effectLst/>
                        </a:rPr>
                        <a:t>Forces non-conservatives : exemple des frottements.</a:t>
                      </a:r>
                      <a:endParaRPr lang="fr-FR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266" marR="4426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500" dirty="0">
                          <a:effectLst/>
                        </a:rPr>
                        <a:t>Calculer le travail d’une force de frottement d’intensité constante dans le cas d’une trajectoire rectiligne.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500" dirty="0">
                          <a:effectLst/>
                        </a:rPr>
                        <a:t>Utiliser la variation de l’énergie mécanique pour déterminer le travail des forces non conservatives</a:t>
                      </a:r>
                      <a:endParaRPr lang="fr-FR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266" marR="44266" marT="0" marB="0"/>
                </a:tc>
                <a:extLst>
                  <a:ext uri="{0D108BD9-81ED-4DB2-BD59-A6C34878D82A}">
                    <a16:rowId xmlns:a16="http://schemas.microsoft.com/office/drawing/2014/main" val="1483886445"/>
                  </a:ext>
                </a:extLst>
              </a:tr>
              <a:tr h="277116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500" dirty="0">
                          <a:solidFill>
                            <a:schemeClr val="bg1"/>
                          </a:solidFill>
                          <a:effectLst/>
                        </a:rPr>
                        <a:t>Enseignement de spécialité PCM première STL</a:t>
                      </a:r>
                      <a:endParaRPr lang="fr-FR" sz="15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266" marR="44266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9792343"/>
                  </a:ext>
                </a:extLst>
              </a:tr>
              <a:tr h="17403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500" dirty="0">
                          <a:effectLst/>
                        </a:rPr>
                        <a:t>Exemples de forces s’exerçant sur un objet :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5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500" dirty="0">
                          <a:effectLst/>
                        </a:rPr>
                        <a:t>- poussée d’Archimède ;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500" dirty="0">
                          <a:effectLst/>
                        </a:rPr>
                        <a:t>- force de frottement fluide ;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500" dirty="0">
                          <a:effectLst/>
                        </a:rPr>
                        <a:t> </a:t>
                      </a:r>
                      <a:endParaRPr lang="fr-FR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266" marR="4426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500" dirty="0">
                          <a:effectLst/>
                        </a:rPr>
                        <a:t>Exploiter l’expression de la poussée d’Archimède et de forces de frottement.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500" dirty="0">
                          <a:effectLst/>
                        </a:rPr>
                        <a:t>Exploiter des résultats expérimentaux pour expliquer l’effet d’un frottement et de la poussée d’Archimède sur une chute verticale en les confrontant au modèle de la chute libre.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500" dirty="0">
                          <a:effectLst/>
                        </a:rPr>
                        <a:t> Mettre en œuvre un protocole pour mesurer une force de frottement fluide et en déduire la viscosité du fluide. </a:t>
                      </a:r>
                      <a:endParaRPr lang="fr-FR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266" marR="44266" marT="0" marB="0"/>
                </a:tc>
                <a:extLst>
                  <a:ext uri="{0D108BD9-81ED-4DB2-BD59-A6C34878D82A}">
                    <a16:rowId xmlns:a16="http://schemas.microsoft.com/office/drawing/2014/main" val="1676724894"/>
                  </a:ext>
                </a:extLst>
              </a:tr>
              <a:tr h="220429"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5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Enseignement de spécialité PCM terminale STi2D</a:t>
                      </a:r>
                    </a:p>
                  </a:txBody>
                  <a:tcPr marL="44266" marR="44266" marT="0" marB="0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9404978"/>
                  </a:ext>
                </a:extLst>
              </a:tr>
              <a:tr h="15905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500" dirty="0">
                          <a:effectLst/>
                        </a:rPr>
                        <a:t>Force de frottement entre un fluide et un solide.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500" dirty="0">
                          <a:effectLst/>
                        </a:rPr>
                        <a:t>Force de frottement entre solides.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500" dirty="0">
                          <a:effectLst/>
                        </a:rPr>
                        <a:t>Transfert d’énergie par travail mécanique. </a:t>
                      </a:r>
                      <a:endParaRPr lang="fr-FR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266" marR="44266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500" dirty="0">
                          <a:effectLst/>
                        </a:rPr>
                        <a:t>Exploiter des mesures pour modéliser une force de résistance aérodynamique lors d’un déplacement d’un solide à vitesse constante.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500" dirty="0">
                          <a:effectLst/>
                        </a:rPr>
                        <a:t>- Exploiter la relation entre la variation d’énergie cinétique d’un solide en translation et le travail des forces extérieures appliquées pour déterminer une force de frottement supposée constante (frottement solide-solide).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500" dirty="0">
                          <a:effectLst/>
                        </a:rPr>
                        <a:t> </a:t>
                      </a:r>
                      <a:endParaRPr lang="fr-FR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266" marR="44266" marT="0" marB="0"/>
                </a:tc>
                <a:extLst>
                  <a:ext uri="{0D108BD9-81ED-4DB2-BD59-A6C34878D82A}">
                    <a16:rowId xmlns:a16="http://schemas.microsoft.com/office/drawing/2014/main" val="14670060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98331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Espace réservé du contenu 7">
            <a:extLst>
              <a:ext uri="{FF2B5EF4-FFF2-40B4-BE49-F238E27FC236}">
                <a16:creationId xmlns:a16="http://schemas.microsoft.com/office/drawing/2014/main" id="{E8E5A3A1-072A-9A6D-BC50-37198B222E9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4135892"/>
              </p:ext>
            </p:extLst>
          </p:nvPr>
        </p:nvGraphicFramePr>
        <p:xfrm>
          <a:off x="1710813" y="494392"/>
          <a:ext cx="9512709" cy="52513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61729">
                  <a:extLst>
                    <a:ext uri="{9D8B030D-6E8A-4147-A177-3AD203B41FA5}">
                      <a16:colId xmlns:a16="http://schemas.microsoft.com/office/drawing/2014/main" val="1881888614"/>
                    </a:ext>
                  </a:extLst>
                </a:gridCol>
                <a:gridCol w="6250980">
                  <a:extLst>
                    <a:ext uri="{9D8B030D-6E8A-4147-A177-3AD203B41FA5}">
                      <a16:colId xmlns:a16="http://schemas.microsoft.com/office/drawing/2014/main" val="45205635"/>
                    </a:ext>
                  </a:extLst>
                </a:gridCol>
              </a:tblGrid>
              <a:tr h="112570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500" dirty="0">
                          <a:solidFill>
                            <a:schemeClr val="bg1"/>
                          </a:solidFill>
                          <a:effectLst/>
                        </a:rPr>
                        <a:t>Enseignement de spécialité PCM terminale STL</a:t>
                      </a:r>
                      <a:endParaRPr lang="fr-FR" sz="15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028" marR="45028" marT="0" marB="0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4882515"/>
                  </a:ext>
                </a:extLst>
              </a:tr>
              <a:tr h="34688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500" dirty="0">
                          <a:effectLst/>
                        </a:rPr>
                        <a:t>Lois de Newton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5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5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5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500" dirty="0">
                          <a:effectLst/>
                        </a:rPr>
                        <a:t>Chute verticale avec frottement visqueux (force de frottement proportionnelle à la vitesse).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500" dirty="0">
                          <a:effectLst/>
                        </a:rPr>
                        <a:t>Régime permanent, vitesse en régime permanent, temps caractéristique. </a:t>
                      </a:r>
                      <a:endParaRPr lang="fr-FR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028" marR="4502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500" dirty="0">
                          <a:effectLst/>
                        </a:rPr>
                        <a:t>Établir l’expression de la vitesse en régime permanent lorsqu’il existe des forces de frottement fluide (électrophorèse, chute dans un fluide …).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500" dirty="0">
                          <a:effectLst/>
                        </a:rPr>
                        <a:t> Modéliser un mouvement vertical avec frottement visqueux : </a:t>
                      </a:r>
                    </a:p>
                    <a:p>
                      <a:pPr marL="354013" indent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500" dirty="0">
                          <a:effectLst/>
                        </a:rPr>
                        <a:t>- établir l’équation différentielle vérifiée par la vitesse ; </a:t>
                      </a:r>
                    </a:p>
                    <a:p>
                      <a:pPr marL="354013" indent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500" dirty="0">
                          <a:effectLst/>
                        </a:rPr>
                        <a:t>- caractériser le régime permanent ; </a:t>
                      </a:r>
                    </a:p>
                    <a:p>
                      <a:pPr marL="354013" indent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500" dirty="0">
                          <a:effectLst/>
                        </a:rPr>
                        <a:t>- identifier le temps caractéristique ; </a:t>
                      </a:r>
                    </a:p>
                    <a:p>
                      <a:pPr marL="354013" indent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500" dirty="0">
                          <a:effectLst/>
                        </a:rPr>
                        <a:t>- établir la loi horaire d’évolution de la vitesse. </a:t>
                      </a:r>
                    </a:p>
                    <a:p>
                      <a:pPr marL="354013" indent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500" dirty="0">
                          <a:effectLst/>
                        </a:rPr>
                        <a:t>- Exploiter des résultats expérimentaux pour identifier le régime permanent et estimer le temps caractéristique.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500" dirty="0">
                          <a:effectLst/>
                        </a:rPr>
                        <a:t> Associer une variation d’énergie mécanique au travail des forces de frottement.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500" dirty="0">
                          <a:effectLst/>
                        </a:rPr>
                        <a:t> </a:t>
                      </a:r>
                      <a:r>
                        <a:rPr lang="fr-FR" sz="1500" i="1" dirty="0">
                          <a:effectLst/>
                        </a:rPr>
                        <a:t>Capacité expérimentale :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500" dirty="0">
                          <a:effectLst/>
                        </a:rPr>
                        <a:t>- Mettre en œuvre un protocole expérimental pour mesurer la vitesse en régime permanent.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500" i="1" dirty="0">
                          <a:effectLst/>
                        </a:rPr>
                        <a:t> Notions du programme de mathématiques associées :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500" dirty="0">
                          <a:effectLst/>
                        </a:rPr>
                        <a:t> Équations différentielles. Limite de la fonction exponentielle </a:t>
                      </a:r>
                      <a:endParaRPr lang="fr-FR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028" marR="45028" marT="0" marB="0"/>
                </a:tc>
                <a:extLst>
                  <a:ext uri="{0D108BD9-81ED-4DB2-BD59-A6C34878D82A}">
                    <a16:rowId xmlns:a16="http://schemas.microsoft.com/office/drawing/2014/main" val="39283192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25604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2A633FB-EFA8-F113-045B-72643674A0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8581" y="1533832"/>
            <a:ext cx="9601200" cy="3581400"/>
          </a:xfrm>
        </p:spPr>
        <p:txBody>
          <a:bodyPr>
            <a:normAutofit lnSpcReduction="10000"/>
          </a:bodyPr>
          <a:lstStyle/>
          <a:p>
            <a:r>
              <a:rPr lang="fr-FR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Axe pédagogique développée</a:t>
            </a:r>
            <a:r>
              <a:rPr lang="fr-F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: l’évaluation</a:t>
            </a:r>
          </a:p>
          <a:p>
            <a:r>
              <a:rPr lang="fr-FR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Analyse d’un exercice de bac d’enseignement de spécialité PCM de STL</a:t>
            </a:r>
          </a:p>
          <a:p>
            <a:pPr marL="0" indent="0">
              <a:buNone/>
            </a:pPr>
            <a:endParaRPr lang="fr-FR" dirty="0"/>
          </a:p>
          <a:p>
            <a:pPr marL="0" indent="0" algn="just">
              <a:buNone/>
            </a:pP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Cette partie du programme s’inscrit dans la continuité de l’enseignement de physique-chimie et mathématiques de la classe de première. </a:t>
            </a:r>
          </a:p>
          <a:p>
            <a:pPr marL="0" indent="0" algn="just">
              <a:buNone/>
            </a:pPr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Seule l’étude de la chute verticale avec une force de frottement proportionnelle à la vitesse est étudiée analytiquement, ce qui est l’occasion de construire des liens avec l’enseignement de mathématiques. Dans tous les autres cas de figure, l’étude est conduite à partir d’une analyse de résultats expérimentaux ou de simulations numériques ; on attend des élèves qu’ils caractérisent le régime permanent. Les notions d’énergie mécanique sont traitées dans la partie « Énergie : conversions et transferts ».</a:t>
            </a:r>
          </a:p>
          <a:p>
            <a:pPr marL="0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37859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2A633FB-EFA8-F113-045B-72643674A0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5342" y="406106"/>
            <a:ext cx="3554362" cy="48669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fr-FR" sz="24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Prérequis</a:t>
            </a:r>
            <a:endParaRPr lang="fr-FR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FA4D7E68-3D79-525C-FF42-7259A72D5D3E}"/>
                  </a:ext>
                </a:extLst>
              </p:cNvPr>
              <p:cNvSpPr txBox="1"/>
              <p:nvPr/>
            </p:nvSpPr>
            <p:spPr>
              <a:xfrm>
                <a:off x="1445342" y="1194619"/>
                <a:ext cx="3853016" cy="35694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07000"/>
                  </a:lnSpc>
                  <a:spcBef>
                    <a:spcPts val="600"/>
                  </a:spcBef>
                  <a:spcAft>
                    <a:spcPts val="800"/>
                  </a:spcAft>
                </a:pPr>
                <a:r>
                  <a:rPr lang="fr-FR" sz="1800" b="1" dirty="0">
                    <a:solidFill>
                      <a:srgbClr val="0070C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Programme de physique-chimie :</a:t>
                </a:r>
                <a:endParaRPr lang="fr-FR" sz="1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342900" lvl="0" indent="-342900">
                  <a:buSzPts val="1000"/>
                  <a:buFont typeface="Calibri" panose="020F0502020204030204" pitchFamily="34" charset="0"/>
                  <a:buChar char="-"/>
                  <a:tabLst>
                    <a:tab pos="457200" algn="l"/>
                  </a:tabLst>
                </a:pPr>
                <a:r>
                  <a:rPr lang="fr-FR" sz="1800" b="1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Accélération</a:t>
                </a:r>
                <a:r>
                  <a:rPr lang="fr-FR" sz="180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. </a:t>
                </a:r>
                <a:endParaRPr lang="fr-FR" sz="20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endParaRPr>
              </a:p>
              <a:p>
                <a:pPr indent="449580"/>
                <a:r>
                  <a:rPr lang="fr-FR" sz="180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</a:rPr>
                  <a:t>Coordonnées du vecteur accélération : </a:t>
                </a:r>
                <a:r>
                  <a:rPr lang="fr-FR" sz="1800" i="1" dirty="0" err="1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</a:rPr>
                  <a:t>a</a:t>
                </a:r>
                <a:r>
                  <a:rPr lang="fr-FR" sz="1100" i="1" dirty="0" err="1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</a:rPr>
                  <a:t>x</a:t>
                </a:r>
                <a:r>
                  <a:rPr lang="fr-FR" sz="1100" i="1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</a:rPr>
                  <a:t> </a:t>
                </a:r>
                <a:r>
                  <a:rPr lang="fr-FR" sz="180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a:rPr lang="fr-FR" sz="2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  <m:t>𝑑</m:t>
                        </m:r>
                        <m:sSub>
                          <m:sSubPr>
                            <m:ctrlPr>
                              <a:rPr lang="fr-FR" sz="2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Calibri" panose="020F0502020204030204" pitchFamily="34" charset="0"/>
                              </a:rPr>
                            </m:ctrlPr>
                          </m:sSubPr>
                          <m:e>
                            <m:r>
                              <a:rPr lang="fr-FR" sz="2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Calibri" panose="020F0502020204030204" pitchFamily="34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fr-FR" sz="2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Calibri" panose="020F0502020204030204" pitchFamily="34" charset="0"/>
                              </a:rPr>
                              <m:t>𝑥</m:t>
                            </m:r>
                          </m:sub>
                        </m:sSub>
                      </m:num>
                      <m:den>
                        <m:r>
                          <a:rPr lang="fr-FR" sz="2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  <m:t>𝑑𝑡</m:t>
                        </m:r>
                      </m:den>
                    </m:f>
                  </m:oMath>
                </a14:m>
                <a:r>
                  <a:rPr lang="fr-FR" sz="1100" i="1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</a:rPr>
                  <a:t> </a:t>
                </a:r>
                <a:r>
                  <a:rPr lang="fr-FR" sz="180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</a:rPr>
                  <a:t>et </a:t>
                </a:r>
                <a:r>
                  <a:rPr lang="fr-FR" sz="1800" i="1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</a:rPr>
                  <a:t>a</a:t>
                </a:r>
                <a:r>
                  <a:rPr lang="fr-FR" sz="1100" i="1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</a:rPr>
                  <a:t>y</a:t>
                </a:r>
                <a:r>
                  <a:rPr lang="fr-FR" sz="180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fr-FR" sz="2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</m:ctrlPr>
                      </m:fPr>
                      <m:num>
                        <m:r>
                          <a:rPr lang="fr-FR" sz="2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  <m:t>𝑑</m:t>
                        </m:r>
                        <m:sSub>
                          <m:sSubPr>
                            <m:ctrlPr>
                              <a:rPr lang="fr-FR" sz="2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Calibri" panose="020F0502020204030204" pitchFamily="34" charset="0"/>
                              </a:rPr>
                            </m:ctrlPr>
                          </m:sSubPr>
                          <m:e>
                            <m:r>
                              <a:rPr lang="fr-FR" sz="2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Calibri" panose="020F0502020204030204" pitchFamily="34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fr-FR" sz="20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libri" panose="020F0502020204030204" pitchFamily="34" charset="0"/>
                                <a:cs typeface="Calibri" panose="020F0502020204030204" pitchFamily="34" charset="0"/>
                              </a:rPr>
                              <m:t>𝑦</m:t>
                            </m:r>
                          </m:sub>
                        </m:sSub>
                      </m:num>
                      <m:den>
                        <m:r>
                          <a:rPr lang="fr-FR" sz="2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rPr>
                          <m:t>𝑑𝑡</m:t>
                        </m:r>
                      </m:den>
                    </m:f>
                  </m:oMath>
                </a14:m>
                <a:endParaRPr lang="fr-FR" sz="20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</a:endParaRPr>
              </a:p>
              <a:p>
                <a:pPr indent="449580"/>
                <a:endParaRPr lang="fr-FR" sz="20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Calibri" panose="020F0502020204030204" pitchFamily="34" charset="0"/>
                </a:endParaRPr>
              </a:p>
              <a:p>
                <a:pPr marL="342900" lvl="0" indent="-342900">
                  <a:buSzPts val="1000"/>
                  <a:buFont typeface="Calibri" panose="020F0502020204030204" pitchFamily="34" charset="0"/>
                  <a:buChar char="-"/>
                  <a:tabLst>
                    <a:tab pos="457200" algn="l"/>
                  </a:tabLst>
                </a:pPr>
                <a:r>
                  <a:rPr lang="fr-FR" sz="1800" b="1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Bilan des forces</a:t>
                </a:r>
                <a:r>
                  <a:rPr lang="fr-FR" sz="180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. Effectuer un bilan des forces sur des objets en mouvement plan. </a:t>
                </a:r>
              </a:p>
              <a:p>
                <a:pPr marL="342900" lvl="0" indent="-342900">
                  <a:buSzPts val="1000"/>
                  <a:buFont typeface="Calibri" panose="020F0502020204030204" pitchFamily="34" charset="0"/>
                  <a:buChar char="-"/>
                  <a:tabLst>
                    <a:tab pos="457200" algn="l"/>
                  </a:tabLst>
                </a:pPr>
                <a:endParaRPr lang="fr-FR" sz="20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endParaRPr>
              </a:p>
              <a:p>
                <a:pPr marL="342900" lvl="0" indent="-342900">
                  <a:buSzPts val="1000"/>
                  <a:buFont typeface="Calibri" panose="020F0502020204030204" pitchFamily="34" charset="0"/>
                  <a:buChar char="-"/>
                  <a:tabLst>
                    <a:tab pos="457200" algn="l"/>
                  </a:tabLst>
                </a:pPr>
                <a:r>
                  <a:rPr lang="fr-FR" sz="1800" b="1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Lois de Newton</a:t>
                </a:r>
                <a:r>
                  <a:rPr lang="fr-FR" sz="180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. </a:t>
                </a:r>
                <a:r>
                  <a:rPr lang="fr-FR" sz="2000" dirty="0"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Citer et exploiter les lois de Newton.</a:t>
                </a:r>
                <a:endParaRPr lang="fr-FR" sz="2000" dirty="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FA4D7E68-3D79-525C-FF42-7259A72D5D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5342" y="1194619"/>
                <a:ext cx="3853016" cy="3569439"/>
              </a:xfrm>
              <a:prstGeom prst="rect">
                <a:avLst/>
              </a:prstGeom>
              <a:blipFill>
                <a:blip r:embed="rId2"/>
                <a:stretch>
                  <a:fillRect l="-1266" t="-853" r="-2690" b="-2048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ZoneTexte 5">
            <a:extLst>
              <a:ext uri="{FF2B5EF4-FFF2-40B4-BE49-F238E27FC236}">
                <a16:creationId xmlns:a16="http://schemas.microsoft.com/office/drawing/2014/main" id="{A660834B-3AF5-0479-A6F9-A4459DD86B8C}"/>
              </a:ext>
            </a:extLst>
          </p:cNvPr>
          <p:cNvSpPr txBox="1"/>
          <p:nvPr/>
        </p:nvSpPr>
        <p:spPr>
          <a:xfrm>
            <a:off x="5880920" y="406106"/>
            <a:ext cx="6098458" cy="5590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18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Programme de mathématiques de la spécialité PCM</a:t>
            </a:r>
            <a:endParaRPr lang="fr-F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Calibri" panose="020F0502020204030204" pitchFamily="34" charset="0"/>
              <a:buChar char="-"/>
              <a:tabLst>
                <a:tab pos="457200" algn="l"/>
              </a:tabLst>
            </a:pPr>
            <a:r>
              <a:rPr lang="fr-FR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Équations différentielles </a:t>
            </a:r>
            <a:endParaRPr lang="fr-FR" sz="2000" b="1" dirty="0"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195"/>
              </a:spcAft>
              <a:buFont typeface="Wingdings" panose="05000000000000000000" pitchFamily="2" charset="2"/>
              <a:buChar char=""/>
            </a:pPr>
            <a:r>
              <a:rPr lang="fr-F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Notion d’équation différentielle ; notion de solution. </a:t>
            </a:r>
            <a:endParaRPr lang="fr-FR" sz="20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"/>
            </a:pPr>
            <a:r>
              <a:rPr lang="fr-F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Équations différentielles du type </a:t>
            </a:r>
            <a:r>
              <a:rPr lang="fr-FR" sz="18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y’ = ay </a:t>
            </a:r>
            <a:r>
              <a:rPr lang="fr-F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; </a:t>
            </a:r>
            <a:r>
              <a:rPr lang="fr-FR" sz="18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y’ = ay + b</a:t>
            </a:r>
            <a:r>
              <a:rPr lang="fr-F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 </a:t>
            </a:r>
            <a:endParaRPr lang="fr-FR" sz="20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fr-F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fr-FR" sz="20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algn="ctr"/>
            <a:r>
              <a:rPr lang="fr-FR" sz="18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Capacités attendues </a:t>
            </a:r>
            <a:endParaRPr lang="fr-FR" sz="2000" i="1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>
              <a:spcAft>
                <a:spcPts val="195"/>
              </a:spcAft>
              <a:buFont typeface="Wingdings" panose="05000000000000000000" pitchFamily="2" charset="2"/>
              <a:buChar char=""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Vérifier qu’une fonction donnée est solution d’une équation différentielle</a:t>
            </a:r>
            <a:r>
              <a:rPr lang="fr-FR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 </a:t>
            </a:r>
            <a:endParaRPr lang="fr-FR" sz="20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>
              <a:spcAft>
                <a:spcPts val="195"/>
              </a:spcAft>
              <a:buFont typeface="Wingdings" panose="05000000000000000000" pitchFamily="2" charset="2"/>
              <a:buChar char=""/>
            </a:pPr>
            <a:r>
              <a:rPr lang="fr-F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Déterminer l’ensemble des solutions d’une équation différentielle du type :</a:t>
            </a:r>
            <a:r>
              <a:rPr lang="fr-FR" sz="18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y’ = ay + b</a:t>
            </a:r>
            <a:r>
              <a:rPr lang="fr-F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 </a:t>
            </a:r>
            <a:endParaRPr lang="fr-FR" sz="20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Wingdings" panose="05000000000000000000" pitchFamily="2" charset="2"/>
              <a:buChar char=""/>
            </a:pPr>
            <a:r>
              <a:rPr lang="fr-F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Déterminer la solution d’une équation différentielle du type : </a:t>
            </a:r>
            <a:r>
              <a:rPr lang="fr-FR" sz="18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y’ = ay + b </a:t>
            </a:r>
            <a:r>
              <a:rPr lang="fr-F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vérifiant une condition initiale </a:t>
            </a:r>
            <a:r>
              <a:rPr lang="fr-FR" sz="18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y</a:t>
            </a:r>
            <a:r>
              <a:rPr lang="fr-F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(</a:t>
            </a:r>
            <a:r>
              <a:rPr lang="fr-FR" sz="18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x</a:t>
            </a:r>
            <a:r>
              <a:rPr lang="fr-FR" sz="8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0</a:t>
            </a:r>
            <a:r>
              <a:rPr lang="fr-F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) donnée. </a:t>
            </a:r>
            <a:endParaRPr lang="fr-FR" sz="20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fr-FR" sz="1800" b="1" dirty="0">
                <a:solidFill>
                  <a:srgbClr val="16818E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 </a:t>
            </a:r>
            <a:endParaRPr lang="fr-FR" sz="2000" b="1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>
              <a:buSzPts val="1000"/>
              <a:buFont typeface="Calibri" panose="020F0502020204030204" pitchFamily="34" charset="0"/>
              <a:buChar char="-"/>
              <a:tabLst>
                <a:tab pos="457200" algn="l"/>
              </a:tabLst>
            </a:pPr>
            <a:r>
              <a:rPr lang="fr-FR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La fonction exponentielle de base e </a:t>
            </a:r>
            <a:endParaRPr lang="fr-FR" sz="2000" b="1" dirty="0"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30"/>
              </a:spcAft>
              <a:buFont typeface="Wingdings" panose="05000000000000000000" pitchFamily="2" charset="2"/>
              <a:buChar char=""/>
            </a:pPr>
            <a:r>
              <a:rPr lang="fr-F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Nombre e et fonction </a:t>
            </a:r>
            <a:r>
              <a:rPr lang="fr-FR" sz="18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x </a:t>
            </a:r>
            <a:r>
              <a:rPr lang="fr-FR" sz="1800" dirty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↦</a:t>
            </a:r>
            <a:r>
              <a:rPr lang="fr-F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e</a:t>
            </a:r>
            <a:r>
              <a:rPr lang="fr-FR" sz="8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x</a:t>
            </a:r>
            <a:r>
              <a:rPr lang="fr-F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 </a:t>
            </a:r>
            <a:endParaRPr lang="fr-FR" sz="20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>
              <a:spcAft>
                <a:spcPts val="30"/>
              </a:spcAft>
              <a:buFont typeface="Wingdings" panose="05000000000000000000" pitchFamily="2" charset="2"/>
              <a:buChar char=""/>
            </a:pPr>
            <a:r>
              <a:rPr lang="fr-F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Dérivée de la fonction </a:t>
            </a:r>
            <a:r>
              <a:rPr lang="fr-FR" sz="18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x </a:t>
            </a:r>
            <a:r>
              <a:rPr lang="fr-FR" sz="1800" dirty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↦</a:t>
            </a:r>
            <a:r>
              <a:rPr lang="fr-F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e</a:t>
            </a:r>
            <a:r>
              <a:rPr lang="fr-FR" sz="8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x</a:t>
            </a:r>
            <a:r>
              <a:rPr lang="fr-F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 </a:t>
            </a:r>
            <a:endParaRPr lang="fr-FR" sz="20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>
              <a:spcAft>
                <a:spcPts val="30"/>
              </a:spcAft>
              <a:buFont typeface="Wingdings" panose="05000000000000000000" pitchFamily="2" charset="2"/>
              <a:buChar char=""/>
            </a:pPr>
            <a:r>
              <a:rPr lang="fr-F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Dérivée de la fonction </a:t>
            </a:r>
            <a:r>
              <a:rPr lang="fr-FR" sz="18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x </a:t>
            </a:r>
            <a:r>
              <a:rPr lang="fr-FR" sz="1800" dirty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Calibri" panose="020F0502020204030204" pitchFamily="34" charset="0"/>
                <a:cs typeface="Cambria Math" panose="02040503050406030204" pitchFamily="18" charset="0"/>
              </a:rPr>
              <a:t>↦</a:t>
            </a:r>
            <a:r>
              <a:rPr lang="fr-F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fr-FR" sz="18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</a:t>
            </a:r>
            <a:r>
              <a:rPr lang="fr-FR" i="1" baseline="300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kx</a:t>
            </a:r>
            <a:r>
              <a:rPr lang="fr-FR" sz="1600" i="1" baseline="30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fr-F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pour </a:t>
            </a:r>
            <a:r>
              <a:rPr lang="fr-FR" sz="18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k </a:t>
            </a:r>
            <a:r>
              <a:rPr lang="fr-F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réel. </a:t>
            </a:r>
            <a:endParaRPr lang="fr-FR" sz="20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>
              <a:spcAft>
                <a:spcPts val="30"/>
              </a:spcAft>
              <a:buFont typeface="Wingdings" panose="05000000000000000000" pitchFamily="2" charset="2"/>
              <a:buChar char=""/>
            </a:pPr>
            <a:r>
              <a:rPr lang="fr-FR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Courbe représentative</a:t>
            </a:r>
            <a:r>
              <a:rPr lang="fr-FR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 </a:t>
            </a:r>
            <a:endParaRPr lang="fr-FR" sz="20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>
              <a:spcAft>
                <a:spcPts val="30"/>
              </a:spcAft>
              <a:buFont typeface="Wingdings" panose="05000000000000000000" pitchFamily="2" charset="2"/>
              <a:buChar char=""/>
            </a:pPr>
            <a:r>
              <a:rPr lang="fr-F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Limites en - </a:t>
            </a:r>
            <a:r>
              <a:rPr lang="fr-FR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∞</a:t>
            </a:r>
            <a:r>
              <a:rPr lang="fr-F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et en + </a:t>
            </a:r>
            <a:r>
              <a:rPr lang="fr-FR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∞.</a:t>
            </a:r>
            <a:r>
              <a:rPr lang="fr-FR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fr-FR" sz="2000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53857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2A633FB-EFA8-F113-045B-72643674A0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>
                <a:hlinkClick r:id="rId2" action="ppaction://hlinkpres?slideindex=1&amp;slidetitle="/>
              </a:rPr>
              <a:t>Activité pédagogique corrigé.pptx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26302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A35F21D-2C54-0174-6E35-AA8AE8BEAB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/>
              <a:t>Partie postbac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F52964-0B07-43AD-9F89-D1EF1E66BF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638300"/>
            <a:ext cx="9601200" cy="533400"/>
          </a:xfrm>
        </p:spPr>
        <p:txBody>
          <a:bodyPr/>
          <a:lstStyle/>
          <a:p>
            <a:r>
              <a:rPr lang="fr-FR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Présence du concept dans les programmes de CPGE</a:t>
            </a:r>
          </a:p>
          <a:p>
            <a:endParaRPr lang="fr-FR" dirty="0"/>
          </a:p>
        </p:txBody>
      </p:sp>
      <p:graphicFrame>
        <p:nvGraphicFramePr>
          <p:cNvPr id="4" name="Tableau 4">
            <a:extLst>
              <a:ext uri="{FF2B5EF4-FFF2-40B4-BE49-F238E27FC236}">
                <a16:creationId xmlns:a16="http://schemas.microsoft.com/office/drawing/2014/main" id="{71AD4E9F-4102-08B5-61C6-3820D9336D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0153348"/>
              </p:ext>
            </p:extLst>
          </p:nvPr>
        </p:nvGraphicFramePr>
        <p:xfrm>
          <a:off x="2032000" y="1952672"/>
          <a:ext cx="8128000" cy="41413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1651174323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274403575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921384578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335430332"/>
                    </a:ext>
                  </a:extLst>
                </a:gridCol>
              </a:tblGrid>
              <a:tr h="392336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BCPST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BCPST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MPSI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MP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4228861"/>
                  </a:ext>
                </a:extLst>
              </a:tr>
              <a:tr h="392336">
                <a:tc>
                  <a:txBody>
                    <a:bodyPr/>
                    <a:lstStyle/>
                    <a:p>
                      <a:r>
                        <a:rPr lang="fr-FR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Modèle d’une force de frottement fluide linéaire en vitesse.</a:t>
                      </a:r>
                    </a:p>
                    <a:p>
                      <a:r>
                        <a:rPr lang="fr-FR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Influence de la résistance de l’air sur un mouvement de chute. Vitesse limite,</a:t>
                      </a:r>
                    </a:p>
                    <a:p>
                      <a:r>
                        <a:rPr lang="fr-FR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Modèle du frottement de glissement : lois de Coulomb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Oscillateur mécanique amorti par frottement visqueux.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1.4 oscillateurs libres et forcés</a:t>
                      </a:r>
                    </a:p>
                    <a:p>
                      <a:r>
                        <a:rPr lang="fr-FR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Circuit RLC série et oscillateur mécanique amorti par frottement visqueux.</a:t>
                      </a:r>
                    </a:p>
                    <a:p>
                      <a:endParaRPr lang="fr-FR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fr-FR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2.2 lois de Newton </a:t>
                      </a:r>
                    </a:p>
                    <a:p>
                      <a:r>
                        <a:rPr lang="fr-FR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Modèle d’une force de frottement fluide.</a:t>
                      </a:r>
                    </a:p>
                    <a:p>
                      <a:r>
                        <a:rPr lang="fr-FR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Influence de la résistance de l’air sur un mouvement de chute.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1.2 loi du frottement solide</a:t>
                      </a:r>
                    </a:p>
                    <a:p>
                      <a:r>
                        <a:rPr lang="fr-FR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Contact entre deux solides. </a:t>
                      </a:r>
                    </a:p>
                    <a:p>
                      <a:r>
                        <a:rPr lang="fr-FR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Aspects microscopiques. </a:t>
                      </a:r>
                    </a:p>
                    <a:p>
                      <a:r>
                        <a:rPr lang="fr-FR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Lois de Coulomb du frottement de glissement dans le seul cas d’un solide en translation. </a:t>
                      </a:r>
                    </a:p>
                    <a:p>
                      <a:r>
                        <a:rPr lang="fr-FR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Aspect énergétique.</a:t>
                      </a:r>
                      <a:endParaRPr lang="fr-FR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75012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36684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BB6A8C-DC22-09A5-02F9-6EA45F2E9A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Lois de Coulomb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3D662BFE-C075-1279-9372-06BD2646E0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66506" y="2757950"/>
            <a:ext cx="7211387" cy="3282898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87BDF15A-35C2-3B31-DF5D-FBF0A0025C94}"/>
              </a:ext>
            </a:extLst>
          </p:cNvPr>
          <p:cNvSpPr txBox="1"/>
          <p:nvPr/>
        </p:nvSpPr>
        <p:spPr>
          <a:xfrm>
            <a:off x="2566506" y="1814052"/>
            <a:ext cx="7093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Les coefficients de frottements </a:t>
            </a:r>
            <a:r>
              <a:rPr lang="fr-FR" i="1" dirty="0" err="1"/>
              <a:t>f</a:t>
            </a:r>
            <a:r>
              <a:rPr lang="fr-FR" i="1" baseline="-25000" dirty="0" err="1"/>
              <a:t>s</a:t>
            </a:r>
            <a:r>
              <a:rPr lang="fr-FR" dirty="0"/>
              <a:t> et  </a:t>
            </a:r>
            <a:r>
              <a:rPr lang="fr-FR" i="1" dirty="0" err="1"/>
              <a:t>f</a:t>
            </a:r>
            <a:r>
              <a:rPr lang="fr-FR" i="1" baseline="-25000" dirty="0" err="1"/>
              <a:t>d</a:t>
            </a:r>
            <a:r>
              <a:rPr lang="fr-FR" dirty="0"/>
              <a:t> sont des constantes qui ne dépendent que de la nature des matériaux en contact</a:t>
            </a:r>
          </a:p>
        </p:txBody>
      </p:sp>
    </p:spTree>
    <p:extLst>
      <p:ext uri="{BB962C8B-B14F-4D97-AF65-F5344CB8AC3E}">
        <p14:creationId xmlns:p14="http://schemas.microsoft.com/office/powerpoint/2010/main" val="1832646225"/>
      </p:ext>
    </p:extLst>
  </p:cSld>
  <p:clrMapOvr>
    <a:masterClrMapping/>
  </p:clrMapOvr>
</p:sld>
</file>

<file path=ppt/theme/theme1.xml><?xml version="1.0" encoding="utf-8"?>
<a:theme xmlns:a="http://schemas.openxmlformats.org/drawingml/2006/main" name="Cadrage">
  <a:themeElements>
    <a:clrScheme name="Cadrage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adrage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adra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Cadrage</Template>
  <TotalTime>609</TotalTime>
  <Words>957</Words>
  <Application>Microsoft Office PowerPoint</Application>
  <PresentationFormat>Grand écran</PresentationFormat>
  <Paragraphs>112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Cambria Math</vt:lpstr>
      <vt:lpstr>Franklin Gothic Book</vt:lpstr>
      <vt:lpstr>Wingdings</vt:lpstr>
      <vt:lpstr>Cadrage</vt:lpstr>
      <vt:lpstr>FROTTEMENTS</vt:lpstr>
      <vt:lpstr>Présentation PowerPoint</vt:lpstr>
      <vt:lpstr>PARTIE PEDAGOGIQUE</vt:lpstr>
      <vt:lpstr>Présentation PowerPoint</vt:lpstr>
      <vt:lpstr>Présentation PowerPoint</vt:lpstr>
      <vt:lpstr>Présentation PowerPoint</vt:lpstr>
      <vt:lpstr>Présentation PowerPoint</vt:lpstr>
      <vt:lpstr>Partie postbac</vt:lpstr>
      <vt:lpstr>Lois de Coulomb</vt:lpstr>
      <vt:lpstr>Etude d’un cas d’équilibre</vt:lpstr>
      <vt:lpstr>Etude d’un cas de mise en mouvement</vt:lpstr>
      <vt:lpstr>Etude d’un cas de mise en mouvement</vt:lpstr>
      <vt:lpstr>Etude énergétique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FROTTEMENTS</dc:title>
  <dc:creator>jerome TROUCHE</dc:creator>
  <cp:lastModifiedBy>jerome TROUCHE</cp:lastModifiedBy>
  <cp:revision>9</cp:revision>
  <dcterms:created xsi:type="dcterms:W3CDTF">2023-03-19T15:27:43Z</dcterms:created>
  <dcterms:modified xsi:type="dcterms:W3CDTF">2023-04-18T13:19:26Z</dcterms:modified>
</cp:coreProperties>
</file>