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2" r:id="rId16"/>
    <p:sldId id="269" r:id="rId17"/>
    <p:sldId id="270" r:id="rId1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277E6-9F94-4947-8505-118421B70A89}" type="datetimeFigureOut">
              <a:rPr lang="fr-FR" smtClean="0"/>
              <a:t>05/04/2023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B147-9F49-416C-9B7B-929BF33DA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519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277E6-9F94-4947-8505-118421B70A89}" type="datetimeFigureOut">
              <a:rPr lang="fr-FR" smtClean="0"/>
              <a:t>05/04/2023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B147-9F49-416C-9B7B-929BF33DA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4862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277E6-9F94-4947-8505-118421B70A89}" type="datetimeFigureOut">
              <a:rPr lang="fr-FR" smtClean="0"/>
              <a:t>05/04/2023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B147-9F49-416C-9B7B-929BF33DA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7146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277E6-9F94-4947-8505-118421B70A89}" type="datetimeFigureOut">
              <a:rPr lang="fr-FR" smtClean="0"/>
              <a:t>05/04/2023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B147-9F49-416C-9B7B-929BF33DA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6348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277E6-9F94-4947-8505-118421B70A89}" type="datetimeFigureOut">
              <a:rPr lang="fr-FR" smtClean="0"/>
              <a:t>05/04/2023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B147-9F49-416C-9B7B-929BF33DA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0594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277E6-9F94-4947-8505-118421B70A89}" type="datetimeFigureOut">
              <a:rPr lang="fr-FR" smtClean="0"/>
              <a:t>05/04/2023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B147-9F49-416C-9B7B-929BF33DA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6218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277E6-9F94-4947-8505-118421B70A89}" type="datetimeFigureOut">
              <a:rPr lang="fr-FR" smtClean="0"/>
              <a:t>05/04/2023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B147-9F49-416C-9B7B-929BF33DA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8102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277E6-9F94-4947-8505-118421B70A89}" type="datetimeFigureOut">
              <a:rPr lang="fr-FR" smtClean="0"/>
              <a:t>05/04/2023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B147-9F49-416C-9B7B-929BF33DA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7319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277E6-9F94-4947-8505-118421B70A89}" type="datetimeFigureOut">
              <a:rPr lang="fr-FR" smtClean="0"/>
              <a:t>05/04/2023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B147-9F49-416C-9B7B-929BF33DA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5554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277E6-9F94-4947-8505-118421B70A89}" type="datetimeFigureOut">
              <a:rPr lang="fr-FR" smtClean="0"/>
              <a:t>05/04/2023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B147-9F49-416C-9B7B-929BF33DA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2641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B277E6-9F94-4947-8505-118421B70A89}" type="datetimeFigureOut">
              <a:rPr lang="fr-FR" smtClean="0"/>
              <a:t>05/04/2023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9B147-9F49-416C-9B7B-929BF33DA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7330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277E6-9F94-4947-8505-118421B70A89}" type="datetimeFigureOut">
              <a:rPr lang="fr-FR" smtClean="0"/>
              <a:t>05/04/2023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9B147-9F49-416C-9B7B-929BF33DACD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139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tmp"/><Relationship Id="rId4" Type="http://schemas.openxmlformats.org/officeDocument/2006/relationships/image" Target="../media/image8.tm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LC.19 Polymères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4161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51520" y="404664"/>
            <a:ext cx="8352928" cy="926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fr-FR" sz="2800" dirty="0">
                <a:solidFill>
                  <a:prstClr val="black"/>
                </a:solidFill>
              </a:rPr>
              <a:t>PARTIE  </a:t>
            </a:r>
            <a:r>
              <a:rPr lang="fr-FR" sz="2800" dirty="0" smtClean="0">
                <a:solidFill>
                  <a:prstClr val="black"/>
                </a:solidFill>
              </a:rPr>
              <a:t>2 </a:t>
            </a:r>
            <a:r>
              <a:rPr lang="fr-FR" sz="2800" dirty="0">
                <a:solidFill>
                  <a:prstClr val="black"/>
                </a:solidFill>
              </a:rPr>
              <a:t>: </a:t>
            </a:r>
            <a:r>
              <a:rPr lang="fr-FR" sz="2000" dirty="0">
                <a:solidFill>
                  <a:prstClr val="black"/>
                </a:solidFill>
              </a:rPr>
              <a:t> </a:t>
            </a:r>
            <a:r>
              <a:rPr lang="fr-FR" sz="2800" dirty="0" smtClean="0">
                <a:solidFill>
                  <a:prstClr val="black"/>
                </a:solidFill>
              </a:rPr>
              <a:t>  </a:t>
            </a:r>
            <a:r>
              <a:rPr lang="fr-FR" sz="2800" u="sng" dirty="0" smtClean="0">
                <a:solidFill>
                  <a:srgbClr val="FF0000"/>
                </a:solidFill>
              </a:rPr>
              <a:t>15 min </a:t>
            </a:r>
            <a:r>
              <a:rPr lang="fr-FR" sz="2800" dirty="0" smtClean="0">
                <a:solidFill>
                  <a:srgbClr val="FF0000"/>
                </a:solidFill>
              </a:rPr>
              <a:t>de recherche</a:t>
            </a:r>
          </a:p>
          <a:p>
            <a:pPr lvl="0"/>
            <a:endParaRPr lang="fr-FR" sz="2800" dirty="0">
              <a:solidFill>
                <a:srgbClr val="FF0000"/>
              </a:solidFill>
            </a:endParaRPr>
          </a:p>
          <a:p>
            <a:pPr marL="457200" lvl="0" indent="-457200">
              <a:buFont typeface="+mj-lt"/>
              <a:buAutoNum type="arabicPeriod" startAt="5"/>
            </a:pPr>
            <a:r>
              <a:rPr lang="fr-FR" sz="2400" dirty="0" smtClean="0"/>
              <a:t>Identifier sur le document.1 le motif du polymère Nylon.</a:t>
            </a:r>
          </a:p>
          <a:p>
            <a:pPr marL="457200" lvl="0" indent="-457200">
              <a:buFont typeface="+mj-lt"/>
              <a:buAutoNum type="arabicPeriod" startAt="5"/>
            </a:pPr>
            <a:endParaRPr lang="fr-FR" sz="2400" dirty="0" smtClean="0"/>
          </a:p>
          <a:p>
            <a:pPr marL="457200" indent="-457200">
              <a:buFont typeface="+mj-lt"/>
              <a:buAutoNum type="arabicPeriod" startAt="5"/>
            </a:pPr>
            <a:r>
              <a:rPr lang="fr-FR" sz="2400" dirty="0"/>
              <a:t>Rechercher un autre exemple de polymère synthétique, de    polymère naturel et de polymère biosourcé</a:t>
            </a:r>
            <a:r>
              <a:rPr lang="fr-FR" sz="2400" dirty="0" smtClean="0"/>
              <a:t>. ( possibilité d’utiliser le téléphone pour effectuer la recherche).</a:t>
            </a:r>
          </a:p>
          <a:p>
            <a:pPr marL="457200" indent="-457200">
              <a:buFont typeface="+mj-lt"/>
              <a:buAutoNum type="arabicPeriod" startAt="5"/>
            </a:pPr>
            <a:endParaRPr lang="fr-FR" sz="2400" dirty="0" smtClean="0"/>
          </a:p>
          <a:p>
            <a:pPr marL="457200" indent="-457200">
              <a:buFont typeface="+mj-lt"/>
              <a:buAutoNum type="arabicPeriod" startAt="5"/>
            </a:pPr>
            <a:r>
              <a:rPr lang="fr-FR" sz="2400" dirty="0" smtClean="0"/>
              <a:t>Proposer au minimum 2 avantages des polymères </a:t>
            </a:r>
            <a:r>
              <a:rPr lang="fr-FR" sz="2400" dirty="0" err="1" smtClean="0"/>
              <a:t>biosourcés</a:t>
            </a:r>
            <a:r>
              <a:rPr lang="fr-FR" sz="2400" dirty="0" smtClean="0"/>
              <a:t> par rapport aux polymères synthétiques.</a:t>
            </a:r>
          </a:p>
          <a:p>
            <a:pPr marL="457200" indent="-457200">
              <a:buFont typeface="+mj-lt"/>
              <a:buAutoNum type="arabicPeriod" startAt="5"/>
            </a:pPr>
            <a:endParaRPr lang="fr-FR" sz="2400" dirty="0"/>
          </a:p>
          <a:p>
            <a:r>
              <a:rPr lang="fr-FR" sz="2000" dirty="0" smtClean="0">
                <a:solidFill>
                  <a:srgbClr val="FF0000"/>
                </a:solidFill>
              </a:rPr>
              <a:t>MISE EN COMMUN DES TRAVAUX  / CORRECTION / DEBAT / BILAN : </a:t>
            </a:r>
            <a:r>
              <a:rPr lang="fr-FR" sz="2800" u="sng" dirty="0" smtClean="0">
                <a:solidFill>
                  <a:srgbClr val="FF0000"/>
                </a:solidFill>
              </a:rPr>
              <a:t>15 min</a:t>
            </a:r>
            <a:endParaRPr lang="fr-FR" sz="2000" u="sng" dirty="0" smtClean="0">
              <a:solidFill>
                <a:srgbClr val="FF0000"/>
              </a:solidFill>
            </a:endParaRPr>
          </a:p>
          <a:p>
            <a:endParaRPr lang="fr-FR" sz="2400" dirty="0" smtClean="0">
              <a:solidFill>
                <a:srgbClr val="FF0000"/>
              </a:solidFill>
            </a:endParaRPr>
          </a:p>
          <a:p>
            <a:endParaRPr lang="fr-FR" sz="2400" dirty="0" smtClean="0"/>
          </a:p>
          <a:p>
            <a:endParaRPr lang="fr-FR" sz="2400" dirty="0"/>
          </a:p>
          <a:p>
            <a:pPr marL="457200" lvl="0" indent="-457200">
              <a:buFont typeface="+mj-lt"/>
              <a:buAutoNum type="arabicPeriod" startAt="5"/>
            </a:pPr>
            <a:endParaRPr lang="fr-FR" sz="2400" dirty="0" smtClean="0"/>
          </a:p>
          <a:p>
            <a:pPr marL="457200" lvl="0" indent="-457200">
              <a:buFont typeface="+mj-lt"/>
              <a:buAutoNum type="arabicPeriod" startAt="5"/>
            </a:pPr>
            <a:endParaRPr lang="fr-FR" sz="2400" dirty="0" smtClean="0"/>
          </a:p>
          <a:p>
            <a:pPr lvl="0"/>
            <a:endParaRPr lang="fr-FR" sz="2400" dirty="0" smtClean="0"/>
          </a:p>
          <a:p>
            <a:pPr marL="457200" lvl="0" indent="-457200">
              <a:buFont typeface="+mj-lt"/>
              <a:buAutoNum type="arabicPeriod" startAt="5"/>
            </a:pPr>
            <a:endParaRPr lang="fr-FR" sz="2400" dirty="0" smtClean="0"/>
          </a:p>
          <a:p>
            <a:pPr lvl="0"/>
            <a:endParaRPr lang="fr-FR" sz="2400" dirty="0"/>
          </a:p>
          <a:p>
            <a:pPr lvl="0"/>
            <a:endParaRPr lang="fr-FR" sz="2800" dirty="0">
              <a:solidFill>
                <a:srgbClr val="FF0000"/>
              </a:solidFill>
            </a:endParaRPr>
          </a:p>
          <a:p>
            <a:pPr lvl="0"/>
            <a:endParaRPr lang="fr-FR" sz="2400" dirty="0" smtClean="0">
              <a:solidFill>
                <a:srgbClr val="FF0000"/>
              </a:solidFill>
            </a:endParaRPr>
          </a:p>
          <a:p>
            <a:pPr lvl="0"/>
            <a:endParaRPr lang="fr-FR" sz="2800" dirty="0" smtClean="0">
              <a:solidFill>
                <a:srgbClr val="FF0000"/>
              </a:solidFill>
            </a:endParaRPr>
          </a:p>
          <a:p>
            <a:pPr lvl="0"/>
            <a:endParaRPr lang="fr-F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6960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23528" y="404664"/>
            <a:ext cx="84249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400" b="1" u="sng" dirty="0">
                <a:solidFill>
                  <a:prstClr val="black"/>
                </a:solidFill>
              </a:rPr>
              <a:t>Activité  </a:t>
            </a:r>
            <a:r>
              <a:rPr lang="fr-FR" sz="2400" b="1" u="sng" dirty="0" smtClean="0">
                <a:solidFill>
                  <a:prstClr val="black"/>
                </a:solidFill>
              </a:rPr>
              <a:t>2:</a:t>
            </a:r>
            <a:r>
              <a:rPr lang="fr-FR" sz="2400" b="1" dirty="0" smtClean="0">
                <a:solidFill>
                  <a:prstClr val="black"/>
                </a:solidFill>
              </a:rPr>
              <a:t> </a:t>
            </a:r>
            <a:r>
              <a:rPr lang="fr-FR" sz="2000" b="1" dirty="0" smtClean="0">
                <a:solidFill>
                  <a:prstClr val="black"/>
                </a:solidFill>
              </a:rPr>
              <a:t>pour chacun des polymères suivants :</a:t>
            </a:r>
            <a:endParaRPr lang="fr-FR" sz="2000" b="1" u="sng" dirty="0" smtClean="0">
              <a:solidFill>
                <a:prstClr val="black"/>
              </a:solidFill>
            </a:endParaRPr>
          </a:p>
          <a:p>
            <a:pPr marL="457200" indent="-457200">
              <a:buFont typeface="+mj-lt"/>
              <a:buAutoNum type="alphaLcParenR"/>
            </a:pPr>
            <a:r>
              <a:rPr lang="fr-FR" sz="2000" b="1" dirty="0" smtClean="0">
                <a:solidFill>
                  <a:prstClr val="black"/>
                </a:solidFill>
              </a:rPr>
              <a:t>représenter la formule topologique condensée. </a:t>
            </a:r>
          </a:p>
          <a:p>
            <a:pPr marL="457200" indent="-457200">
              <a:buFont typeface="+mj-lt"/>
              <a:buAutoNum type="alphaLcParenR"/>
            </a:pPr>
            <a:r>
              <a:rPr lang="fr-FR" sz="2000" b="1" dirty="0" smtClean="0">
                <a:solidFill>
                  <a:prstClr val="black"/>
                </a:solidFill>
              </a:rPr>
              <a:t>Écrire la formule brute.</a:t>
            </a:r>
          </a:p>
          <a:p>
            <a:pPr marL="457200" indent="-457200">
              <a:buFont typeface="+mj-lt"/>
              <a:buAutoNum type="alphaLcParenR"/>
            </a:pPr>
            <a:r>
              <a:rPr lang="fr-FR" sz="2000" b="1" dirty="0" smtClean="0">
                <a:solidFill>
                  <a:prstClr val="black"/>
                </a:solidFill>
              </a:rPr>
              <a:t>déterminer la masse molaire moléculaire du motif.</a:t>
            </a:r>
          </a:p>
          <a:p>
            <a:r>
              <a:rPr lang="fr-FR" sz="2000" b="1" dirty="0" smtClean="0">
                <a:solidFill>
                  <a:prstClr val="black"/>
                </a:solidFill>
              </a:rPr>
              <a:t>(travail individuel)    </a:t>
            </a:r>
            <a:r>
              <a:rPr lang="fr-FR" sz="2400" b="1" dirty="0" smtClean="0">
                <a:solidFill>
                  <a:srgbClr val="FF0000"/>
                </a:solidFill>
              </a:rPr>
              <a:t>20 min</a:t>
            </a:r>
            <a:endParaRPr lang="fr-FR" sz="2400" b="1" dirty="0" smtClean="0">
              <a:solidFill>
                <a:prstClr val="black"/>
              </a:solidFill>
            </a:endParaRPr>
          </a:p>
          <a:p>
            <a:r>
              <a:rPr lang="fr-FR" sz="2400" b="1" u="sng" dirty="0" smtClean="0">
                <a:solidFill>
                  <a:prstClr val="black"/>
                </a:solidFill>
              </a:rPr>
              <a:t> </a:t>
            </a:r>
            <a:endParaRPr lang="fr-FR" dirty="0"/>
          </a:p>
        </p:txBody>
      </p:sp>
      <p:pic>
        <p:nvPicPr>
          <p:cNvPr id="3" name="Image 2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528322"/>
            <a:ext cx="3334216" cy="1143160"/>
          </a:xfrm>
          <a:prstGeom prst="rect">
            <a:avLst/>
          </a:prstGeom>
        </p:spPr>
      </p:pic>
      <p:pic>
        <p:nvPicPr>
          <p:cNvPr id="4" name="Image 3" descr="Capture d’écra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00" y="4453069"/>
            <a:ext cx="3057952" cy="1095528"/>
          </a:xfrm>
          <a:prstGeom prst="rect">
            <a:avLst/>
          </a:prstGeom>
        </p:spPr>
      </p:pic>
      <p:pic>
        <p:nvPicPr>
          <p:cNvPr id="5" name="Image 4" descr="Capture d’écran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846" y="3945827"/>
            <a:ext cx="2629267" cy="1657581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1979712" y="5741658"/>
            <a:ext cx="1512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chitine ( polymère naturel présent dans des crustacés)</a:t>
            </a:r>
            <a:endParaRPr lang="fr-FR" sz="1200" dirty="0"/>
          </a:p>
        </p:txBody>
      </p:sp>
      <p:sp>
        <p:nvSpPr>
          <p:cNvPr id="9" name="ZoneTexte 8"/>
          <p:cNvSpPr txBox="1"/>
          <p:nvPr/>
        </p:nvSpPr>
        <p:spPr>
          <a:xfrm>
            <a:off x="5580112" y="5589240"/>
            <a:ext cx="2485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Amylose (polymère naturel présent dans l’amidon de pomme de terre )</a:t>
            </a:r>
            <a:endParaRPr lang="fr-FR" sz="1200" dirty="0"/>
          </a:p>
        </p:txBody>
      </p:sp>
      <p:pic>
        <p:nvPicPr>
          <p:cNvPr id="7" name="Image 6" descr="Capture d’écra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014530"/>
            <a:ext cx="2857899" cy="1409897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5722387" y="3517593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dirty="0" smtClean="0"/>
              <a:t>PMMA</a:t>
            </a: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102767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95536" y="476672"/>
            <a:ext cx="828092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400" b="1" u="sng" dirty="0">
                <a:solidFill>
                  <a:prstClr val="black"/>
                </a:solidFill>
              </a:rPr>
              <a:t>Activité  </a:t>
            </a:r>
            <a:r>
              <a:rPr lang="fr-FR" sz="2400" b="1" u="sng" dirty="0" smtClean="0">
                <a:solidFill>
                  <a:prstClr val="black"/>
                </a:solidFill>
              </a:rPr>
              <a:t>3: </a:t>
            </a:r>
            <a:r>
              <a:rPr lang="fr-FR" sz="2400" b="1" dirty="0" smtClean="0">
                <a:solidFill>
                  <a:prstClr val="black"/>
                </a:solidFill>
              </a:rPr>
              <a:t>Préparation d’un court exposé (1 page maximum) sur un polymère imposé parmi la liste suivante : </a:t>
            </a:r>
          </a:p>
          <a:p>
            <a:r>
              <a:rPr lang="fr-FR" sz="2400" b="1" dirty="0">
                <a:solidFill>
                  <a:prstClr val="black"/>
                </a:solidFill>
              </a:rPr>
              <a:t> </a:t>
            </a:r>
            <a:r>
              <a:rPr lang="fr-FR" sz="2400" b="1" dirty="0" smtClean="0">
                <a:solidFill>
                  <a:prstClr val="black"/>
                </a:solidFill>
              </a:rPr>
              <a:t>    P.L.A    /   P.E.T   /  RILSAN  /  KEVLAR</a:t>
            </a:r>
          </a:p>
          <a:p>
            <a:endParaRPr lang="fr-FR" sz="2400" b="1" dirty="0">
              <a:solidFill>
                <a:prstClr val="black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fr-FR" sz="2400" b="1" dirty="0" smtClean="0">
                <a:solidFill>
                  <a:prstClr val="black"/>
                </a:solidFill>
              </a:rPr>
              <a:t>Présentation du polymère ( nom, utilisation, formule topologique condensée).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fr-FR" sz="2400" b="1" dirty="0" smtClean="0">
                <a:solidFill>
                  <a:prstClr val="black"/>
                </a:solidFill>
              </a:rPr>
              <a:t>Nom de la famille chimique du motif.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fr-FR" sz="2400" b="1" dirty="0" smtClean="0">
                <a:solidFill>
                  <a:prstClr val="black"/>
                </a:solidFill>
              </a:rPr>
              <a:t>Masse molaire moléculaire du motif.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fr-FR" sz="2400" b="1" dirty="0" smtClean="0">
                <a:solidFill>
                  <a:prstClr val="black"/>
                </a:solidFill>
              </a:rPr>
              <a:t>Noms et formules topologiques du ou des monomères.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fr-FR" sz="2400" b="1" dirty="0" smtClean="0">
                <a:solidFill>
                  <a:prstClr val="black"/>
                </a:solidFill>
              </a:rPr>
              <a:t>Catégorie du polymère (naturel, synthétique, biosourcé) en justifiant le terme choisi.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endParaRPr lang="fr-FR" sz="2400" b="1" dirty="0">
              <a:solidFill>
                <a:prstClr val="black"/>
              </a:solidFill>
            </a:endParaRPr>
          </a:p>
          <a:p>
            <a:r>
              <a:rPr lang="fr-FR" sz="2400" b="1" dirty="0" smtClean="0">
                <a:solidFill>
                  <a:prstClr val="black"/>
                </a:solidFill>
              </a:rPr>
              <a:t>RESTITUTION  DE  L EXPOSE SEANCE SUIVANTE ( 10min d’exposé/ 5 min de correction et éventuelles questions) 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9807267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467544" y="548680"/>
            <a:ext cx="813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dirty="0"/>
              <a:t>PARTIE  </a:t>
            </a:r>
            <a:r>
              <a:rPr lang="fr-FR" sz="5400" dirty="0" smtClean="0"/>
              <a:t>POST- BAC ( PC-PC*)</a:t>
            </a:r>
          </a:p>
          <a:p>
            <a:pPr algn="ctr"/>
            <a:endParaRPr lang="fr-FR" sz="5400" dirty="0"/>
          </a:p>
        </p:txBody>
      </p:sp>
      <p:pic>
        <p:nvPicPr>
          <p:cNvPr id="6" name="Image 5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88610"/>
            <a:ext cx="7240011" cy="828791"/>
          </a:xfrm>
          <a:prstGeom prst="rect">
            <a:avLst/>
          </a:prstGeom>
        </p:spPr>
      </p:pic>
      <p:pic>
        <p:nvPicPr>
          <p:cNvPr id="7" name="Image 6" descr="Capture d’écran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925" y="2996952"/>
            <a:ext cx="7173327" cy="310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5597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47" y="2357288"/>
            <a:ext cx="7201906" cy="214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515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67544" y="620688"/>
            <a:ext cx="813690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fr-FR" sz="3600" smtClean="0"/>
              <a:t>Polymérisations catalysées </a:t>
            </a:r>
            <a:r>
              <a:rPr lang="fr-FR" sz="3600" dirty="0" smtClean="0"/>
              <a:t>par les métaux.</a:t>
            </a:r>
          </a:p>
          <a:p>
            <a:pPr marL="342900" indent="-342900">
              <a:buFont typeface="+mj-lt"/>
              <a:buAutoNum type="arabicPeriod"/>
            </a:pPr>
            <a:endParaRPr lang="fr-FR" sz="3600" dirty="0"/>
          </a:p>
          <a:p>
            <a:pPr marL="342900" indent="-342900">
              <a:buFont typeface="+mj-lt"/>
              <a:buAutoNum type="arabicPeriod"/>
            </a:pPr>
            <a:endParaRPr lang="fr-FR" sz="3600" dirty="0" smtClean="0"/>
          </a:p>
          <a:p>
            <a:pPr marL="342900" indent="-342900">
              <a:buFont typeface="+mj-lt"/>
              <a:buAutoNum type="arabicPeriod"/>
            </a:pPr>
            <a:r>
              <a:rPr lang="fr-FR" sz="3600" dirty="0" smtClean="0"/>
              <a:t>Polymérisations par condensation, </a:t>
            </a:r>
            <a:r>
              <a:rPr lang="fr-FR" sz="3600" dirty="0" err="1" smtClean="0"/>
              <a:t>polyestérifications</a:t>
            </a:r>
            <a:r>
              <a:rPr lang="fr-FR" sz="3600" dirty="0"/>
              <a:t> </a:t>
            </a:r>
            <a:r>
              <a:rPr lang="fr-FR" sz="3600" dirty="0" smtClean="0"/>
              <a:t>(thermoplastiques / thermodurcissables).</a:t>
            </a:r>
            <a:endParaRPr lang="fr-FR" sz="3600" dirty="0" smtClean="0"/>
          </a:p>
          <a:p>
            <a:endParaRPr lang="fr-FR" sz="3600" dirty="0"/>
          </a:p>
        </p:txBody>
      </p:sp>
    </p:spTree>
    <p:extLst>
      <p:ext uri="{BB962C8B-B14F-4D97-AF65-F5344CB8AC3E}">
        <p14:creationId xmlns:p14="http://schemas.microsoft.com/office/powerpoint/2010/main" val="3658499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837" y="1490392"/>
            <a:ext cx="6630326" cy="3877216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467544" y="260648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smtClean="0"/>
              <a:t>Polymérisation en chaîne de type ZIEGLER-NATTA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343550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467544" y="548680"/>
            <a:ext cx="792088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BIBLIOGRAPHIE</a:t>
            </a:r>
          </a:p>
          <a:p>
            <a:endParaRPr lang="fr-FR" sz="28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800" dirty="0" smtClean="0"/>
              <a:t>Spécialité physique-chimie Terminale ( </a:t>
            </a:r>
            <a:r>
              <a:rPr lang="fr-FR" sz="2800" i="1" dirty="0" err="1" smtClean="0"/>
              <a:t>lelivrescolaire</a:t>
            </a:r>
            <a:r>
              <a:rPr lang="fr-FR" sz="2800" dirty="0" smtClean="0"/>
              <a:t> 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800" dirty="0"/>
              <a:t>Spécialité physique-chimie </a:t>
            </a:r>
            <a:r>
              <a:rPr lang="fr-FR" sz="2800" dirty="0" smtClean="0"/>
              <a:t>Terminale ( </a:t>
            </a:r>
            <a:r>
              <a:rPr lang="fr-FR" sz="2800" i="1" dirty="0" smtClean="0"/>
              <a:t>hachette éducation </a:t>
            </a:r>
            <a:r>
              <a:rPr lang="fr-FR" sz="2800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800" dirty="0" smtClean="0"/>
              <a:t>Chimie pc-pc* tout-en-un ( Fosset </a:t>
            </a:r>
            <a:r>
              <a:rPr lang="fr-FR" sz="2800" i="1" dirty="0" smtClean="0"/>
              <a:t>éditions </a:t>
            </a:r>
            <a:r>
              <a:rPr lang="fr-FR" sz="2800" i="1" dirty="0" err="1" smtClean="0"/>
              <a:t>Dunod</a:t>
            </a:r>
            <a:r>
              <a:rPr lang="fr-FR" sz="2800" i="1" dirty="0" smtClean="0"/>
              <a:t> </a:t>
            </a:r>
            <a:r>
              <a:rPr lang="fr-FR" sz="2800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800" dirty="0" smtClean="0"/>
              <a:t>Traité de chimie organique ( </a:t>
            </a:r>
            <a:r>
              <a:rPr lang="fr-FR" sz="2800" dirty="0" err="1" smtClean="0"/>
              <a:t>Volhardt</a:t>
            </a:r>
            <a:r>
              <a:rPr lang="fr-FR" sz="2800" dirty="0" smtClean="0"/>
              <a:t> </a:t>
            </a:r>
            <a:r>
              <a:rPr lang="fr-FR" sz="2800" i="1" dirty="0" smtClean="0"/>
              <a:t>éditions De Boeck </a:t>
            </a:r>
            <a:r>
              <a:rPr lang="fr-FR" sz="2800" dirty="0" smtClean="0"/>
              <a:t>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800" dirty="0" smtClean="0"/>
              <a:t>Pc/pc* prépas sciences chimie ( </a:t>
            </a:r>
            <a:r>
              <a:rPr lang="fr-FR" sz="2800" dirty="0" err="1" smtClean="0"/>
              <a:t>Hauchecorne</a:t>
            </a:r>
            <a:r>
              <a:rPr lang="fr-FR" sz="2800" dirty="0" smtClean="0"/>
              <a:t> </a:t>
            </a:r>
            <a:r>
              <a:rPr lang="fr-FR" sz="2800" i="1" dirty="0" smtClean="0"/>
              <a:t>éditions ellipses </a:t>
            </a:r>
            <a:r>
              <a:rPr lang="fr-FR" sz="2800" dirty="0" smtClean="0"/>
              <a:t>)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439062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2621"/>
            <a:ext cx="9144000" cy="5152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993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fr-FR" sz="5400" dirty="0" smtClean="0"/>
              <a:t>PARTIE  PEDAGOGIQUE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sz="2700" dirty="0" smtClean="0"/>
              <a:t>NIVEAU : </a:t>
            </a:r>
            <a:r>
              <a:rPr lang="fr-FR" sz="2800" dirty="0" smtClean="0"/>
              <a:t>terminale spécialité physique/chimie</a:t>
            </a:r>
            <a:endParaRPr lang="fr-FR" sz="2800" dirty="0"/>
          </a:p>
        </p:txBody>
      </p:sp>
      <p:pic>
        <p:nvPicPr>
          <p:cNvPr id="3" name="Image 2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04" y="2492896"/>
            <a:ext cx="8716592" cy="386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156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41" y="1233181"/>
            <a:ext cx="8726118" cy="439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0615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51520" y="548680"/>
            <a:ext cx="8568952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3200" b="1" u="sng" dirty="0" smtClean="0"/>
              <a:t>Axe pédagogique </a:t>
            </a:r>
            <a:r>
              <a:rPr lang="fr-FR" sz="3200" dirty="0" smtClean="0"/>
              <a:t>: </a:t>
            </a:r>
            <a:r>
              <a:rPr lang="fr-FR" sz="3200" b="1" i="1" dirty="0" smtClean="0"/>
              <a:t>la diversification et les stratégies d’apprentissage</a:t>
            </a:r>
            <a:r>
              <a:rPr lang="fr-FR" sz="3200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sz="32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3200" dirty="0"/>
              <a:t> </a:t>
            </a:r>
            <a:r>
              <a:rPr lang="fr-FR" sz="3200" b="1" dirty="0" smtClean="0"/>
              <a:t>Séance : durée 1h30</a:t>
            </a:r>
            <a:endParaRPr lang="fr-FR" sz="3200" dirty="0" smtClean="0"/>
          </a:p>
          <a:p>
            <a:pPr marL="285750" indent="-285750">
              <a:buFont typeface="Arial" charset="0"/>
              <a:buChar char="•"/>
            </a:pPr>
            <a:endParaRPr lang="fr-FR" dirty="0" smtClean="0"/>
          </a:p>
          <a:p>
            <a:pPr marL="285750" indent="-285750">
              <a:buFont typeface="Arial" charset="0"/>
              <a:buChar char="•"/>
            </a:pPr>
            <a:endParaRPr lang="fr-FR" dirty="0"/>
          </a:p>
          <a:p>
            <a:pPr marL="285750" indent="-285750">
              <a:buFont typeface="Arial" charset="0"/>
              <a:buChar char="•"/>
            </a:pPr>
            <a:endParaRPr lang="fr-FR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sz="3200" b="1" u="sng" dirty="0" smtClean="0"/>
              <a:t>Prérequis :</a:t>
            </a:r>
            <a:r>
              <a:rPr lang="fr-FR" sz="3200" dirty="0" smtClean="0"/>
              <a:t>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fr-FR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400" b="1" dirty="0" smtClean="0"/>
              <a:t>Classe de 1ere spécialité </a:t>
            </a:r>
            <a:r>
              <a:rPr lang="fr-FR" b="1" dirty="0" smtClean="0"/>
              <a:t>: </a:t>
            </a:r>
            <a:r>
              <a:rPr lang="fr-FR" i="1" dirty="0" smtClean="0"/>
              <a:t>notion de masse molaire, quantité de matière / électronégativité / familles fonctionnelles et nomenclature (alcools, aldéhydes, cétones, acides carboxyliques).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400" b="1" dirty="0" smtClean="0"/>
              <a:t>Classe de Terminale spécialité : </a:t>
            </a:r>
            <a:r>
              <a:rPr lang="fr-FR" i="1" dirty="0" smtClean="0"/>
              <a:t>Mécanisme réactionnel, formalisme de la flèche courbe / formule topologique / familles fonctionnelles et nomenclature (esters, amines, amides, </a:t>
            </a:r>
            <a:r>
              <a:rPr lang="fr-FR" i="1" dirty="0" err="1" smtClean="0"/>
              <a:t>halogénoalcanes</a:t>
            </a:r>
            <a:r>
              <a:rPr lang="fr-FR" i="1" dirty="0" smtClean="0"/>
              <a:t> ) / squelettes carbonés cycliques.</a:t>
            </a:r>
          </a:p>
          <a:p>
            <a:pPr marL="400050" indent="-400050">
              <a:buFont typeface="+mj-lt"/>
              <a:buAutoNum type="romanLcPeriod"/>
            </a:pPr>
            <a:endParaRPr lang="fr-FR" dirty="0" smtClean="0"/>
          </a:p>
          <a:p>
            <a:pPr marL="285750" indent="-285750">
              <a:buFont typeface="Arial" charset="0"/>
              <a:buChar char="•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59059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323528" y="404664"/>
            <a:ext cx="8352928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fr-FR" sz="3200" b="1" u="sng" dirty="0">
                <a:solidFill>
                  <a:prstClr val="black"/>
                </a:solidFill>
              </a:rPr>
              <a:t>Objectifs : </a:t>
            </a:r>
          </a:p>
          <a:p>
            <a:pPr lvl="0"/>
            <a:endParaRPr lang="fr-FR" sz="3200" b="1" u="sng" dirty="0">
              <a:solidFill>
                <a:prstClr val="black"/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prstClr val="black"/>
                </a:solidFill>
              </a:rPr>
              <a:t>Introduire la notion de polymère </a:t>
            </a:r>
            <a:r>
              <a:rPr lang="fr-FR" sz="2000" dirty="0" smtClean="0">
                <a:solidFill>
                  <a:prstClr val="black"/>
                </a:solidFill>
              </a:rPr>
              <a:t>et construire sa </a:t>
            </a:r>
            <a:r>
              <a:rPr lang="fr-FR" sz="2000" dirty="0">
                <a:solidFill>
                  <a:prstClr val="black"/>
                </a:solidFill>
              </a:rPr>
              <a:t>définition</a:t>
            </a:r>
            <a:r>
              <a:rPr lang="fr-FR" sz="2000" dirty="0" smtClean="0">
                <a:solidFill>
                  <a:prstClr val="black"/>
                </a:solidFill>
              </a:rPr>
              <a:t>.</a:t>
            </a:r>
          </a:p>
          <a:p>
            <a:pPr lvl="0"/>
            <a:endParaRPr lang="fr-FR" sz="2000" dirty="0">
              <a:solidFill>
                <a:prstClr val="black"/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fr-FR" sz="2000" dirty="0">
                <a:solidFill>
                  <a:prstClr val="black"/>
                </a:solidFill>
              </a:rPr>
              <a:t>Identifier le motif d’un polymère à partir de sa formule, puis </a:t>
            </a:r>
            <a:r>
              <a:rPr lang="fr-FR" sz="2000" dirty="0" smtClean="0">
                <a:solidFill>
                  <a:prstClr val="black"/>
                </a:solidFill>
              </a:rPr>
              <a:t>calculer </a:t>
            </a:r>
            <a:r>
              <a:rPr lang="fr-FR" sz="2000" dirty="0">
                <a:solidFill>
                  <a:prstClr val="black"/>
                </a:solidFill>
              </a:rPr>
              <a:t>sa masse molaire moléculaire</a:t>
            </a:r>
            <a:r>
              <a:rPr lang="fr-FR" sz="2000" dirty="0" smtClean="0">
                <a:solidFill>
                  <a:prstClr val="black"/>
                </a:solidFill>
              </a:rPr>
              <a:t>.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endParaRPr lang="fr-FR" sz="2000" dirty="0">
              <a:solidFill>
                <a:prstClr val="black"/>
              </a:solidFill>
            </a:endParaRPr>
          </a:p>
          <a:p>
            <a:pPr marL="457200" lvl="0" indent="-457200">
              <a:buFont typeface="Wingdings" panose="05000000000000000000" pitchFamily="2" charset="2"/>
              <a:buChar char="§"/>
            </a:pPr>
            <a:r>
              <a:rPr lang="fr-FR" sz="2000" dirty="0" smtClean="0">
                <a:solidFill>
                  <a:prstClr val="black"/>
                </a:solidFill>
              </a:rPr>
              <a:t>S ’approprier les notions de polymères naturels, synthétiques ,</a:t>
            </a:r>
            <a:r>
              <a:rPr lang="fr-FR" sz="2000" dirty="0" err="1" smtClean="0">
                <a:solidFill>
                  <a:prstClr val="black"/>
                </a:solidFill>
              </a:rPr>
              <a:t>biosourcés</a:t>
            </a:r>
            <a:r>
              <a:rPr lang="fr-FR" sz="2000" dirty="0" smtClean="0">
                <a:solidFill>
                  <a:prstClr val="black"/>
                </a:solidFill>
              </a:rPr>
              <a:t> et biodégradables.</a:t>
            </a:r>
          </a:p>
          <a:p>
            <a:pPr marL="457200" lvl="0" indent="-457200">
              <a:buFont typeface="Wingdings" panose="05000000000000000000" pitchFamily="2" charset="2"/>
              <a:buChar char="§"/>
            </a:pPr>
            <a:endParaRPr lang="fr-FR" sz="2000" dirty="0">
              <a:solidFill>
                <a:prstClr val="black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sz="2000" dirty="0"/>
              <a:t>Citer des polymères naturels et synthétiques et des utilisations courantes des polymères. </a:t>
            </a:r>
            <a:endParaRPr lang="fr-FR" sz="2000" dirty="0" smtClean="0"/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fr-FR" sz="2000" dirty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sz="2000" dirty="0" smtClean="0"/>
              <a:t>Utiliser cette séquence comme transition vers l ’étude de la stratégie de synthèse </a:t>
            </a:r>
            <a:r>
              <a:rPr lang="fr-FR" sz="2000" dirty="0" err="1" smtClean="0"/>
              <a:t>multi-étapes</a:t>
            </a:r>
            <a:r>
              <a:rPr lang="fr-FR" sz="2000" dirty="0" smtClean="0"/>
              <a:t> ( réactions d’addition et d’élimination).</a:t>
            </a:r>
          </a:p>
          <a:p>
            <a:endParaRPr lang="fr-FR" sz="2000" dirty="0" smtClean="0"/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fr-FR" sz="2000" dirty="0" smtClean="0"/>
              <a:t>Varier les supports et les stratégies d’apprentissage.</a:t>
            </a:r>
          </a:p>
          <a:p>
            <a:endParaRPr lang="fr-FR" sz="2000" dirty="0" smtClean="0"/>
          </a:p>
          <a:p>
            <a:endParaRPr lang="fr-FR" sz="24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3963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79512" y="260648"/>
            <a:ext cx="849694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fr-FR" sz="2400" b="1" u="sng" dirty="0" smtClean="0"/>
              <a:t> Activité  1: </a:t>
            </a:r>
            <a:r>
              <a:rPr lang="fr-FR" sz="2400" dirty="0"/>
              <a:t> </a:t>
            </a:r>
            <a:r>
              <a:rPr lang="fr-FR" sz="2400" dirty="0" smtClean="0"/>
              <a:t>                                                                                  </a:t>
            </a:r>
            <a:r>
              <a:rPr lang="fr-FR" sz="2400" dirty="0" smtClean="0">
                <a:solidFill>
                  <a:srgbClr val="FF0000"/>
                </a:solidFill>
              </a:rPr>
              <a:t>55 min</a:t>
            </a:r>
          </a:p>
          <a:p>
            <a:r>
              <a:rPr lang="fr-FR" sz="1400" dirty="0" smtClean="0"/>
              <a:t>Début de séance par questionnement sur les polymères et présentation de pièces en matière plastique </a:t>
            </a:r>
          </a:p>
          <a:p>
            <a:r>
              <a:rPr lang="fr-FR" sz="2400" b="1" u="sng" dirty="0" smtClean="0"/>
              <a:t> </a:t>
            </a:r>
            <a:endParaRPr lang="fr-FR" sz="2400" b="1" u="sng" dirty="0"/>
          </a:p>
        </p:txBody>
      </p:sp>
      <p:pic>
        <p:nvPicPr>
          <p:cNvPr id="5" name="Image 4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037482"/>
            <a:ext cx="5904656" cy="5487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107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écra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52" y="1412776"/>
            <a:ext cx="7937488" cy="4536504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611560" y="476672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Énoncé original ( </a:t>
            </a:r>
            <a:r>
              <a:rPr lang="fr-FR" dirty="0" err="1" smtClean="0"/>
              <a:t>LeLivreScolaire</a:t>
            </a:r>
            <a:r>
              <a:rPr lang="fr-FR" dirty="0" smtClean="0"/>
              <a:t> 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78982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251520" y="332656"/>
            <a:ext cx="856895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/>
              <a:t>PARTIE  1 :   </a:t>
            </a:r>
            <a:r>
              <a:rPr lang="fr-FR" sz="2800" u="sng" dirty="0" smtClean="0">
                <a:solidFill>
                  <a:srgbClr val="FF0000"/>
                </a:solidFill>
              </a:rPr>
              <a:t>30 min</a:t>
            </a:r>
          </a:p>
          <a:p>
            <a:endParaRPr lang="fr-FR" dirty="0" smtClean="0">
              <a:solidFill>
                <a:srgbClr val="FF0000"/>
              </a:solidFill>
            </a:endParaRPr>
          </a:p>
          <a:p>
            <a:endParaRPr lang="fr-FR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800" dirty="0" smtClean="0"/>
              <a:t>Travail par groupes de 4 élèves.</a:t>
            </a:r>
          </a:p>
          <a:p>
            <a:endParaRPr lang="fr-FR" sz="2800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800" dirty="0" smtClean="0"/>
              <a:t>Possibilité d’utiliser les « fiches synthèses » élaborées en amont par chaque élève sur la nomenclature.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fr-FR" sz="28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800" dirty="0" smtClean="0"/>
              <a:t>Reprise des 4 premières questions de l’énoncé original.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fr-FR" sz="28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fr-FR" sz="2800" dirty="0" smtClean="0"/>
              <a:t>La question 5 et la synthèse seront vues en partie 2.</a:t>
            </a:r>
          </a:p>
          <a:p>
            <a:endParaRPr lang="fr-FR" dirty="0" smtClean="0"/>
          </a:p>
          <a:p>
            <a:endParaRPr lang="fr-FR" dirty="0"/>
          </a:p>
          <a:p>
            <a:pPr marL="342900" indent="-342900">
              <a:buFont typeface="+mj-lt"/>
              <a:buAutoNum type="arabicPeriod"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204326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457</Words>
  <Application>Microsoft Office PowerPoint</Application>
  <PresentationFormat>Affichage à l'écran (4:3)</PresentationFormat>
  <Paragraphs>92</Paragraphs>
  <Slides>17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Thème Office</vt:lpstr>
      <vt:lpstr>LC.19 Polymères</vt:lpstr>
      <vt:lpstr>Présentation PowerPoint</vt:lpstr>
      <vt:lpstr>PARTIE  PEDAGOGIQUE NIVEAU : terminale spécialité physique/chimie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LC.19 Polymères</dc:title>
  <dc:creator>Yann</dc:creator>
  <cp:lastModifiedBy>Yann</cp:lastModifiedBy>
  <cp:revision>32</cp:revision>
  <dcterms:created xsi:type="dcterms:W3CDTF">2023-04-02T18:57:58Z</dcterms:created>
  <dcterms:modified xsi:type="dcterms:W3CDTF">2023-04-05T07:16:04Z</dcterms:modified>
</cp:coreProperties>
</file>