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3" r:id="rId6"/>
    <p:sldId id="264" r:id="rId7"/>
    <p:sldId id="260" r:id="rId8"/>
    <p:sldId id="261" r:id="rId9"/>
    <p:sldId id="262" r:id="rId10"/>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5" d="100"/>
          <a:sy n="65" d="100"/>
        </p:scale>
        <p:origin x="834"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B0A80EA-3797-438B-2E0E-F6EE66759B9C}"/>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AE188D11-53F6-A33A-0167-656E66A82DE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DABB67B8-34FC-422B-567F-66A0CDAA1CA0}"/>
              </a:ext>
            </a:extLst>
          </p:cNvPr>
          <p:cNvSpPr>
            <a:spLocks noGrp="1"/>
          </p:cNvSpPr>
          <p:nvPr>
            <p:ph type="dt" sz="half" idx="10"/>
          </p:nvPr>
        </p:nvSpPr>
        <p:spPr/>
        <p:txBody>
          <a:bodyPr/>
          <a:lstStyle/>
          <a:p>
            <a:fld id="{F4F64545-79CE-436F-B803-253C20A2C758}" type="datetimeFigureOut">
              <a:rPr lang="fr-FR" smtClean="0"/>
              <a:t>18/04/2023</a:t>
            </a:fld>
            <a:endParaRPr lang="fr-FR"/>
          </a:p>
        </p:txBody>
      </p:sp>
      <p:sp>
        <p:nvSpPr>
          <p:cNvPr id="5" name="Espace réservé du pied de page 4">
            <a:extLst>
              <a:ext uri="{FF2B5EF4-FFF2-40B4-BE49-F238E27FC236}">
                <a16:creationId xmlns:a16="http://schemas.microsoft.com/office/drawing/2014/main" id="{C7EBD79A-3D5C-E7F1-47AD-FF0A6EF5868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DFE9D5C-5825-DC5B-1D4D-98D00E817ECF}"/>
              </a:ext>
            </a:extLst>
          </p:cNvPr>
          <p:cNvSpPr>
            <a:spLocks noGrp="1"/>
          </p:cNvSpPr>
          <p:nvPr>
            <p:ph type="sldNum" sz="quarter" idx="12"/>
          </p:nvPr>
        </p:nvSpPr>
        <p:spPr/>
        <p:txBody>
          <a:bodyPr/>
          <a:lstStyle/>
          <a:p>
            <a:fld id="{5AF8BD80-BD88-41F0-B06E-B722E686CD9D}" type="slidenum">
              <a:rPr lang="fr-FR" smtClean="0"/>
              <a:t>‹N°›</a:t>
            </a:fld>
            <a:endParaRPr lang="fr-FR"/>
          </a:p>
        </p:txBody>
      </p:sp>
    </p:spTree>
    <p:extLst>
      <p:ext uri="{BB962C8B-B14F-4D97-AF65-F5344CB8AC3E}">
        <p14:creationId xmlns:p14="http://schemas.microsoft.com/office/powerpoint/2010/main" val="7765038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FC81CC6-6883-8627-E4D6-11800CE8AB36}"/>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3B8D8C3F-D956-AEB4-B1E1-D34E61EAD269}"/>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A7A8E68-328B-6A65-E8D5-74DB1B5D3C88}"/>
              </a:ext>
            </a:extLst>
          </p:cNvPr>
          <p:cNvSpPr>
            <a:spLocks noGrp="1"/>
          </p:cNvSpPr>
          <p:nvPr>
            <p:ph type="dt" sz="half" idx="10"/>
          </p:nvPr>
        </p:nvSpPr>
        <p:spPr/>
        <p:txBody>
          <a:bodyPr/>
          <a:lstStyle/>
          <a:p>
            <a:fld id="{F4F64545-79CE-436F-B803-253C20A2C758}" type="datetimeFigureOut">
              <a:rPr lang="fr-FR" smtClean="0"/>
              <a:t>18/04/2023</a:t>
            </a:fld>
            <a:endParaRPr lang="fr-FR"/>
          </a:p>
        </p:txBody>
      </p:sp>
      <p:sp>
        <p:nvSpPr>
          <p:cNvPr id="5" name="Espace réservé du pied de page 4">
            <a:extLst>
              <a:ext uri="{FF2B5EF4-FFF2-40B4-BE49-F238E27FC236}">
                <a16:creationId xmlns:a16="http://schemas.microsoft.com/office/drawing/2014/main" id="{A135E419-8DE0-0C1E-CAFB-74F0B84AE9C9}"/>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B32A3B55-404F-9524-95D1-931594894A12}"/>
              </a:ext>
            </a:extLst>
          </p:cNvPr>
          <p:cNvSpPr>
            <a:spLocks noGrp="1"/>
          </p:cNvSpPr>
          <p:nvPr>
            <p:ph type="sldNum" sz="quarter" idx="12"/>
          </p:nvPr>
        </p:nvSpPr>
        <p:spPr/>
        <p:txBody>
          <a:bodyPr/>
          <a:lstStyle/>
          <a:p>
            <a:fld id="{5AF8BD80-BD88-41F0-B06E-B722E686CD9D}" type="slidenum">
              <a:rPr lang="fr-FR" smtClean="0"/>
              <a:t>‹N°›</a:t>
            </a:fld>
            <a:endParaRPr lang="fr-FR"/>
          </a:p>
        </p:txBody>
      </p:sp>
    </p:spTree>
    <p:extLst>
      <p:ext uri="{BB962C8B-B14F-4D97-AF65-F5344CB8AC3E}">
        <p14:creationId xmlns:p14="http://schemas.microsoft.com/office/powerpoint/2010/main" val="3654764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FDA71A80-6C95-AD46-DB04-E6C971BCE996}"/>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FE6B8F05-3999-5E2B-5834-D66C1691D3A6}"/>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EDAD7364-AD57-4BAC-F965-A09E6BF7D1E4}"/>
              </a:ext>
            </a:extLst>
          </p:cNvPr>
          <p:cNvSpPr>
            <a:spLocks noGrp="1"/>
          </p:cNvSpPr>
          <p:nvPr>
            <p:ph type="dt" sz="half" idx="10"/>
          </p:nvPr>
        </p:nvSpPr>
        <p:spPr/>
        <p:txBody>
          <a:bodyPr/>
          <a:lstStyle/>
          <a:p>
            <a:fld id="{F4F64545-79CE-436F-B803-253C20A2C758}" type="datetimeFigureOut">
              <a:rPr lang="fr-FR" smtClean="0"/>
              <a:t>18/04/2023</a:t>
            </a:fld>
            <a:endParaRPr lang="fr-FR"/>
          </a:p>
        </p:txBody>
      </p:sp>
      <p:sp>
        <p:nvSpPr>
          <p:cNvPr id="5" name="Espace réservé du pied de page 4">
            <a:extLst>
              <a:ext uri="{FF2B5EF4-FFF2-40B4-BE49-F238E27FC236}">
                <a16:creationId xmlns:a16="http://schemas.microsoft.com/office/drawing/2014/main" id="{763CBEFF-733A-A8CB-04C9-B79EBEC065B0}"/>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2E2BCA2-050B-6A01-CCC2-BA5F76FDD74F}"/>
              </a:ext>
            </a:extLst>
          </p:cNvPr>
          <p:cNvSpPr>
            <a:spLocks noGrp="1"/>
          </p:cNvSpPr>
          <p:nvPr>
            <p:ph type="sldNum" sz="quarter" idx="12"/>
          </p:nvPr>
        </p:nvSpPr>
        <p:spPr/>
        <p:txBody>
          <a:bodyPr/>
          <a:lstStyle/>
          <a:p>
            <a:fld id="{5AF8BD80-BD88-41F0-B06E-B722E686CD9D}" type="slidenum">
              <a:rPr lang="fr-FR" smtClean="0"/>
              <a:t>‹N°›</a:t>
            </a:fld>
            <a:endParaRPr lang="fr-FR"/>
          </a:p>
        </p:txBody>
      </p:sp>
    </p:spTree>
    <p:extLst>
      <p:ext uri="{BB962C8B-B14F-4D97-AF65-F5344CB8AC3E}">
        <p14:creationId xmlns:p14="http://schemas.microsoft.com/office/powerpoint/2010/main" val="8718138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F7C7628-1D5F-B018-4BA5-4D41C4EC8004}"/>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C0F8E9D5-7E24-BE09-B4A5-CBABA09AF2BD}"/>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9C2352F1-19E6-DB03-60E2-FA19B5C2B059}"/>
              </a:ext>
            </a:extLst>
          </p:cNvPr>
          <p:cNvSpPr>
            <a:spLocks noGrp="1"/>
          </p:cNvSpPr>
          <p:nvPr>
            <p:ph type="dt" sz="half" idx="10"/>
          </p:nvPr>
        </p:nvSpPr>
        <p:spPr/>
        <p:txBody>
          <a:bodyPr/>
          <a:lstStyle/>
          <a:p>
            <a:fld id="{F4F64545-79CE-436F-B803-253C20A2C758}" type="datetimeFigureOut">
              <a:rPr lang="fr-FR" smtClean="0"/>
              <a:t>18/04/2023</a:t>
            </a:fld>
            <a:endParaRPr lang="fr-FR"/>
          </a:p>
        </p:txBody>
      </p:sp>
      <p:sp>
        <p:nvSpPr>
          <p:cNvPr id="5" name="Espace réservé du pied de page 4">
            <a:extLst>
              <a:ext uri="{FF2B5EF4-FFF2-40B4-BE49-F238E27FC236}">
                <a16:creationId xmlns:a16="http://schemas.microsoft.com/office/drawing/2014/main" id="{C16892C1-A50E-C352-5B6D-4B44A50A451A}"/>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21D1787D-31B7-49D9-5BF1-F5432949F4B9}"/>
              </a:ext>
            </a:extLst>
          </p:cNvPr>
          <p:cNvSpPr>
            <a:spLocks noGrp="1"/>
          </p:cNvSpPr>
          <p:nvPr>
            <p:ph type="sldNum" sz="quarter" idx="12"/>
          </p:nvPr>
        </p:nvSpPr>
        <p:spPr/>
        <p:txBody>
          <a:bodyPr/>
          <a:lstStyle/>
          <a:p>
            <a:fld id="{5AF8BD80-BD88-41F0-B06E-B722E686CD9D}" type="slidenum">
              <a:rPr lang="fr-FR" smtClean="0"/>
              <a:t>‹N°›</a:t>
            </a:fld>
            <a:endParaRPr lang="fr-FR"/>
          </a:p>
        </p:txBody>
      </p:sp>
    </p:spTree>
    <p:extLst>
      <p:ext uri="{BB962C8B-B14F-4D97-AF65-F5344CB8AC3E}">
        <p14:creationId xmlns:p14="http://schemas.microsoft.com/office/powerpoint/2010/main" val="183785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9FB41D-2B64-7D1B-217D-43B2953F3B26}"/>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A4A3E908-3DD6-9A6C-2CCB-8C8B2BE71B0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4B790C83-55A7-EA77-9AEF-6FA505179EE9}"/>
              </a:ext>
            </a:extLst>
          </p:cNvPr>
          <p:cNvSpPr>
            <a:spLocks noGrp="1"/>
          </p:cNvSpPr>
          <p:nvPr>
            <p:ph type="dt" sz="half" idx="10"/>
          </p:nvPr>
        </p:nvSpPr>
        <p:spPr/>
        <p:txBody>
          <a:bodyPr/>
          <a:lstStyle/>
          <a:p>
            <a:fld id="{F4F64545-79CE-436F-B803-253C20A2C758}" type="datetimeFigureOut">
              <a:rPr lang="fr-FR" smtClean="0"/>
              <a:t>18/04/2023</a:t>
            </a:fld>
            <a:endParaRPr lang="fr-FR"/>
          </a:p>
        </p:txBody>
      </p:sp>
      <p:sp>
        <p:nvSpPr>
          <p:cNvPr id="5" name="Espace réservé du pied de page 4">
            <a:extLst>
              <a:ext uri="{FF2B5EF4-FFF2-40B4-BE49-F238E27FC236}">
                <a16:creationId xmlns:a16="http://schemas.microsoft.com/office/drawing/2014/main" id="{0A7484D9-2316-EF43-AFE3-967438EF0657}"/>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1841EF15-A639-2865-8787-9035758E9A09}"/>
              </a:ext>
            </a:extLst>
          </p:cNvPr>
          <p:cNvSpPr>
            <a:spLocks noGrp="1"/>
          </p:cNvSpPr>
          <p:nvPr>
            <p:ph type="sldNum" sz="quarter" idx="12"/>
          </p:nvPr>
        </p:nvSpPr>
        <p:spPr/>
        <p:txBody>
          <a:bodyPr/>
          <a:lstStyle/>
          <a:p>
            <a:fld id="{5AF8BD80-BD88-41F0-B06E-B722E686CD9D}" type="slidenum">
              <a:rPr lang="fr-FR" smtClean="0"/>
              <a:t>‹N°›</a:t>
            </a:fld>
            <a:endParaRPr lang="fr-FR"/>
          </a:p>
        </p:txBody>
      </p:sp>
    </p:spTree>
    <p:extLst>
      <p:ext uri="{BB962C8B-B14F-4D97-AF65-F5344CB8AC3E}">
        <p14:creationId xmlns:p14="http://schemas.microsoft.com/office/powerpoint/2010/main" val="1910569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01539F7-D88D-6927-665D-FCFFF8EF3F3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51462893-3C9D-829F-5DD1-E8DF2F1C1535}"/>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83665399-F481-2A28-98EE-AF086B59935B}"/>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18F4E9DB-AAB4-40DE-CB4A-60B8B1555CBF}"/>
              </a:ext>
            </a:extLst>
          </p:cNvPr>
          <p:cNvSpPr>
            <a:spLocks noGrp="1"/>
          </p:cNvSpPr>
          <p:nvPr>
            <p:ph type="dt" sz="half" idx="10"/>
          </p:nvPr>
        </p:nvSpPr>
        <p:spPr/>
        <p:txBody>
          <a:bodyPr/>
          <a:lstStyle/>
          <a:p>
            <a:fld id="{F4F64545-79CE-436F-B803-253C20A2C758}" type="datetimeFigureOut">
              <a:rPr lang="fr-FR" smtClean="0"/>
              <a:t>18/04/2023</a:t>
            </a:fld>
            <a:endParaRPr lang="fr-FR"/>
          </a:p>
        </p:txBody>
      </p:sp>
      <p:sp>
        <p:nvSpPr>
          <p:cNvPr id="6" name="Espace réservé du pied de page 5">
            <a:extLst>
              <a:ext uri="{FF2B5EF4-FFF2-40B4-BE49-F238E27FC236}">
                <a16:creationId xmlns:a16="http://schemas.microsoft.com/office/drawing/2014/main" id="{978606F9-01A7-A104-9086-1EBC158152D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9528A22F-8BAB-AB6E-2F33-BD3DDB62E3CF}"/>
              </a:ext>
            </a:extLst>
          </p:cNvPr>
          <p:cNvSpPr>
            <a:spLocks noGrp="1"/>
          </p:cNvSpPr>
          <p:nvPr>
            <p:ph type="sldNum" sz="quarter" idx="12"/>
          </p:nvPr>
        </p:nvSpPr>
        <p:spPr/>
        <p:txBody>
          <a:bodyPr/>
          <a:lstStyle/>
          <a:p>
            <a:fld id="{5AF8BD80-BD88-41F0-B06E-B722E686CD9D}" type="slidenum">
              <a:rPr lang="fr-FR" smtClean="0"/>
              <a:t>‹N°›</a:t>
            </a:fld>
            <a:endParaRPr lang="fr-FR"/>
          </a:p>
        </p:txBody>
      </p:sp>
    </p:spTree>
    <p:extLst>
      <p:ext uri="{BB962C8B-B14F-4D97-AF65-F5344CB8AC3E}">
        <p14:creationId xmlns:p14="http://schemas.microsoft.com/office/powerpoint/2010/main" val="37786962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672234E-47DA-C6B3-11BA-B8976AA2A16A}"/>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8B103A56-A408-7CBB-180F-6DF39413E81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1E146735-022E-BF12-DA79-CBD0991A7BAD}"/>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39E0A233-FBBE-DCFA-3773-2D193BA8603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054F6ED2-AB24-82A4-5441-BB1685B287C3}"/>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47B027BE-0C63-C5D0-3F15-F86C8C2D7341}"/>
              </a:ext>
            </a:extLst>
          </p:cNvPr>
          <p:cNvSpPr>
            <a:spLocks noGrp="1"/>
          </p:cNvSpPr>
          <p:nvPr>
            <p:ph type="dt" sz="half" idx="10"/>
          </p:nvPr>
        </p:nvSpPr>
        <p:spPr/>
        <p:txBody>
          <a:bodyPr/>
          <a:lstStyle/>
          <a:p>
            <a:fld id="{F4F64545-79CE-436F-B803-253C20A2C758}" type="datetimeFigureOut">
              <a:rPr lang="fr-FR" smtClean="0"/>
              <a:t>18/04/2023</a:t>
            </a:fld>
            <a:endParaRPr lang="fr-FR"/>
          </a:p>
        </p:txBody>
      </p:sp>
      <p:sp>
        <p:nvSpPr>
          <p:cNvPr id="8" name="Espace réservé du pied de page 7">
            <a:extLst>
              <a:ext uri="{FF2B5EF4-FFF2-40B4-BE49-F238E27FC236}">
                <a16:creationId xmlns:a16="http://schemas.microsoft.com/office/drawing/2014/main" id="{AD5EA8F1-19C0-5690-3CBF-FEDB966F26E9}"/>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46EA0CEB-A49C-CF74-C213-2F2C9E775C82}"/>
              </a:ext>
            </a:extLst>
          </p:cNvPr>
          <p:cNvSpPr>
            <a:spLocks noGrp="1"/>
          </p:cNvSpPr>
          <p:nvPr>
            <p:ph type="sldNum" sz="quarter" idx="12"/>
          </p:nvPr>
        </p:nvSpPr>
        <p:spPr/>
        <p:txBody>
          <a:bodyPr/>
          <a:lstStyle/>
          <a:p>
            <a:fld id="{5AF8BD80-BD88-41F0-B06E-B722E686CD9D}" type="slidenum">
              <a:rPr lang="fr-FR" smtClean="0"/>
              <a:t>‹N°›</a:t>
            </a:fld>
            <a:endParaRPr lang="fr-FR"/>
          </a:p>
        </p:txBody>
      </p:sp>
    </p:spTree>
    <p:extLst>
      <p:ext uri="{BB962C8B-B14F-4D97-AF65-F5344CB8AC3E}">
        <p14:creationId xmlns:p14="http://schemas.microsoft.com/office/powerpoint/2010/main" val="14150145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C7D5FDB-0BE9-1F28-7533-41A1EE3F3FE3}"/>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97B024FD-45DC-80A9-CCA1-A1CC5FBA6547}"/>
              </a:ext>
            </a:extLst>
          </p:cNvPr>
          <p:cNvSpPr>
            <a:spLocks noGrp="1"/>
          </p:cNvSpPr>
          <p:nvPr>
            <p:ph type="dt" sz="half" idx="10"/>
          </p:nvPr>
        </p:nvSpPr>
        <p:spPr/>
        <p:txBody>
          <a:bodyPr/>
          <a:lstStyle/>
          <a:p>
            <a:fld id="{F4F64545-79CE-436F-B803-253C20A2C758}" type="datetimeFigureOut">
              <a:rPr lang="fr-FR" smtClean="0"/>
              <a:t>18/04/2023</a:t>
            </a:fld>
            <a:endParaRPr lang="fr-FR"/>
          </a:p>
        </p:txBody>
      </p:sp>
      <p:sp>
        <p:nvSpPr>
          <p:cNvPr id="4" name="Espace réservé du pied de page 3">
            <a:extLst>
              <a:ext uri="{FF2B5EF4-FFF2-40B4-BE49-F238E27FC236}">
                <a16:creationId xmlns:a16="http://schemas.microsoft.com/office/drawing/2014/main" id="{B985B84C-4D5A-C868-FCCC-4A3317E63FE2}"/>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D66D15C3-B275-3263-2D8E-8FDE3362F76B}"/>
              </a:ext>
            </a:extLst>
          </p:cNvPr>
          <p:cNvSpPr>
            <a:spLocks noGrp="1"/>
          </p:cNvSpPr>
          <p:nvPr>
            <p:ph type="sldNum" sz="quarter" idx="12"/>
          </p:nvPr>
        </p:nvSpPr>
        <p:spPr/>
        <p:txBody>
          <a:bodyPr/>
          <a:lstStyle/>
          <a:p>
            <a:fld id="{5AF8BD80-BD88-41F0-B06E-B722E686CD9D}" type="slidenum">
              <a:rPr lang="fr-FR" smtClean="0"/>
              <a:t>‹N°›</a:t>
            </a:fld>
            <a:endParaRPr lang="fr-FR"/>
          </a:p>
        </p:txBody>
      </p:sp>
    </p:spTree>
    <p:extLst>
      <p:ext uri="{BB962C8B-B14F-4D97-AF65-F5344CB8AC3E}">
        <p14:creationId xmlns:p14="http://schemas.microsoft.com/office/powerpoint/2010/main" val="31656227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36ED88A4-5CD0-4178-0176-1DC0E6603B65}"/>
              </a:ext>
            </a:extLst>
          </p:cNvPr>
          <p:cNvSpPr>
            <a:spLocks noGrp="1"/>
          </p:cNvSpPr>
          <p:nvPr>
            <p:ph type="dt" sz="half" idx="10"/>
          </p:nvPr>
        </p:nvSpPr>
        <p:spPr/>
        <p:txBody>
          <a:bodyPr/>
          <a:lstStyle/>
          <a:p>
            <a:fld id="{F4F64545-79CE-436F-B803-253C20A2C758}" type="datetimeFigureOut">
              <a:rPr lang="fr-FR" smtClean="0"/>
              <a:t>18/04/2023</a:t>
            </a:fld>
            <a:endParaRPr lang="fr-FR"/>
          </a:p>
        </p:txBody>
      </p:sp>
      <p:sp>
        <p:nvSpPr>
          <p:cNvPr id="3" name="Espace réservé du pied de page 2">
            <a:extLst>
              <a:ext uri="{FF2B5EF4-FFF2-40B4-BE49-F238E27FC236}">
                <a16:creationId xmlns:a16="http://schemas.microsoft.com/office/drawing/2014/main" id="{8AE8884D-1C2D-7271-8BDA-E7FD0C5B6555}"/>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22EB9F83-97AC-4616-89CB-0FD870634371}"/>
              </a:ext>
            </a:extLst>
          </p:cNvPr>
          <p:cNvSpPr>
            <a:spLocks noGrp="1"/>
          </p:cNvSpPr>
          <p:nvPr>
            <p:ph type="sldNum" sz="quarter" idx="12"/>
          </p:nvPr>
        </p:nvSpPr>
        <p:spPr/>
        <p:txBody>
          <a:bodyPr/>
          <a:lstStyle/>
          <a:p>
            <a:fld id="{5AF8BD80-BD88-41F0-B06E-B722E686CD9D}" type="slidenum">
              <a:rPr lang="fr-FR" smtClean="0"/>
              <a:t>‹N°›</a:t>
            </a:fld>
            <a:endParaRPr lang="fr-FR"/>
          </a:p>
        </p:txBody>
      </p:sp>
    </p:spTree>
    <p:extLst>
      <p:ext uri="{BB962C8B-B14F-4D97-AF65-F5344CB8AC3E}">
        <p14:creationId xmlns:p14="http://schemas.microsoft.com/office/powerpoint/2010/main" val="26661573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6A97B42-55FB-5574-E88A-EFAAB935690E}"/>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22820B42-116B-8575-38FF-265D3474041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9F04F238-D77D-0B29-823C-2321BF9CC54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433D08AC-9B0A-0F88-B0D7-4A4ADA74E1D9}"/>
              </a:ext>
            </a:extLst>
          </p:cNvPr>
          <p:cNvSpPr>
            <a:spLocks noGrp="1"/>
          </p:cNvSpPr>
          <p:nvPr>
            <p:ph type="dt" sz="half" idx="10"/>
          </p:nvPr>
        </p:nvSpPr>
        <p:spPr/>
        <p:txBody>
          <a:bodyPr/>
          <a:lstStyle/>
          <a:p>
            <a:fld id="{F4F64545-79CE-436F-B803-253C20A2C758}" type="datetimeFigureOut">
              <a:rPr lang="fr-FR" smtClean="0"/>
              <a:t>18/04/2023</a:t>
            </a:fld>
            <a:endParaRPr lang="fr-FR"/>
          </a:p>
        </p:txBody>
      </p:sp>
      <p:sp>
        <p:nvSpPr>
          <p:cNvPr id="6" name="Espace réservé du pied de page 5">
            <a:extLst>
              <a:ext uri="{FF2B5EF4-FFF2-40B4-BE49-F238E27FC236}">
                <a16:creationId xmlns:a16="http://schemas.microsoft.com/office/drawing/2014/main" id="{19582577-C401-C5AD-FCED-905BD7E891B4}"/>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75B00465-97F8-085F-B900-D8BF4604AD69}"/>
              </a:ext>
            </a:extLst>
          </p:cNvPr>
          <p:cNvSpPr>
            <a:spLocks noGrp="1"/>
          </p:cNvSpPr>
          <p:nvPr>
            <p:ph type="sldNum" sz="quarter" idx="12"/>
          </p:nvPr>
        </p:nvSpPr>
        <p:spPr/>
        <p:txBody>
          <a:bodyPr/>
          <a:lstStyle/>
          <a:p>
            <a:fld id="{5AF8BD80-BD88-41F0-B06E-B722E686CD9D}" type="slidenum">
              <a:rPr lang="fr-FR" smtClean="0"/>
              <a:t>‹N°›</a:t>
            </a:fld>
            <a:endParaRPr lang="fr-FR"/>
          </a:p>
        </p:txBody>
      </p:sp>
    </p:spTree>
    <p:extLst>
      <p:ext uri="{BB962C8B-B14F-4D97-AF65-F5344CB8AC3E}">
        <p14:creationId xmlns:p14="http://schemas.microsoft.com/office/powerpoint/2010/main" val="38724993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CD3AB2A-9632-BD3B-1E60-A1FF0D679C63}"/>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90EE3183-CB42-FAE4-3286-E881FD41525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C360197A-5606-6D6C-C9FC-CA89EBAFB67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A07F4DD1-7C5E-1043-AD5E-5DD82A72C8FE}"/>
              </a:ext>
            </a:extLst>
          </p:cNvPr>
          <p:cNvSpPr>
            <a:spLocks noGrp="1"/>
          </p:cNvSpPr>
          <p:nvPr>
            <p:ph type="dt" sz="half" idx="10"/>
          </p:nvPr>
        </p:nvSpPr>
        <p:spPr/>
        <p:txBody>
          <a:bodyPr/>
          <a:lstStyle/>
          <a:p>
            <a:fld id="{F4F64545-79CE-436F-B803-253C20A2C758}" type="datetimeFigureOut">
              <a:rPr lang="fr-FR" smtClean="0"/>
              <a:t>18/04/2023</a:t>
            </a:fld>
            <a:endParaRPr lang="fr-FR"/>
          </a:p>
        </p:txBody>
      </p:sp>
      <p:sp>
        <p:nvSpPr>
          <p:cNvPr id="6" name="Espace réservé du pied de page 5">
            <a:extLst>
              <a:ext uri="{FF2B5EF4-FFF2-40B4-BE49-F238E27FC236}">
                <a16:creationId xmlns:a16="http://schemas.microsoft.com/office/drawing/2014/main" id="{6B934BA5-BB76-37BB-80D0-489E7B1BF27A}"/>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ED56FA7F-7206-3ECD-1D98-CF4F5667541C}"/>
              </a:ext>
            </a:extLst>
          </p:cNvPr>
          <p:cNvSpPr>
            <a:spLocks noGrp="1"/>
          </p:cNvSpPr>
          <p:nvPr>
            <p:ph type="sldNum" sz="quarter" idx="12"/>
          </p:nvPr>
        </p:nvSpPr>
        <p:spPr/>
        <p:txBody>
          <a:bodyPr/>
          <a:lstStyle/>
          <a:p>
            <a:fld id="{5AF8BD80-BD88-41F0-B06E-B722E686CD9D}" type="slidenum">
              <a:rPr lang="fr-FR" smtClean="0"/>
              <a:t>‹N°›</a:t>
            </a:fld>
            <a:endParaRPr lang="fr-FR"/>
          </a:p>
        </p:txBody>
      </p:sp>
    </p:spTree>
    <p:extLst>
      <p:ext uri="{BB962C8B-B14F-4D97-AF65-F5344CB8AC3E}">
        <p14:creationId xmlns:p14="http://schemas.microsoft.com/office/powerpoint/2010/main" val="249710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106990D3-24BC-96F1-5159-7AFC5C9EC4E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C035CA3E-4C17-78EB-4621-39315352E40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1F89924-C5C4-AF3D-9547-E2FC9FB2BFB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F64545-79CE-436F-B803-253C20A2C758}" type="datetimeFigureOut">
              <a:rPr lang="fr-FR" smtClean="0"/>
              <a:t>18/04/2023</a:t>
            </a:fld>
            <a:endParaRPr lang="fr-FR"/>
          </a:p>
        </p:txBody>
      </p:sp>
      <p:sp>
        <p:nvSpPr>
          <p:cNvPr id="5" name="Espace réservé du pied de page 4">
            <a:extLst>
              <a:ext uri="{FF2B5EF4-FFF2-40B4-BE49-F238E27FC236}">
                <a16:creationId xmlns:a16="http://schemas.microsoft.com/office/drawing/2014/main" id="{F9319496-D387-EBEC-ABAD-D4A9A6EE0A4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E2FDF6A1-AD10-5BC3-8417-C6AE737D1E9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F8BD80-BD88-41F0-B06E-B722E686CD9D}" type="slidenum">
              <a:rPr lang="fr-FR" smtClean="0"/>
              <a:t>‹N°›</a:t>
            </a:fld>
            <a:endParaRPr lang="fr-FR"/>
          </a:p>
        </p:txBody>
      </p:sp>
    </p:spTree>
    <p:extLst>
      <p:ext uri="{BB962C8B-B14F-4D97-AF65-F5344CB8AC3E}">
        <p14:creationId xmlns:p14="http://schemas.microsoft.com/office/powerpoint/2010/main" val="2076118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emf"/></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emf"/><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10.emf"/><Relationship Id="rId5" Type="http://schemas.openxmlformats.org/officeDocument/2006/relationships/image" Target="../media/image9.emf"/><Relationship Id="rId4" Type="http://schemas.openxmlformats.org/officeDocument/2006/relationships/image" Target="../media/image8.emf"/></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15.png"/><Relationship Id="rId1" Type="http://schemas.openxmlformats.org/officeDocument/2006/relationships/slideLayout" Target="../slideLayouts/slideLayout7.xml"/><Relationship Id="rId4" Type="http://schemas.openxmlformats.org/officeDocument/2006/relationships/image" Target="../media/image150.png"/></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6D27D9C-92DD-8E88-47AE-B9D062597C84}"/>
              </a:ext>
            </a:extLst>
          </p:cNvPr>
          <p:cNvSpPr>
            <a:spLocks noGrp="1"/>
          </p:cNvSpPr>
          <p:nvPr>
            <p:ph type="ctrTitle"/>
          </p:nvPr>
        </p:nvSpPr>
        <p:spPr/>
        <p:txBody>
          <a:bodyPr/>
          <a:lstStyle/>
          <a:p>
            <a:r>
              <a:rPr lang="fr-FR" dirty="0"/>
              <a:t>Bac STL  juin 2022</a:t>
            </a:r>
          </a:p>
        </p:txBody>
      </p:sp>
    </p:spTree>
    <p:extLst>
      <p:ext uri="{BB962C8B-B14F-4D97-AF65-F5344CB8AC3E}">
        <p14:creationId xmlns:p14="http://schemas.microsoft.com/office/powerpoint/2010/main" val="36304028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2DC507F2-3877-3863-C955-B63B0BE13FAA}"/>
              </a:ext>
            </a:extLst>
          </p:cNvPr>
          <p:cNvPicPr>
            <a:picLocks noChangeAspect="1"/>
          </p:cNvPicPr>
          <p:nvPr/>
        </p:nvPicPr>
        <p:blipFill>
          <a:blip r:embed="rId2"/>
          <a:stretch>
            <a:fillRect/>
          </a:stretch>
        </p:blipFill>
        <p:spPr>
          <a:xfrm>
            <a:off x="2019300" y="1086311"/>
            <a:ext cx="6844481" cy="3190360"/>
          </a:xfrm>
          <a:prstGeom prst="rect">
            <a:avLst/>
          </a:prstGeom>
        </p:spPr>
      </p:pic>
      <p:sp>
        <p:nvSpPr>
          <p:cNvPr id="4" name="ZoneTexte 3">
            <a:extLst>
              <a:ext uri="{FF2B5EF4-FFF2-40B4-BE49-F238E27FC236}">
                <a16:creationId xmlns:a16="http://schemas.microsoft.com/office/drawing/2014/main" id="{9528DCC2-5AF5-8655-420E-07C4D3016C19}"/>
              </a:ext>
            </a:extLst>
          </p:cNvPr>
          <p:cNvSpPr txBox="1"/>
          <p:nvPr/>
        </p:nvSpPr>
        <p:spPr>
          <a:xfrm>
            <a:off x="1902542" y="707923"/>
            <a:ext cx="8153400" cy="400110"/>
          </a:xfrm>
          <a:prstGeom prst="rect">
            <a:avLst/>
          </a:prstGeom>
          <a:noFill/>
        </p:spPr>
        <p:txBody>
          <a:bodyPr wrap="square" rtlCol="0">
            <a:spAutoFit/>
          </a:bodyPr>
          <a:lstStyle/>
          <a:p>
            <a:r>
              <a:rPr lang="fr-FR" sz="2000" b="1" u="sng" dirty="0"/>
              <a:t>Exercice 1 : chute verticale (2 points PC + 2 points Math)</a:t>
            </a:r>
          </a:p>
        </p:txBody>
      </p:sp>
      <p:pic>
        <p:nvPicPr>
          <p:cNvPr id="6" name="Image 5">
            <a:extLst>
              <a:ext uri="{FF2B5EF4-FFF2-40B4-BE49-F238E27FC236}">
                <a16:creationId xmlns:a16="http://schemas.microsoft.com/office/drawing/2014/main" id="{8A35FA4B-1572-BBC1-9F4F-418F692ABF7F}"/>
              </a:ext>
            </a:extLst>
          </p:cNvPr>
          <p:cNvPicPr>
            <a:picLocks noChangeAspect="1"/>
          </p:cNvPicPr>
          <p:nvPr/>
        </p:nvPicPr>
        <p:blipFill>
          <a:blip r:embed="rId3"/>
          <a:stretch>
            <a:fillRect/>
          </a:stretch>
        </p:blipFill>
        <p:spPr>
          <a:xfrm>
            <a:off x="3989131" y="4276671"/>
            <a:ext cx="5730056" cy="2376776"/>
          </a:xfrm>
          <a:prstGeom prst="rect">
            <a:avLst/>
          </a:prstGeom>
        </p:spPr>
      </p:pic>
    </p:spTree>
    <p:extLst>
      <p:ext uri="{BB962C8B-B14F-4D97-AF65-F5344CB8AC3E}">
        <p14:creationId xmlns:p14="http://schemas.microsoft.com/office/powerpoint/2010/main" val="3957671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AE0F1B6E-6B41-C1F5-75A5-A044E58CDAB1}"/>
              </a:ext>
            </a:extLst>
          </p:cNvPr>
          <p:cNvPicPr>
            <a:picLocks noChangeAspect="1"/>
          </p:cNvPicPr>
          <p:nvPr/>
        </p:nvPicPr>
        <p:blipFill>
          <a:blip r:embed="rId2"/>
          <a:stretch>
            <a:fillRect/>
          </a:stretch>
        </p:blipFill>
        <p:spPr>
          <a:xfrm>
            <a:off x="622043" y="593315"/>
            <a:ext cx="7172325" cy="1276350"/>
          </a:xfrm>
          <a:prstGeom prst="rect">
            <a:avLst/>
          </a:prstGeom>
        </p:spPr>
      </p:pic>
      <p:pic>
        <p:nvPicPr>
          <p:cNvPr id="5" name="Image 4">
            <a:extLst>
              <a:ext uri="{FF2B5EF4-FFF2-40B4-BE49-F238E27FC236}">
                <a16:creationId xmlns:a16="http://schemas.microsoft.com/office/drawing/2014/main" id="{F52914C2-4448-626C-AC38-FDE388E3069A}"/>
              </a:ext>
            </a:extLst>
          </p:cNvPr>
          <p:cNvPicPr>
            <a:picLocks noChangeAspect="1"/>
          </p:cNvPicPr>
          <p:nvPr/>
        </p:nvPicPr>
        <p:blipFill>
          <a:blip r:embed="rId3"/>
          <a:stretch>
            <a:fillRect/>
          </a:stretch>
        </p:blipFill>
        <p:spPr>
          <a:xfrm>
            <a:off x="498123" y="1869665"/>
            <a:ext cx="4921545" cy="3425006"/>
          </a:xfrm>
          <a:prstGeom prst="rect">
            <a:avLst/>
          </a:prstGeom>
        </p:spPr>
      </p:pic>
      <p:pic>
        <p:nvPicPr>
          <p:cNvPr id="4" name="Image 3">
            <a:extLst>
              <a:ext uri="{FF2B5EF4-FFF2-40B4-BE49-F238E27FC236}">
                <a16:creationId xmlns:a16="http://schemas.microsoft.com/office/drawing/2014/main" id="{A5E819CF-1A83-C6BA-ED7B-315DCE597B0B}"/>
              </a:ext>
            </a:extLst>
          </p:cNvPr>
          <p:cNvPicPr>
            <a:picLocks noChangeAspect="1"/>
          </p:cNvPicPr>
          <p:nvPr/>
        </p:nvPicPr>
        <p:blipFill>
          <a:blip r:embed="rId4"/>
          <a:stretch>
            <a:fillRect/>
          </a:stretch>
        </p:blipFill>
        <p:spPr>
          <a:xfrm>
            <a:off x="7387346" y="1242859"/>
            <a:ext cx="4473963" cy="2186141"/>
          </a:xfrm>
          <a:prstGeom prst="rect">
            <a:avLst/>
          </a:prstGeom>
        </p:spPr>
      </p:pic>
      <p:sp>
        <p:nvSpPr>
          <p:cNvPr id="7" name="ZoneTexte 6">
            <a:extLst>
              <a:ext uri="{FF2B5EF4-FFF2-40B4-BE49-F238E27FC236}">
                <a16:creationId xmlns:a16="http://schemas.microsoft.com/office/drawing/2014/main" id="{77FD3C38-BC94-E1EA-91DD-3DD0D9CA9DC4}"/>
              </a:ext>
            </a:extLst>
          </p:cNvPr>
          <p:cNvSpPr txBox="1"/>
          <p:nvPr/>
        </p:nvSpPr>
        <p:spPr>
          <a:xfrm>
            <a:off x="5539250" y="3670658"/>
            <a:ext cx="6098458" cy="2031325"/>
          </a:xfrm>
          <a:prstGeom prst="rect">
            <a:avLst/>
          </a:prstGeom>
          <a:noFill/>
          <a:ln>
            <a:solidFill>
              <a:schemeClr val="accent1"/>
            </a:solidFill>
          </a:ln>
        </p:spPr>
        <p:txBody>
          <a:bodyPr wrap="square">
            <a:spAutoFit/>
          </a:bodyPr>
          <a:lstStyle/>
          <a:p>
            <a:r>
              <a:rPr lang="fr-FR" dirty="0"/>
              <a:t>1.    </a:t>
            </a:r>
            <a:r>
              <a:rPr lang="fr-FR" dirty="0" err="1"/>
              <a:t>V</a:t>
            </a:r>
            <a:r>
              <a:rPr lang="fr-FR" baseline="-25000" dirty="0" err="1"/>
              <a:t>lim</a:t>
            </a:r>
            <a:r>
              <a:rPr lang="fr-FR" dirty="0"/>
              <a:t> = 0,96 m.s</a:t>
            </a:r>
            <a:r>
              <a:rPr lang="fr-FR" baseline="30000" dirty="0"/>
              <a:t>-1			                                       </a:t>
            </a:r>
          </a:p>
          <a:p>
            <a:r>
              <a:rPr lang="fr-FR" dirty="0"/>
              <a:t>Le temps caractéristique τ correspond au temps où</a:t>
            </a:r>
          </a:p>
          <a:p>
            <a:r>
              <a:rPr lang="fr-FR" dirty="0"/>
              <a:t>v = 0,63 </a:t>
            </a:r>
            <a:r>
              <a:rPr lang="fr-FR" dirty="0" err="1"/>
              <a:t>V</a:t>
            </a:r>
            <a:r>
              <a:rPr lang="fr-FR" baseline="-25000" dirty="0" err="1"/>
              <a:t>lim</a:t>
            </a:r>
            <a:endParaRPr lang="fr-FR" baseline="-25000" dirty="0"/>
          </a:p>
          <a:p>
            <a:r>
              <a:rPr lang="fr-FR" dirty="0"/>
              <a:t>Soit v = 0,63 x 0,96 = 0,60 m.s</a:t>
            </a:r>
            <a:r>
              <a:rPr lang="fr-FR" baseline="30000" dirty="0"/>
              <a:t>-1  </a:t>
            </a:r>
            <a:r>
              <a:rPr lang="fr-FR" dirty="0"/>
              <a:t>d’où graphiquement τ = 0,11 s</a:t>
            </a:r>
          </a:p>
          <a:p>
            <a:endParaRPr lang="fr-FR" i="1" dirty="0"/>
          </a:p>
          <a:p>
            <a:r>
              <a:rPr lang="fr-FR" i="1" dirty="0"/>
              <a:t>On acceptera des valeurs comprises entre 0,10 et 0,14 s</a:t>
            </a:r>
          </a:p>
          <a:p>
            <a:r>
              <a:rPr lang="fr-FR" i="1" dirty="0"/>
              <a:t>Ou abscisse du point d’intersection entre la tangente</a:t>
            </a:r>
          </a:p>
        </p:txBody>
      </p:sp>
      <p:sp>
        <p:nvSpPr>
          <p:cNvPr id="9" name="ZoneTexte 8">
            <a:extLst>
              <a:ext uri="{FF2B5EF4-FFF2-40B4-BE49-F238E27FC236}">
                <a16:creationId xmlns:a16="http://schemas.microsoft.com/office/drawing/2014/main" id="{19928713-872B-EFBB-190C-71BB83DDEAA4}"/>
              </a:ext>
            </a:extLst>
          </p:cNvPr>
          <p:cNvSpPr txBox="1"/>
          <p:nvPr/>
        </p:nvSpPr>
        <p:spPr>
          <a:xfrm>
            <a:off x="5419668" y="1124830"/>
            <a:ext cx="1113867" cy="369332"/>
          </a:xfrm>
          <a:prstGeom prst="rect">
            <a:avLst/>
          </a:prstGeom>
          <a:noFill/>
        </p:spPr>
        <p:txBody>
          <a:bodyPr wrap="square">
            <a:spAutoFit/>
          </a:bodyPr>
          <a:lstStyle/>
          <a:p>
            <a:r>
              <a:rPr lang="fr-FR" baseline="30000" dirty="0"/>
              <a:t> </a:t>
            </a:r>
            <a:r>
              <a:rPr lang="fr-FR" dirty="0">
                <a:solidFill>
                  <a:srgbClr val="FF0000"/>
                </a:solidFill>
              </a:rPr>
              <a:t>0,25 pt</a:t>
            </a:r>
            <a:endParaRPr lang="fr-FR" baseline="30000" dirty="0">
              <a:solidFill>
                <a:srgbClr val="FF0000"/>
              </a:solidFill>
            </a:endParaRPr>
          </a:p>
        </p:txBody>
      </p:sp>
      <p:sp>
        <p:nvSpPr>
          <p:cNvPr id="10" name="ZoneTexte 9">
            <a:extLst>
              <a:ext uri="{FF2B5EF4-FFF2-40B4-BE49-F238E27FC236}">
                <a16:creationId xmlns:a16="http://schemas.microsoft.com/office/drawing/2014/main" id="{BF4223AB-EF1B-99A4-DDF7-8121B2896E65}"/>
              </a:ext>
            </a:extLst>
          </p:cNvPr>
          <p:cNvSpPr txBox="1"/>
          <p:nvPr/>
        </p:nvSpPr>
        <p:spPr>
          <a:xfrm>
            <a:off x="5419668" y="1494162"/>
            <a:ext cx="1113867" cy="369332"/>
          </a:xfrm>
          <a:prstGeom prst="rect">
            <a:avLst/>
          </a:prstGeom>
          <a:noFill/>
        </p:spPr>
        <p:txBody>
          <a:bodyPr wrap="square">
            <a:spAutoFit/>
          </a:bodyPr>
          <a:lstStyle/>
          <a:p>
            <a:r>
              <a:rPr lang="fr-FR" baseline="30000" dirty="0"/>
              <a:t> </a:t>
            </a:r>
            <a:r>
              <a:rPr lang="fr-FR" dirty="0">
                <a:solidFill>
                  <a:srgbClr val="FF0000"/>
                </a:solidFill>
              </a:rPr>
              <a:t>0,25 pt</a:t>
            </a:r>
            <a:endParaRPr lang="fr-FR" baseline="30000" dirty="0">
              <a:solidFill>
                <a:srgbClr val="FF0000"/>
              </a:solidFill>
            </a:endParaRPr>
          </a:p>
        </p:txBody>
      </p:sp>
    </p:spTree>
    <p:extLst>
      <p:ext uri="{BB962C8B-B14F-4D97-AF65-F5344CB8AC3E}">
        <p14:creationId xmlns:p14="http://schemas.microsoft.com/office/powerpoint/2010/main" val="3109016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DC519F13-C7E8-0C71-B413-CF63C52D69AF}"/>
              </a:ext>
            </a:extLst>
          </p:cNvPr>
          <p:cNvPicPr>
            <a:picLocks noChangeAspect="1"/>
          </p:cNvPicPr>
          <p:nvPr/>
        </p:nvPicPr>
        <p:blipFill>
          <a:blip r:embed="rId2"/>
          <a:stretch>
            <a:fillRect/>
          </a:stretch>
        </p:blipFill>
        <p:spPr>
          <a:xfrm>
            <a:off x="280372" y="370246"/>
            <a:ext cx="6094287" cy="4010025"/>
          </a:xfrm>
          <a:prstGeom prst="rect">
            <a:avLst/>
          </a:prstGeom>
        </p:spPr>
      </p:pic>
      <p:pic>
        <p:nvPicPr>
          <p:cNvPr id="6" name="Image 5">
            <a:extLst>
              <a:ext uri="{FF2B5EF4-FFF2-40B4-BE49-F238E27FC236}">
                <a16:creationId xmlns:a16="http://schemas.microsoft.com/office/drawing/2014/main" id="{92FA9D1C-B786-1DD7-BC06-C4C04C9EEC1D}"/>
              </a:ext>
            </a:extLst>
          </p:cNvPr>
          <p:cNvPicPr>
            <a:picLocks noChangeAspect="1"/>
          </p:cNvPicPr>
          <p:nvPr/>
        </p:nvPicPr>
        <p:blipFill>
          <a:blip r:embed="rId3"/>
          <a:stretch>
            <a:fillRect/>
          </a:stretch>
        </p:blipFill>
        <p:spPr>
          <a:xfrm>
            <a:off x="121496" y="4695968"/>
            <a:ext cx="6253163" cy="650524"/>
          </a:xfrm>
          <a:prstGeom prst="rect">
            <a:avLst/>
          </a:prstGeom>
        </p:spPr>
      </p:pic>
      <mc:AlternateContent xmlns:mc="http://schemas.openxmlformats.org/markup-compatibility/2006" xmlns:a14="http://schemas.microsoft.com/office/drawing/2010/main">
        <mc:Choice Requires="a14">
          <p:sp>
            <p:nvSpPr>
              <p:cNvPr id="3" name="ZoneTexte 2">
                <a:extLst>
                  <a:ext uri="{FF2B5EF4-FFF2-40B4-BE49-F238E27FC236}">
                    <a16:creationId xmlns:a16="http://schemas.microsoft.com/office/drawing/2014/main" id="{EE059787-A108-9A39-85A8-6499A5A5214B}"/>
                  </a:ext>
                </a:extLst>
              </p:cNvPr>
              <p:cNvSpPr txBox="1"/>
              <p:nvPr/>
            </p:nvSpPr>
            <p:spPr>
              <a:xfrm>
                <a:off x="6769357" y="711509"/>
                <a:ext cx="5142271" cy="1518942"/>
              </a:xfrm>
              <a:prstGeom prst="rect">
                <a:avLst/>
              </a:prstGeom>
              <a:noFill/>
              <a:ln>
                <a:solidFill>
                  <a:schemeClr val="accent1"/>
                </a:solidFill>
              </a:ln>
            </p:spPr>
            <p:txBody>
              <a:bodyPr wrap="square">
                <a:spAutoFit/>
              </a:bodyPr>
              <a:lstStyle/>
              <a:p>
                <a:r>
                  <a:rPr lang="fr-FR" dirty="0"/>
                  <a:t>2. </a:t>
                </a:r>
                <a:r>
                  <a:rPr lang="fr-FR" dirty="0">
                    <a:solidFill>
                      <a:srgbClr val="FF0000"/>
                    </a:solidFill>
                  </a:rPr>
                  <a:t>0,25 pt  </a:t>
                </a:r>
                <a:r>
                  <a:rPr lang="fr-FR" dirty="0"/>
                  <a:t>On applique la seconde loi de Newton à la goutte d’huile supposée ponctuelle, dans le référentiel terrestre supposé galiléen : </a:t>
                </a:r>
              </a:p>
              <a:p>
                <a:r>
                  <a:rPr lang="fr-FR" dirty="0"/>
                  <a:t>Σ </a:t>
                </a:r>
                <a:r>
                  <a:rPr lang="fr-FR" dirty="0" err="1"/>
                  <a:t>F⃗ext</a:t>
                </a:r>
                <a:r>
                  <a:rPr lang="fr-FR" dirty="0"/>
                  <a:t> = ma⃗</a:t>
                </a:r>
              </a:p>
              <a:p>
                <a:r>
                  <a:rPr lang="fr-FR" dirty="0"/>
                  <a:t>avec Σ </a:t>
                </a:r>
                <a14:m>
                  <m:oMath xmlns:m="http://schemas.openxmlformats.org/officeDocument/2006/math">
                    <m:acc>
                      <m:accPr>
                        <m:chr m:val="⃗"/>
                        <m:ctrlPr>
                          <a:rPr lang="fr-FR" i="1" dirty="0" smtClean="0">
                            <a:latin typeface="Cambria Math" panose="02040503050406030204" pitchFamily="18" charset="0"/>
                          </a:rPr>
                        </m:ctrlPr>
                      </m:accPr>
                      <m:e>
                        <m:sSub>
                          <m:sSubPr>
                            <m:ctrlPr>
                              <a:rPr lang="fr-FR" b="0" i="1" dirty="0" smtClean="0">
                                <a:latin typeface="Cambria Math" panose="02040503050406030204" pitchFamily="18" charset="0"/>
                              </a:rPr>
                            </m:ctrlPr>
                          </m:sSubPr>
                          <m:e>
                            <m:r>
                              <a:rPr lang="fr-FR" b="0" i="1" dirty="0" smtClean="0">
                                <a:latin typeface="Cambria Math" panose="02040503050406030204" pitchFamily="18" charset="0"/>
                              </a:rPr>
                              <m:t>𝐹</m:t>
                            </m:r>
                          </m:e>
                          <m:sub>
                            <m:r>
                              <a:rPr lang="fr-FR" b="0" i="1" dirty="0" smtClean="0">
                                <a:latin typeface="Cambria Math" panose="02040503050406030204" pitchFamily="18" charset="0"/>
                              </a:rPr>
                              <m:t>𝑒𝑥𝑡</m:t>
                            </m:r>
                          </m:sub>
                        </m:sSub>
                      </m:e>
                    </m:acc>
                    <m:r>
                      <a:rPr lang="fr-FR" b="0" i="1" dirty="0" smtClean="0">
                        <a:latin typeface="Cambria Math" panose="02040503050406030204" pitchFamily="18" charset="0"/>
                      </a:rPr>
                      <m:t>= </m:t>
                    </m:r>
                    <m:acc>
                      <m:accPr>
                        <m:chr m:val="⃗"/>
                        <m:ctrlPr>
                          <a:rPr lang="fr-FR" b="0" i="1" dirty="0" smtClean="0">
                            <a:latin typeface="Cambria Math" panose="02040503050406030204" pitchFamily="18" charset="0"/>
                          </a:rPr>
                        </m:ctrlPr>
                      </m:accPr>
                      <m:e>
                        <m:r>
                          <a:rPr lang="fr-FR" b="0" i="1" dirty="0" smtClean="0">
                            <a:latin typeface="Cambria Math" panose="02040503050406030204" pitchFamily="18" charset="0"/>
                          </a:rPr>
                          <m:t>𝑃</m:t>
                        </m:r>
                      </m:e>
                    </m:acc>
                    <m:r>
                      <a:rPr lang="fr-FR" b="0" i="1" dirty="0" smtClean="0">
                        <a:latin typeface="Cambria Math" panose="02040503050406030204" pitchFamily="18" charset="0"/>
                      </a:rPr>
                      <m:t>+ </m:t>
                    </m:r>
                    <m:acc>
                      <m:accPr>
                        <m:chr m:val="⃗"/>
                        <m:ctrlPr>
                          <a:rPr lang="fr-FR" b="0" i="1" dirty="0" smtClean="0">
                            <a:latin typeface="Cambria Math" panose="02040503050406030204" pitchFamily="18" charset="0"/>
                          </a:rPr>
                        </m:ctrlPr>
                      </m:accPr>
                      <m:e>
                        <m:r>
                          <m:rPr>
                            <m:sty m:val="p"/>
                          </m:rPr>
                          <a:rPr lang="el-GR" b="0" i="1" dirty="0" smtClean="0">
                            <a:latin typeface="Cambria Math" panose="02040503050406030204" pitchFamily="18" charset="0"/>
                            <a:ea typeface="Cambria Math" panose="02040503050406030204" pitchFamily="18" charset="0"/>
                          </a:rPr>
                          <m:t>Π</m:t>
                        </m:r>
                      </m:e>
                    </m:acc>
                    <m:r>
                      <a:rPr lang="fr-FR" b="0" i="1" dirty="0" smtClean="0">
                        <a:latin typeface="Cambria Math" panose="02040503050406030204" pitchFamily="18" charset="0"/>
                      </a:rPr>
                      <m:t>+</m:t>
                    </m:r>
                    <m:acc>
                      <m:accPr>
                        <m:chr m:val="⃗"/>
                        <m:ctrlPr>
                          <a:rPr lang="fr-FR" b="0" i="1" dirty="0" smtClean="0">
                            <a:latin typeface="Cambria Math" panose="02040503050406030204" pitchFamily="18" charset="0"/>
                          </a:rPr>
                        </m:ctrlPr>
                      </m:accPr>
                      <m:e>
                        <m:r>
                          <a:rPr lang="fr-FR" b="0" i="1" dirty="0" smtClean="0">
                            <a:latin typeface="Cambria Math" panose="02040503050406030204" pitchFamily="18" charset="0"/>
                          </a:rPr>
                          <m:t>𝑓</m:t>
                        </m:r>
                      </m:e>
                    </m:acc>
                  </m:oMath>
                </a14:m>
                <a:r>
                  <a:rPr lang="fr-FR" dirty="0"/>
                  <a:t>  </a:t>
                </a:r>
              </a:p>
            </p:txBody>
          </p:sp>
        </mc:Choice>
        <mc:Fallback xmlns="">
          <p:sp>
            <p:nvSpPr>
              <p:cNvPr id="3" name="ZoneTexte 2">
                <a:extLst>
                  <a:ext uri="{FF2B5EF4-FFF2-40B4-BE49-F238E27FC236}">
                    <a16:creationId xmlns:a16="http://schemas.microsoft.com/office/drawing/2014/main" id="{EE059787-A108-9A39-85A8-6499A5A5214B}"/>
                  </a:ext>
                </a:extLst>
              </p:cNvPr>
              <p:cNvSpPr txBox="1">
                <a:spLocks noRot="1" noChangeAspect="1" noMove="1" noResize="1" noEditPoints="1" noAdjustHandles="1" noChangeArrowheads="1" noChangeShapeType="1" noTextEdit="1"/>
              </p:cNvSpPr>
              <p:nvPr/>
            </p:nvSpPr>
            <p:spPr>
              <a:xfrm>
                <a:off x="6769357" y="711509"/>
                <a:ext cx="5142271" cy="1518942"/>
              </a:xfrm>
              <a:prstGeom prst="rect">
                <a:avLst/>
              </a:prstGeom>
              <a:blipFill>
                <a:blip r:embed="rId4"/>
                <a:stretch>
                  <a:fillRect l="-827" t="-1992" r="-591" b="-5179"/>
                </a:stretch>
              </a:blipFill>
              <a:ln>
                <a:solidFill>
                  <a:schemeClr val="accent1"/>
                </a:solidFill>
              </a:ln>
            </p:spPr>
            <p:txBody>
              <a:bodyPr/>
              <a:lstStyle/>
              <a:p>
                <a:r>
                  <a:rPr lang="fr-FR">
                    <a:noFill/>
                  </a:rPr>
                  <a:t> </a:t>
                </a:r>
              </a:p>
            </p:txBody>
          </p:sp>
        </mc:Fallback>
      </mc:AlternateContent>
    </p:spTree>
    <p:extLst>
      <p:ext uri="{BB962C8B-B14F-4D97-AF65-F5344CB8AC3E}">
        <p14:creationId xmlns:p14="http://schemas.microsoft.com/office/powerpoint/2010/main" val="2938403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DC519F13-C7E8-0C71-B413-CF63C52D69AF}"/>
              </a:ext>
            </a:extLst>
          </p:cNvPr>
          <p:cNvPicPr>
            <a:picLocks noChangeAspect="1"/>
          </p:cNvPicPr>
          <p:nvPr/>
        </p:nvPicPr>
        <p:blipFill>
          <a:blip r:embed="rId2"/>
          <a:stretch>
            <a:fillRect/>
          </a:stretch>
        </p:blipFill>
        <p:spPr>
          <a:xfrm>
            <a:off x="280372" y="370246"/>
            <a:ext cx="6094287" cy="4010025"/>
          </a:xfrm>
          <a:prstGeom prst="rect">
            <a:avLst/>
          </a:prstGeom>
        </p:spPr>
      </p:pic>
      <p:pic>
        <p:nvPicPr>
          <p:cNvPr id="6" name="Image 5">
            <a:extLst>
              <a:ext uri="{FF2B5EF4-FFF2-40B4-BE49-F238E27FC236}">
                <a16:creationId xmlns:a16="http://schemas.microsoft.com/office/drawing/2014/main" id="{92FA9D1C-B786-1DD7-BC06-C4C04C9EEC1D}"/>
              </a:ext>
            </a:extLst>
          </p:cNvPr>
          <p:cNvPicPr>
            <a:picLocks noChangeAspect="1"/>
          </p:cNvPicPr>
          <p:nvPr/>
        </p:nvPicPr>
        <p:blipFill>
          <a:blip r:embed="rId3"/>
          <a:stretch>
            <a:fillRect/>
          </a:stretch>
        </p:blipFill>
        <p:spPr>
          <a:xfrm>
            <a:off x="121496" y="4695968"/>
            <a:ext cx="6253163" cy="650524"/>
          </a:xfrm>
          <a:prstGeom prst="rect">
            <a:avLst/>
          </a:prstGeom>
        </p:spPr>
      </p:pic>
      <p:pic>
        <p:nvPicPr>
          <p:cNvPr id="7" name="Image 6">
            <a:extLst>
              <a:ext uri="{FF2B5EF4-FFF2-40B4-BE49-F238E27FC236}">
                <a16:creationId xmlns:a16="http://schemas.microsoft.com/office/drawing/2014/main" id="{D6A1A2BA-8CCB-9A07-1D00-CEAF49969A58}"/>
              </a:ext>
            </a:extLst>
          </p:cNvPr>
          <p:cNvPicPr>
            <a:picLocks noChangeAspect="1"/>
          </p:cNvPicPr>
          <p:nvPr/>
        </p:nvPicPr>
        <p:blipFill>
          <a:blip r:embed="rId4"/>
          <a:stretch>
            <a:fillRect/>
          </a:stretch>
        </p:blipFill>
        <p:spPr>
          <a:xfrm>
            <a:off x="7009231" y="2804552"/>
            <a:ext cx="3005750" cy="552261"/>
          </a:xfrm>
          <a:prstGeom prst="rect">
            <a:avLst/>
          </a:prstGeom>
        </p:spPr>
      </p:pic>
      <p:pic>
        <p:nvPicPr>
          <p:cNvPr id="9" name="Image 8">
            <a:extLst>
              <a:ext uri="{FF2B5EF4-FFF2-40B4-BE49-F238E27FC236}">
                <a16:creationId xmlns:a16="http://schemas.microsoft.com/office/drawing/2014/main" id="{4B713EBD-F190-CCB5-2016-9D543B9EBEF3}"/>
              </a:ext>
            </a:extLst>
          </p:cNvPr>
          <p:cNvPicPr>
            <a:picLocks noChangeAspect="1"/>
          </p:cNvPicPr>
          <p:nvPr/>
        </p:nvPicPr>
        <p:blipFill>
          <a:blip r:embed="rId5"/>
          <a:stretch>
            <a:fillRect/>
          </a:stretch>
        </p:blipFill>
        <p:spPr>
          <a:xfrm>
            <a:off x="7298941" y="3356813"/>
            <a:ext cx="2716040" cy="461727"/>
          </a:xfrm>
          <a:prstGeom prst="rect">
            <a:avLst/>
          </a:prstGeom>
        </p:spPr>
      </p:pic>
      <p:sp>
        <p:nvSpPr>
          <p:cNvPr id="11" name="ZoneTexte 10">
            <a:extLst>
              <a:ext uri="{FF2B5EF4-FFF2-40B4-BE49-F238E27FC236}">
                <a16:creationId xmlns:a16="http://schemas.microsoft.com/office/drawing/2014/main" id="{FD703A61-F75E-E58E-BCEB-EC3B54650465}"/>
              </a:ext>
            </a:extLst>
          </p:cNvPr>
          <p:cNvSpPr txBox="1"/>
          <p:nvPr/>
        </p:nvSpPr>
        <p:spPr>
          <a:xfrm>
            <a:off x="6769357" y="2375258"/>
            <a:ext cx="5142271" cy="369332"/>
          </a:xfrm>
          <a:prstGeom prst="rect">
            <a:avLst/>
          </a:prstGeom>
          <a:noFill/>
        </p:spPr>
        <p:txBody>
          <a:bodyPr wrap="square" rtlCol="0">
            <a:spAutoFit/>
          </a:bodyPr>
          <a:lstStyle/>
          <a:p>
            <a:r>
              <a:rPr lang="fr-FR" dirty="0"/>
              <a:t>3. </a:t>
            </a:r>
            <a:r>
              <a:rPr lang="fr-FR" dirty="0">
                <a:solidFill>
                  <a:srgbClr val="FF0000"/>
                </a:solidFill>
              </a:rPr>
              <a:t>0,5 pt</a:t>
            </a:r>
            <a:r>
              <a:rPr lang="fr-FR" dirty="0"/>
              <a:t> équation différentielle</a:t>
            </a:r>
          </a:p>
        </p:txBody>
      </p:sp>
      <p:sp>
        <p:nvSpPr>
          <p:cNvPr id="13" name="ZoneTexte 12">
            <a:extLst>
              <a:ext uri="{FF2B5EF4-FFF2-40B4-BE49-F238E27FC236}">
                <a16:creationId xmlns:a16="http://schemas.microsoft.com/office/drawing/2014/main" id="{BC5EE240-844E-A3C6-7CB7-1A5833C3815D}"/>
              </a:ext>
            </a:extLst>
          </p:cNvPr>
          <p:cNvSpPr txBox="1"/>
          <p:nvPr/>
        </p:nvSpPr>
        <p:spPr>
          <a:xfrm>
            <a:off x="6769357" y="4421065"/>
            <a:ext cx="5142271" cy="1200329"/>
          </a:xfrm>
          <a:prstGeom prst="rect">
            <a:avLst/>
          </a:prstGeom>
          <a:noFill/>
        </p:spPr>
        <p:txBody>
          <a:bodyPr wrap="square">
            <a:spAutoFit/>
          </a:bodyPr>
          <a:lstStyle/>
          <a:p>
            <a:pPr algn="l"/>
            <a:r>
              <a:rPr lang="fr-FR" dirty="0">
                <a:latin typeface="Calibri" panose="020F0502020204030204" pitchFamily="34" charset="0"/>
              </a:rPr>
              <a:t>               </a:t>
            </a:r>
            <a:r>
              <a:rPr lang="fr-FR" sz="1800" b="0" i="0" u="none" strike="noStrike" baseline="0" dirty="0">
                <a:latin typeface="Calibri" panose="020F0502020204030204" pitchFamily="34" charset="0"/>
              </a:rPr>
              <a:t>projection sur l’axe </a:t>
            </a:r>
            <a:r>
              <a:rPr lang="fr-FR" sz="1800" b="0" i="0" u="none" strike="noStrike" baseline="0" dirty="0" err="1">
                <a:latin typeface="Calibri" panose="020F0502020204030204" pitchFamily="34" charset="0"/>
              </a:rPr>
              <a:t>ox</a:t>
            </a:r>
            <a:endParaRPr lang="fr-FR" sz="1800" b="0" i="0" u="none" strike="noStrike" baseline="0" dirty="0">
              <a:latin typeface="Calibri" panose="020F0502020204030204" pitchFamily="34" charset="0"/>
            </a:endParaRPr>
          </a:p>
          <a:p>
            <a:pPr algn="l"/>
            <a:r>
              <a:rPr lang="fr-FR" sz="1800" b="0" i="1" u="none" strike="noStrike" baseline="0" dirty="0">
                <a:latin typeface="Calibri" panose="020F0502020204030204" pitchFamily="34" charset="0"/>
              </a:rPr>
              <a:t>L’expression des coefficients A et B est évaluée à la question 4 car le candidat doit poser le calcul et donc identifier A et B</a:t>
            </a:r>
            <a:endParaRPr lang="fr-FR" i="1" dirty="0"/>
          </a:p>
        </p:txBody>
      </p:sp>
      <p:pic>
        <p:nvPicPr>
          <p:cNvPr id="15" name="Image 14">
            <a:extLst>
              <a:ext uri="{FF2B5EF4-FFF2-40B4-BE49-F238E27FC236}">
                <a16:creationId xmlns:a16="http://schemas.microsoft.com/office/drawing/2014/main" id="{2609C848-A91A-AEAA-8A98-DA47F0AFB579}"/>
              </a:ext>
            </a:extLst>
          </p:cNvPr>
          <p:cNvPicPr>
            <a:picLocks noChangeAspect="1"/>
          </p:cNvPicPr>
          <p:nvPr/>
        </p:nvPicPr>
        <p:blipFill>
          <a:blip r:embed="rId6"/>
          <a:stretch>
            <a:fillRect/>
          </a:stretch>
        </p:blipFill>
        <p:spPr>
          <a:xfrm>
            <a:off x="7371369" y="3959338"/>
            <a:ext cx="2571184" cy="479834"/>
          </a:xfrm>
          <a:prstGeom prst="rect">
            <a:avLst/>
          </a:prstGeom>
        </p:spPr>
      </p:pic>
      <p:pic>
        <p:nvPicPr>
          <p:cNvPr id="17" name="Image 16">
            <a:extLst>
              <a:ext uri="{FF2B5EF4-FFF2-40B4-BE49-F238E27FC236}">
                <a16:creationId xmlns:a16="http://schemas.microsoft.com/office/drawing/2014/main" id="{3EB49F64-9EC6-C508-144C-CDFE68EA1D23}"/>
              </a:ext>
            </a:extLst>
          </p:cNvPr>
          <p:cNvPicPr>
            <a:picLocks noChangeAspect="1"/>
          </p:cNvPicPr>
          <p:nvPr/>
        </p:nvPicPr>
        <p:blipFill>
          <a:blip r:embed="rId7"/>
          <a:stretch>
            <a:fillRect/>
          </a:stretch>
        </p:blipFill>
        <p:spPr>
          <a:xfrm>
            <a:off x="8494457" y="5315459"/>
            <a:ext cx="2896191" cy="497782"/>
          </a:xfrm>
          <a:prstGeom prst="rect">
            <a:avLst/>
          </a:prstGeom>
        </p:spPr>
      </p:pic>
      <p:sp>
        <p:nvSpPr>
          <p:cNvPr id="20" name="Rectangle 19">
            <a:extLst>
              <a:ext uri="{FF2B5EF4-FFF2-40B4-BE49-F238E27FC236}">
                <a16:creationId xmlns:a16="http://schemas.microsoft.com/office/drawing/2014/main" id="{AA88FE72-D6C7-C3CE-C9B4-608557628758}"/>
              </a:ext>
            </a:extLst>
          </p:cNvPr>
          <p:cNvSpPr/>
          <p:nvPr/>
        </p:nvSpPr>
        <p:spPr>
          <a:xfrm>
            <a:off x="6769357" y="2375258"/>
            <a:ext cx="5142271" cy="343798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171400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DC519F13-C7E8-0C71-B413-CF63C52D69AF}"/>
              </a:ext>
            </a:extLst>
          </p:cNvPr>
          <p:cNvPicPr>
            <a:picLocks noChangeAspect="1"/>
          </p:cNvPicPr>
          <p:nvPr/>
        </p:nvPicPr>
        <p:blipFill>
          <a:blip r:embed="rId2"/>
          <a:stretch>
            <a:fillRect/>
          </a:stretch>
        </p:blipFill>
        <p:spPr>
          <a:xfrm>
            <a:off x="280372" y="370246"/>
            <a:ext cx="6094287" cy="4010025"/>
          </a:xfrm>
          <a:prstGeom prst="rect">
            <a:avLst/>
          </a:prstGeom>
        </p:spPr>
      </p:pic>
      <p:pic>
        <p:nvPicPr>
          <p:cNvPr id="6" name="Image 5">
            <a:extLst>
              <a:ext uri="{FF2B5EF4-FFF2-40B4-BE49-F238E27FC236}">
                <a16:creationId xmlns:a16="http://schemas.microsoft.com/office/drawing/2014/main" id="{92FA9D1C-B786-1DD7-BC06-C4C04C9EEC1D}"/>
              </a:ext>
            </a:extLst>
          </p:cNvPr>
          <p:cNvPicPr>
            <a:picLocks noChangeAspect="1"/>
          </p:cNvPicPr>
          <p:nvPr/>
        </p:nvPicPr>
        <p:blipFill>
          <a:blip r:embed="rId3"/>
          <a:stretch>
            <a:fillRect/>
          </a:stretch>
        </p:blipFill>
        <p:spPr>
          <a:xfrm>
            <a:off x="121496" y="4695968"/>
            <a:ext cx="6253163" cy="650524"/>
          </a:xfrm>
          <a:prstGeom prst="rect">
            <a:avLst/>
          </a:prstGeom>
        </p:spPr>
      </p:pic>
      <p:sp>
        <p:nvSpPr>
          <p:cNvPr id="19" name="ZoneTexte 18">
            <a:extLst>
              <a:ext uri="{FF2B5EF4-FFF2-40B4-BE49-F238E27FC236}">
                <a16:creationId xmlns:a16="http://schemas.microsoft.com/office/drawing/2014/main" id="{00717793-EEB9-7AC2-B779-C5817F309CC5}"/>
              </a:ext>
            </a:extLst>
          </p:cNvPr>
          <p:cNvSpPr txBox="1"/>
          <p:nvPr/>
        </p:nvSpPr>
        <p:spPr>
          <a:xfrm>
            <a:off x="343833" y="5396662"/>
            <a:ext cx="6098458" cy="646331"/>
          </a:xfrm>
          <a:prstGeom prst="rect">
            <a:avLst/>
          </a:prstGeom>
          <a:noFill/>
        </p:spPr>
        <p:txBody>
          <a:bodyPr wrap="square">
            <a:spAutoFit/>
          </a:bodyPr>
          <a:lstStyle/>
          <a:p>
            <a:pPr algn="l"/>
            <a:r>
              <a:rPr lang="fr-FR" sz="1800" b="0" i="0" u="none" strike="noStrike" baseline="0" dirty="0">
                <a:latin typeface="Calibri" panose="020F0502020204030204" pitchFamily="34" charset="0"/>
              </a:rPr>
              <a:t>4. </a:t>
            </a:r>
            <a:r>
              <a:rPr lang="fr-FR" sz="1800" b="0" i="0" u="none" strike="noStrike" baseline="0" dirty="0">
                <a:solidFill>
                  <a:srgbClr val="FF0000"/>
                </a:solidFill>
                <a:latin typeface="Calibri" panose="020F0502020204030204" pitchFamily="34" charset="0"/>
              </a:rPr>
              <a:t>0,5 pt </a:t>
            </a:r>
            <a:r>
              <a:rPr lang="fr-FR" sz="1800" b="0" i="0" u="none" strike="noStrike" baseline="0" dirty="0">
                <a:latin typeface="Calibri" panose="020F0502020204030204" pitchFamily="34" charset="0"/>
              </a:rPr>
              <a:t>Calculs des deux coefficients </a:t>
            </a:r>
            <a:r>
              <a:rPr lang="fr-FR" sz="1800" b="1" i="0" u="none" strike="noStrike" baseline="0" dirty="0">
                <a:latin typeface="Calibri-Bold"/>
              </a:rPr>
              <a:t>posés </a:t>
            </a:r>
            <a:r>
              <a:rPr lang="fr-FR" sz="1800" b="0" i="0" u="none" strike="noStrike" baseline="0" dirty="0">
                <a:latin typeface="Calibri" panose="020F0502020204030204" pitchFamily="34" charset="0"/>
              </a:rPr>
              <a:t>avec les conversions correctes en unités légales (A = -9     B =  8,6)</a:t>
            </a:r>
            <a:endParaRPr lang="fr-FR" dirty="0"/>
          </a:p>
        </p:txBody>
      </p:sp>
      <p:sp>
        <p:nvSpPr>
          <p:cNvPr id="21" name="Rectangle 20">
            <a:extLst>
              <a:ext uri="{FF2B5EF4-FFF2-40B4-BE49-F238E27FC236}">
                <a16:creationId xmlns:a16="http://schemas.microsoft.com/office/drawing/2014/main" id="{C1463631-6782-0C3B-6B68-86F0128F2F6E}"/>
              </a:ext>
            </a:extLst>
          </p:cNvPr>
          <p:cNvSpPr/>
          <p:nvPr/>
        </p:nvSpPr>
        <p:spPr>
          <a:xfrm>
            <a:off x="343833" y="5396662"/>
            <a:ext cx="5904544" cy="64633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a:extLst>
              <a:ext uri="{FF2B5EF4-FFF2-40B4-BE49-F238E27FC236}">
                <a16:creationId xmlns:a16="http://schemas.microsoft.com/office/drawing/2014/main" id="{BAB23D5F-FC13-AB89-812C-ED793BDCCA55}"/>
              </a:ext>
            </a:extLst>
          </p:cNvPr>
          <p:cNvPicPr>
            <a:picLocks noChangeAspect="1"/>
          </p:cNvPicPr>
          <p:nvPr/>
        </p:nvPicPr>
        <p:blipFill>
          <a:blip r:embed="rId4"/>
          <a:stretch>
            <a:fillRect/>
          </a:stretch>
        </p:blipFill>
        <p:spPr>
          <a:xfrm>
            <a:off x="6705569" y="946097"/>
            <a:ext cx="5030528" cy="3434174"/>
          </a:xfrm>
          <a:prstGeom prst="rect">
            <a:avLst/>
          </a:prstGeom>
        </p:spPr>
      </p:pic>
      <mc:AlternateContent xmlns:mc="http://schemas.openxmlformats.org/markup-compatibility/2006">
        <mc:Choice xmlns:a14="http://schemas.microsoft.com/office/drawing/2010/main" Requires="a14">
          <p:sp>
            <p:nvSpPr>
              <p:cNvPr id="5" name="ZoneTexte 4">
                <a:extLst>
                  <a:ext uri="{FF2B5EF4-FFF2-40B4-BE49-F238E27FC236}">
                    <a16:creationId xmlns:a16="http://schemas.microsoft.com/office/drawing/2014/main" id="{E40D2CEA-2193-1189-CE4F-D4D03C8BF6E5}"/>
                  </a:ext>
                </a:extLst>
              </p:cNvPr>
              <p:cNvSpPr txBox="1"/>
              <p:nvPr/>
            </p:nvSpPr>
            <p:spPr>
              <a:xfrm>
                <a:off x="7236511" y="4443828"/>
                <a:ext cx="2908553" cy="592150"/>
              </a:xfrm>
              <a:prstGeom prst="rect">
                <a:avLst/>
              </a:prstGeom>
              <a:noFill/>
            </p:spPr>
            <p:txBody>
              <a:bodyPr wrap="none" lIns="0" tIns="0" rIns="0" bIns="0" rtlCol="0">
                <a:spAutoFit/>
              </a:bodyPr>
              <a:lstStyle/>
              <a:p>
                <a14:m>
                  <m:oMathPara xmlns:m="http://schemas.openxmlformats.org/officeDocument/2006/math">
                    <m:oMathParaPr>
                      <m:jc m:val="centerGroup"/>
                    </m:oMathParaPr>
                    <m:oMath xmlns:m="http://schemas.openxmlformats.org/officeDocument/2006/math">
                      <m:r>
                        <a:rPr lang="fr-FR" b="0" i="1" smtClean="0">
                          <a:latin typeface="Cambria Math" panose="02040503050406030204" pitchFamily="18" charset="0"/>
                        </a:rPr>
                        <m:t>𝐴</m:t>
                      </m:r>
                      <m:r>
                        <a:rPr lang="fr-FR" b="0" i="1" smtClean="0">
                          <a:latin typeface="Cambria Math" panose="02040503050406030204" pitchFamily="18" charset="0"/>
                        </a:rPr>
                        <m:t>=−</m:t>
                      </m:r>
                      <m:f>
                        <m:fPr>
                          <m:ctrlPr>
                            <a:rPr lang="fr-FR" b="0" i="1" smtClean="0">
                              <a:latin typeface="Cambria Math" panose="02040503050406030204" pitchFamily="18" charset="0"/>
                            </a:rPr>
                          </m:ctrlPr>
                        </m:fPr>
                        <m:num>
                          <m:r>
                            <a:rPr lang="fr-FR" b="0" i="1" smtClean="0">
                              <a:latin typeface="Cambria Math" panose="02040503050406030204" pitchFamily="18" charset="0"/>
                            </a:rPr>
                            <m:t>6</m:t>
                          </m:r>
                          <m:r>
                            <a:rPr lang="fr-FR" b="0" i="1" smtClean="0">
                              <a:latin typeface="Cambria Math" panose="02040503050406030204" pitchFamily="18" charset="0"/>
                              <a:ea typeface="Cambria Math" panose="02040503050406030204" pitchFamily="18" charset="0"/>
                            </a:rPr>
                            <m:t>𝜋</m:t>
                          </m:r>
                          <m:r>
                            <a:rPr lang="fr-FR" b="0" i="1" smtClean="0">
                              <a:latin typeface="Cambria Math" panose="02040503050406030204" pitchFamily="18" charset="0"/>
                              <a:ea typeface="Cambria Math" panose="02040503050406030204" pitchFamily="18" charset="0"/>
                            </a:rPr>
                            <m:t>×0,39×</m:t>
                          </m:r>
                          <m:sSup>
                            <m:sSupPr>
                              <m:ctrlPr>
                                <a:rPr lang="fr-FR" b="1" i="1" smtClean="0">
                                  <a:latin typeface="Cambria Math" panose="02040503050406030204" pitchFamily="18" charset="0"/>
                                  <a:ea typeface="Cambria Math" panose="02040503050406030204" pitchFamily="18" charset="0"/>
                                </a:rPr>
                              </m:ctrlPr>
                            </m:sSupPr>
                            <m:e>
                              <m:r>
                                <a:rPr lang="fr-FR" b="1" i="1" smtClean="0">
                                  <a:latin typeface="Cambria Math" panose="02040503050406030204" pitchFamily="18" charset="0"/>
                                  <a:ea typeface="Cambria Math" panose="02040503050406030204" pitchFamily="18" charset="0"/>
                                </a:rPr>
                                <m:t>𝟓</m:t>
                              </m:r>
                              <m:r>
                                <a:rPr lang="fr-FR" b="1" i="1" smtClean="0">
                                  <a:latin typeface="Cambria Math" panose="02040503050406030204" pitchFamily="18" charset="0"/>
                                  <a:ea typeface="Cambria Math" panose="02040503050406030204" pitchFamily="18" charset="0"/>
                                </a:rPr>
                                <m:t>,</m:t>
                              </m:r>
                              <m:r>
                                <a:rPr lang="fr-FR" b="1" i="1" smtClean="0">
                                  <a:latin typeface="Cambria Math" panose="02040503050406030204" pitchFamily="18" charset="0"/>
                                  <a:ea typeface="Cambria Math" panose="02040503050406030204" pitchFamily="18" charset="0"/>
                                </a:rPr>
                                <m:t>𝟎</m:t>
                              </m:r>
                              <m:r>
                                <a:rPr lang="fr-FR" b="1" i="1" smtClean="0">
                                  <a:latin typeface="Cambria Math" panose="02040503050406030204" pitchFamily="18" charset="0"/>
                                  <a:ea typeface="Cambria Math" panose="02040503050406030204" pitchFamily="18" charset="0"/>
                                </a:rPr>
                                <m:t>.</m:t>
                              </m:r>
                              <m:r>
                                <a:rPr lang="fr-FR" b="1" i="1" smtClean="0">
                                  <a:latin typeface="Cambria Math" panose="02040503050406030204" pitchFamily="18" charset="0"/>
                                  <a:ea typeface="Cambria Math" panose="02040503050406030204" pitchFamily="18" charset="0"/>
                                </a:rPr>
                                <m:t>𝟏𝟎</m:t>
                              </m:r>
                            </m:e>
                            <m:sup>
                              <m:r>
                                <a:rPr lang="fr-FR" b="1" i="1" smtClean="0">
                                  <a:latin typeface="Cambria Math" panose="02040503050406030204" pitchFamily="18" charset="0"/>
                                  <a:ea typeface="Cambria Math" panose="02040503050406030204" pitchFamily="18" charset="0"/>
                                </a:rPr>
                                <m:t>−</m:t>
                              </m:r>
                              <m:r>
                                <a:rPr lang="fr-FR" b="1" i="1" smtClean="0">
                                  <a:latin typeface="Cambria Math" panose="02040503050406030204" pitchFamily="18" charset="0"/>
                                  <a:ea typeface="Cambria Math" panose="02040503050406030204" pitchFamily="18" charset="0"/>
                                </a:rPr>
                                <m:t>𝟑</m:t>
                              </m:r>
                            </m:sup>
                          </m:sSup>
                        </m:num>
                        <m:den>
                          <m:sSup>
                            <m:sSupPr>
                              <m:ctrlPr>
                                <a:rPr lang="fr-FR" b="1" i="1" smtClean="0">
                                  <a:latin typeface="Cambria Math" panose="02040503050406030204" pitchFamily="18" charset="0"/>
                                </a:rPr>
                              </m:ctrlPr>
                            </m:sSupPr>
                            <m:e>
                              <m:r>
                                <a:rPr lang="fr-FR" b="1" i="1" smtClean="0">
                                  <a:latin typeface="Cambria Math" panose="02040503050406030204" pitchFamily="18" charset="0"/>
                                </a:rPr>
                                <m:t>𝟒</m:t>
                              </m:r>
                              <m:r>
                                <a:rPr lang="fr-FR" b="1" i="1" smtClean="0">
                                  <a:latin typeface="Cambria Math" panose="02040503050406030204" pitchFamily="18" charset="0"/>
                                </a:rPr>
                                <m:t>,</m:t>
                              </m:r>
                              <m:r>
                                <a:rPr lang="fr-FR" b="1" i="1" smtClean="0">
                                  <a:latin typeface="Cambria Math" panose="02040503050406030204" pitchFamily="18" charset="0"/>
                                </a:rPr>
                                <m:t>𝟏</m:t>
                              </m:r>
                              <m:r>
                                <a:rPr lang="fr-FR" b="1" i="1" smtClean="0">
                                  <a:latin typeface="Cambria Math" panose="02040503050406030204" pitchFamily="18" charset="0"/>
                                </a:rPr>
                                <m:t>.</m:t>
                              </m:r>
                              <m:r>
                                <a:rPr lang="fr-FR" b="1" i="1" smtClean="0">
                                  <a:latin typeface="Cambria Math" panose="02040503050406030204" pitchFamily="18" charset="0"/>
                                </a:rPr>
                                <m:t>𝟏𝟎</m:t>
                              </m:r>
                            </m:e>
                            <m:sup>
                              <m:r>
                                <a:rPr lang="fr-FR" b="1" i="1" smtClean="0">
                                  <a:latin typeface="Cambria Math" panose="02040503050406030204" pitchFamily="18" charset="0"/>
                                </a:rPr>
                                <m:t>−</m:t>
                              </m:r>
                              <m:r>
                                <a:rPr lang="fr-FR" b="1" i="1" smtClean="0">
                                  <a:latin typeface="Cambria Math" panose="02040503050406030204" pitchFamily="18" charset="0"/>
                                </a:rPr>
                                <m:t>𝟑</m:t>
                              </m:r>
                            </m:sup>
                          </m:sSup>
                        </m:den>
                      </m:f>
                    </m:oMath>
                  </m:oMathPara>
                </a14:m>
                <a:endParaRPr lang="fr-FR" dirty="0"/>
              </a:p>
            </p:txBody>
          </p:sp>
        </mc:Choice>
        <mc:Fallback>
          <p:sp>
            <p:nvSpPr>
              <p:cNvPr id="5" name="ZoneTexte 4">
                <a:extLst>
                  <a:ext uri="{FF2B5EF4-FFF2-40B4-BE49-F238E27FC236}">
                    <a16:creationId xmlns:a16="http://schemas.microsoft.com/office/drawing/2014/main" id="{E40D2CEA-2193-1189-CE4F-D4D03C8BF6E5}"/>
                  </a:ext>
                </a:extLst>
              </p:cNvPr>
              <p:cNvSpPr txBox="1">
                <a:spLocks noRot="1" noChangeAspect="1" noMove="1" noResize="1" noEditPoints="1" noAdjustHandles="1" noChangeArrowheads="1" noChangeShapeType="1" noTextEdit="1"/>
              </p:cNvSpPr>
              <p:nvPr/>
            </p:nvSpPr>
            <p:spPr>
              <a:xfrm>
                <a:off x="7236511" y="4443828"/>
                <a:ext cx="2908553" cy="592150"/>
              </a:xfrm>
              <a:prstGeom prst="rect">
                <a:avLst/>
              </a:prstGeom>
              <a:blipFill>
                <a:blip r:embed="rId5"/>
                <a:stretch>
                  <a:fillRect/>
                </a:stretch>
              </a:blipFill>
            </p:spPr>
            <p:txBody>
              <a:bodyPr/>
              <a:lstStyle/>
              <a:p>
                <a:r>
                  <a:rPr lang="fr-FR">
                    <a:noFill/>
                  </a:rPr>
                  <a:t> </a:t>
                </a:r>
              </a:p>
            </p:txBody>
          </p:sp>
        </mc:Fallback>
      </mc:AlternateContent>
      <mc:AlternateContent xmlns:mc="http://schemas.openxmlformats.org/markup-compatibility/2006">
        <mc:Choice xmlns:a14="http://schemas.microsoft.com/office/drawing/2010/main" Requires="a14">
          <p:sp>
            <p:nvSpPr>
              <p:cNvPr id="7" name="ZoneTexte 6">
                <a:extLst>
                  <a:ext uri="{FF2B5EF4-FFF2-40B4-BE49-F238E27FC236}">
                    <a16:creationId xmlns:a16="http://schemas.microsoft.com/office/drawing/2014/main" id="{A812C458-B5BB-BC06-90EB-0F45D507F21F}"/>
                  </a:ext>
                </a:extLst>
              </p:cNvPr>
              <p:cNvSpPr txBox="1"/>
              <p:nvPr/>
            </p:nvSpPr>
            <p:spPr>
              <a:xfrm>
                <a:off x="7236510" y="5217864"/>
                <a:ext cx="3131605" cy="525528"/>
              </a:xfrm>
              <a:prstGeom prst="rect">
                <a:avLst/>
              </a:prstGeom>
              <a:noFill/>
            </p:spPr>
            <p:txBody>
              <a:bodyPr wrap="square" lIns="0" tIns="0" rIns="0" bIns="0" rtlCol="0">
                <a:spAutoFit/>
              </a:bodyPr>
              <a:lstStyle/>
              <a:p>
                <a:r>
                  <a:rPr lang="fr-FR" b="0" dirty="0"/>
                  <a:t>B </a:t>
                </a:r>
                <a14:m>
                  <m:oMath xmlns:m="http://schemas.openxmlformats.org/officeDocument/2006/math">
                    <m:r>
                      <a:rPr lang="fr-FR" b="0" i="1" smtClean="0">
                        <a:latin typeface="Cambria Math" panose="02040503050406030204" pitchFamily="18" charset="0"/>
                      </a:rPr>
                      <m:t>=9,8−</m:t>
                    </m:r>
                    <m:f>
                      <m:fPr>
                        <m:ctrlPr>
                          <a:rPr lang="fr-FR" b="0" i="1" smtClean="0">
                            <a:latin typeface="Cambria Math" panose="02040503050406030204" pitchFamily="18" charset="0"/>
                          </a:rPr>
                        </m:ctrlPr>
                      </m:fPr>
                      <m:num>
                        <m:r>
                          <a:rPr lang="fr-FR" b="0" i="1" smtClean="0">
                            <a:latin typeface="Cambria Math" panose="02040503050406030204" pitchFamily="18" charset="0"/>
                          </a:rPr>
                          <m:t>4</m:t>
                        </m:r>
                        <m:r>
                          <a:rPr lang="fr-FR" b="0" i="1" smtClean="0">
                            <a:latin typeface="Cambria Math" panose="02040503050406030204" pitchFamily="18" charset="0"/>
                            <a:ea typeface="Cambria Math" panose="02040503050406030204" pitchFamily="18" charset="0"/>
                          </a:rPr>
                          <m:t>𝜋</m:t>
                        </m:r>
                        <m:r>
                          <a:rPr lang="fr-FR" b="0" i="1" smtClean="0">
                            <a:latin typeface="Cambria Math" panose="02040503050406030204" pitchFamily="18" charset="0"/>
                            <a:ea typeface="Cambria Math" panose="02040503050406030204" pitchFamily="18" charset="0"/>
                          </a:rPr>
                          <m:t>×</m:t>
                        </m:r>
                        <m:sSup>
                          <m:sSupPr>
                            <m:ctrlPr>
                              <a:rPr lang="fr-FR" b="1" i="1" smtClean="0">
                                <a:latin typeface="Cambria Math" panose="02040503050406030204" pitchFamily="18" charset="0"/>
                                <a:ea typeface="Cambria Math" panose="02040503050406030204" pitchFamily="18" charset="0"/>
                              </a:rPr>
                            </m:ctrlPr>
                          </m:sSupPr>
                          <m:e>
                            <m:d>
                              <m:dPr>
                                <m:ctrlPr>
                                  <a:rPr lang="fr-FR" b="1" i="1" smtClean="0">
                                    <a:latin typeface="Cambria Math" panose="02040503050406030204" pitchFamily="18" charset="0"/>
                                    <a:ea typeface="Cambria Math" panose="02040503050406030204" pitchFamily="18" charset="0"/>
                                  </a:rPr>
                                </m:ctrlPr>
                              </m:dPr>
                              <m:e>
                                <m:sSup>
                                  <m:sSupPr>
                                    <m:ctrlPr>
                                      <a:rPr lang="fr-FR" b="1" i="1" smtClean="0">
                                        <a:latin typeface="Cambria Math" panose="02040503050406030204" pitchFamily="18" charset="0"/>
                                        <a:ea typeface="Cambria Math" panose="02040503050406030204" pitchFamily="18" charset="0"/>
                                      </a:rPr>
                                    </m:ctrlPr>
                                  </m:sSupPr>
                                  <m:e>
                                    <m:r>
                                      <a:rPr lang="fr-FR" b="1" i="1" smtClean="0">
                                        <a:latin typeface="Cambria Math" panose="02040503050406030204" pitchFamily="18" charset="0"/>
                                        <a:ea typeface="Cambria Math" panose="02040503050406030204" pitchFamily="18" charset="0"/>
                                      </a:rPr>
                                      <m:t>𝟓</m:t>
                                    </m:r>
                                    <m:r>
                                      <a:rPr lang="fr-FR" b="1" i="1" smtClean="0">
                                        <a:latin typeface="Cambria Math" panose="02040503050406030204" pitchFamily="18" charset="0"/>
                                        <a:ea typeface="Cambria Math" panose="02040503050406030204" pitchFamily="18" charset="0"/>
                                      </a:rPr>
                                      <m:t>,</m:t>
                                    </m:r>
                                    <m:r>
                                      <a:rPr lang="fr-FR" b="1" i="1" smtClean="0">
                                        <a:latin typeface="Cambria Math" panose="02040503050406030204" pitchFamily="18" charset="0"/>
                                        <a:ea typeface="Cambria Math" panose="02040503050406030204" pitchFamily="18" charset="0"/>
                                      </a:rPr>
                                      <m:t>𝟎</m:t>
                                    </m:r>
                                    <m:r>
                                      <a:rPr lang="fr-FR" b="1" i="1" smtClean="0">
                                        <a:latin typeface="Cambria Math" panose="02040503050406030204" pitchFamily="18" charset="0"/>
                                        <a:ea typeface="Cambria Math" panose="02040503050406030204" pitchFamily="18" charset="0"/>
                                      </a:rPr>
                                      <m:t>.</m:t>
                                    </m:r>
                                    <m:r>
                                      <a:rPr lang="fr-FR" b="1" i="1" smtClean="0">
                                        <a:latin typeface="Cambria Math" panose="02040503050406030204" pitchFamily="18" charset="0"/>
                                        <a:ea typeface="Cambria Math" panose="02040503050406030204" pitchFamily="18" charset="0"/>
                                      </a:rPr>
                                      <m:t>𝟏𝟎</m:t>
                                    </m:r>
                                  </m:e>
                                  <m:sup>
                                    <m:r>
                                      <a:rPr lang="fr-FR" b="1" i="1" smtClean="0">
                                        <a:latin typeface="Cambria Math" panose="02040503050406030204" pitchFamily="18" charset="0"/>
                                        <a:ea typeface="Cambria Math" panose="02040503050406030204" pitchFamily="18" charset="0"/>
                                      </a:rPr>
                                      <m:t>−</m:t>
                                    </m:r>
                                    <m:r>
                                      <a:rPr lang="fr-FR" b="1" i="1" smtClean="0">
                                        <a:latin typeface="Cambria Math" panose="02040503050406030204" pitchFamily="18" charset="0"/>
                                        <a:ea typeface="Cambria Math" panose="02040503050406030204" pitchFamily="18" charset="0"/>
                                      </a:rPr>
                                      <m:t>𝟑</m:t>
                                    </m:r>
                                  </m:sup>
                                </m:sSup>
                              </m:e>
                            </m:d>
                          </m:e>
                          <m:sup>
                            <m:r>
                              <a:rPr lang="fr-FR" b="1" i="1" smtClean="0">
                                <a:latin typeface="Cambria Math" panose="02040503050406030204" pitchFamily="18" charset="0"/>
                                <a:ea typeface="Cambria Math" panose="02040503050406030204" pitchFamily="18" charset="0"/>
                              </a:rPr>
                              <m:t>𝟑</m:t>
                            </m:r>
                          </m:sup>
                        </m:sSup>
                        <m:r>
                          <a:rPr lang="fr-FR" b="1" i="1" smtClean="0">
                            <a:latin typeface="Cambria Math" panose="02040503050406030204" pitchFamily="18" charset="0"/>
                            <a:ea typeface="Cambria Math" panose="02040503050406030204" pitchFamily="18" charset="0"/>
                          </a:rPr>
                          <m:t>×</m:t>
                        </m:r>
                        <m:r>
                          <a:rPr lang="fr-FR" b="1" i="1" smtClean="0">
                            <a:latin typeface="Cambria Math" panose="02040503050406030204" pitchFamily="18" charset="0"/>
                            <a:ea typeface="Cambria Math" panose="02040503050406030204" pitchFamily="18" charset="0"/>
                          </a:rPr>
                          <m:t>𝟗𝟐𝟎</m:t>
                        </m:r>
                        <m:r>
                          <a:rPr lang="fr-FR" b="1" i="1" smtClean="0">
                            <a:latin typeface="Cambria Math" panose="02040503050406030204" pitchFamily="18" charset="0"/>
                            <a:ea typeface="Cambria Math" panose="02040503050406030204" pitchFamily="18" charset="0"/>
                          </a:rPr>
                          <m:t>×</m:t>
                        </m:r>
                        <m:r>
                          <a:rPr lang="fr-FR" b="1" i="1" smtClean="0">
                            <a:latin typeface="Cambria Math" panose="02040503050406030204" pitchFamily="18" charset="0"/>
                            <a:ea typeface="Cambria Math" panose="02040503050406030204" pitchFamily="18" charset="0"/>
                          </a:rPr>
                          <m:t>𝟗</m:t>
                        </m:r>
                        <m:r>
                          <a:rPr lang="fr-FR" b="1" i="1" smtClean="0">
                            <a:latin typeface="Cambria Math" panose="02040503050406030204" pitchFamily="18" charset="0"/>
                            <a:ea typeface="Cambria Math" panose="02040503050406030204" pitchFamily="18" charset="0"/>
                          </a:rPr>
                          <m:t>,</m:t>
                        </m:r>
                        <m:r>
                          <a:rPr lang="fr-FR" b="1" i="1" smtClean="0">
                            <a:latin typeface="Cambria Math" panose="02040503050406030204" pitchFamily="18" charset="0"/>
                            <a:ea typeface="Cambria Math" panose="02040503050406030204" pitchFamily="18" charset="0"/>
                          </a:rPr>
                          <m:t>𝟖</m:t>
                        </m:r>
                      </m:num>
                      <m:den>
                        <m:r>
                          <a:rPr lang="fr-FR" b="0" i="1" smtClean="0">
                            <a:latin typeface="Cambria Math" panose="02040503050406030204" pitchFamily="18" charset="0"/>
                          </a:rPr>
                          <m:t>3</m:t>
                        </m:r>
                        <m:r>
                          <a:rPr lang="fr-FR" b="0" i="1" smtClean="0">
                            <a:latin typeface="Cambria Math" panose="02040503050406030204" pitchFamily="18" charset="0"/>
                            <a:ea typeface="Cambria Math" panose="02040503050406030204" pitchFamily="18" charset="0"/>
                          </a:rPr>
                          <m:t>×</m:t>
                        </m:r>
                        <m:sSup>
                          <m:sSupPr>
                            <m:ctrlPr>
                              <a:rPr lang="fr-FR" b="1" i="1" smtClean="0">
                                <a:latin typeface="Cambria Math" panose="02040503050406030204" pitchFamily="18" charset="0"/>
                              </a:rPr>
                            </m:ctrlPr>
                          </m:sSupPr>
                          <m:e>
                            <m:r>
                              <a:rPr lang="fr-FR" b="1" i="1" smtClean="0">
                                <a:latin typeface="Cambria Math" panose="02040503050406030204" pitchFamily="18" charset="0"/>
                              </a:rPr>
                              <m:t>𝟒</m:t>
                            </m:r>
                            <m:r>
                              <a:rPr lang="fr-FR" b="1" i="1" smtClean="0">
                                <a:latin typeface="Cambria Math" panose="02040503050406030204" pitchFamily="18" charset="0"/>
                              </a:rPr>
                              <m:t>,</m:t>
                            </m:r>
                            <m:r>
                              <a:rPr lang="fr-FR" b="1" i="1" smtClean="0">
                                <a:latin typeface="Cambria Math" panose="02040503050406030204" pitchFamily="18" charset="0"/>
                              </a:rPr>
                              <m:t>𝟏</m:t>
                            </m:r>
                            <m:r>
                              <a:rPr lang="fr-FR" b="1" i="1" smtClean="0">
                                <a:latin typeface="Cambria Math" panose="02040503050406030204" pitchFamily="18" charset="0"/>
                              </a:rPr>
                              <m:t>.</m:t>
                            </m:r>
                            <m:r>
                              <a:rPr lang="fr-FR" b="1" i="1" smtClean="0">
                                <a:latin typeface="Cambria Math" panose="02040503050406030204" pitchFamily="18" charset="0"/>
                              </a:rPr>
                              <m:t>𝟏𝟎</m:t>
                            </m:r>
                          </m:e>
                          <m:sup>
                            <m:r>
                              <a:rPr lang="fr-FR" b="1" i="1" smtClean="0">
                                <a:latin typeface="Cambria Math" panose="02040503050406030204" pitchFamily="18" charset="0"/>
                              </a:rPr>
                              <m:t>−</m:t>
                            </m:r>
                            <m:r>
                              <a:rPr lang="fr-FR" b="1" i="1" smtClean="0">
                                <a:latin typeface="Cambria Math" panose="02040503050406030204" pitchFamily="18" charset="0"/>
                              </a:rPr>
                              <m:t>𝟑</m:t>
                            </m:r>
                          </m:sup>
                        </m:sSup>
                      </m:den>
                    </m:f>
                  </m:oMath>
                </a14:m>
                <a:endParaRPr lang="fr-FR" dirty="0"/>
              </a:p>
            </p:txBody>
          </p:sp>
        </mc:Choice>
        <mc:Fallback>
          <p:sp>
            <p:nvSpPr>
              <p:cNvPr id="7" name="ZoneTexte 6">
                <a:extLst>
                  <a:ext uri="{FF2B5EF4-FFF2-40B4-BE49-F238E27FC236}">
                    <a16:creationId xmlns:a16="http://schemas.microsoft.com/office/drawing/2014/main" id="{A812C458-B5BB-BC06-90EB-0F45D507F21F}"/>
                  </a:ext>
                </a:extLst>
              </p:cNvPr>
              <p:cNvSpPr txBox="1">
                <a:spLocks noRot="1" noChangeAspect="1" noMove="1" noResize="1" noEditPoints="1" noAdjustHandles="1" noChangeArrowheads="1" noChangeShapeType="1" noTextEdit="1"/>
              </p:cNvSpPr>
              <p:nvPr/>
            </p:nvSpPr>
            <p:spPr>
              <a:xfrm>
                <a:off x="7236510" y="5217864"/>
                <a:ext cx="3131605" cy="525528"/>
              </a:xfrm>
              <a:prstGeom prst="rect">
                <a:avLst/>
              </a:prstGeom>
              <a:blipFill>
                <a:blip r:embed="rId6"/>
                <a:stretch>
                  <a:fillRect l="-4475" b="-11628"/>
                </a:stretch>
              </a:blipFill>
            </p:spPr>
            <p:txBody>
              <a:bodyPr/>
              <a:lstStyle/>
              <a:p>
                <a:r>
                  <a:rPr lang="fr-FR">
                    <a:noFill/>
                  </a:rPr>
                  <a:t> </a:t>
                </a:r>
              </a:p>
            </p:txBody>
          </p:sp>
        </mc:Fallback>
      </mc:AlternateContent>
      <p:sp>
        <p:nvSpPr>
          <p:cNvPr id="8" name="Rectangle 7">
            <a:extLst>
              <a:ext uri="{FF2B5EF4-FFF2-40B4-BE49-F238E27FC236}">
                <a16:creationId xmlns:a16="http://schemas.microsoft.com/office/drawing/2014/main" id="{3617AA14-7D85-5574-8D6C-9C37DE3F32F0}"/>
              </a:ext>
            </a:extLst>
          </p:cNvPr>
          <p:cNvSpPr/>
          <p:nvPr/>
        </p:nvSpPr>
        <p:spPr>
          <a:xfrm>
            <a:off x="6975987" y="4380271"/>
            <a:ext cx="4572000" cy="1662722"/>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8407481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0E14E09A-A27F-591B-10BA-4687F583E9D2}"/>
              </a:ext>
            </a:extLst>
          </p:cNvPr>
          <p:cNvPicPr>
            <a:picLocks noChangeAspect="1"/>
          </p:cNvPicPr>
          <p:nvPr/>
        </p:nvPicPr>
        <p:blipFill>
          <a:blip r:embed="rId2"/>
          <a:stretch>
            <a:fillRect/>
          </a:stretch>
        </p:blipFill>
        <p:spPr>
          <a:xfrm>
            <a:off x="914891" y="675363"/>
            <a:ext cx="6288643" cy="2598779"/>
          </a:xfrm>
          <a:prstGeom prst="rect">
            <a:avLst/>
          </a:prstGeom>
        </p:spPr>
      </p:pic>
      <mc:AlternateContent xmlns:mc="http://schemas.openxmlformats.org/markup-compatibility/2006" xmlns:a14="http://schemas.microsoft.com/office/drawing/2010/main">
        <mc:Choice Requires="a14">
          <p:sp>
            <p:nvSpPr>
              <p:cNvPr id="5" name="ZoneTexte 4">
                <a:extLst>
                  <a:ext uri="{FF2B5EF4-FFF2-40B4-BE49-F238E27FC236}">
                    <a16:creationId xmlns:a16="http://schemas.microsoft.com/office/drawing/2014/main" id="{94F25E66-7A01-B7AB-3E11-7C91A51E1FAF}"/>
                  </a:ext>
                </a:extLst>
              </p:cNvPr>
              <p:cNvSpPr txBox="1"/>
              <p:nvPr/>
            </p:nvSpPr>
            <p:spPr>
              <a:xfrm>
                <a:off x="944387" y="3318388"/>
                <a:ext cx="9305741" cy="1271887"/>
              </a:xfrm>
              <a:prstGeom prst="rect">
                <a:avLst/>
              </a:prstGeom>
              <a:noFill/>
              <a:ln>
                <a:solidFill>
                  <a:schemeClr val="accent1"/>
                </a:solidFill>
              </a:ln>
            </p:spPr>
            <p:txBody>
              <a:bodyPr wrap="square" rtlCol="0">
                <a:spAutoFit/>
              </a:bodyPr>
              <a:lstStyle/>
              <a:p>
                <a:r>
                  <a:rPr lang="fr-FR" dirty="0"/>
                  <a:t>5. </a:t>
                </a:r>
                <a:r>
                  <a:rPr lang="fr-FR" dirty="0">
                    <a:solidFill>
                      <a:srgbClr val="FF0000"/>
                    </a:solidFill>
                  </a:rPr>
                  <a:t>Math - 1pt </a:t>
                </a:r>
                <a:r>
                  <a:rPr lang="fr-FR" dirty="0"/>
                  <a:t>l’ensemble des solutions de (E) est : </a:t>
                </a:r>
                <a14:m>
                  <m:oMath xmlns:m="http://schemas.openxmlformats.org/officeDocument/2006/math">
                    <m:r>
                      <a:rPr lang="fr-FR" b="0" i="1" smtClean="0">
                        <a:latin typeface="Cambria Math" panose="02040503050406030204" pitchFamily="18" charset="0"/>
                      </a:rPr>
                      <m:t>𝑦</m:t>
                    </m:r>
                    <m:r>
                      <a:rPr lang="fr-FR" b="0" i="1" smtClean="0">
                        <a:latin typeface="Cambria Math" panose="02040503050406030204" pitchFamily="18" charset="0"/>
                      </a:rPr>
                      <m:t>=</m:t>
                    </m:r>
                    <m:r>
                      <a:rPr lang="fr-FR" b="0" i="1" smtClean="0">
                        <a:latin typeface="Cambria Math" panose="02040503050406030204" pitchFamily="18" charset="0"/>
                      </a:rPr>
                      <m:t>𝑘</m:t>
                    </m:r>
                    <m:sSup>
                      <m:sSupPr>
                        <m:ctrlPr>
                          <a:rPr lang="fr-FR" b="0" i="1" smtClean="0">
                            <a:latin typeface="Cambria Math" panose="02040503050406030204" pitchFamily="18" charset="0"/>
                          </a:rPr>
                        </m:ctrlPr>
                      </m:sSupPr>
                      <m:e>
                        <m:r>
                          <a:rPr lang="fr-FR" b="0" i="1" smtClean="0">
                            <a:latin typeface="Cambria Math" panose="02040503050406030204" pitchFamily="18" charset="0"/>
                          </a:rPr>
                          <m:t>𝑒</m:t>
                        </m:r>
                      </m:e>
                      <m:sup>
                        <m:r>
                          <a:rPr lang="fr-FR" b="0" i="1" smtClean="0">
                            <a:latin typeface="Cambria Math" panose="02040503050406030204" pitchFamily="18" charset="0"/>
                          </a:rPr>
                          <m:t>−9</m:t>
                        </m:r>
                        <m:r>
                          <a:rPr lang="fr-FR" b="0" i="1" smtClean="0">
                            <a:latin typeface="Cambria Math" panose="02040503050406030204" pitchFamily="18" charset="0"/>
                          </a:rPr>
                          <m:t>𝑡</m:t>
                        </m:r>
                      </m:sup>
                    </m:sSup>
                    <m:r>
                      <a:rPr lang="fr-FR" b="0" i="1" smtClean="0">
                        <a:latin typeface="Cambria Math" panose="02040503050406030204" pitchFamily="18" charset="0"/>
                      </a:rPr>
                      <m:t>+</m:t>
                    </m:r>
                    <m:f>
                      <m:fPr>
                        <m:ctrlPr>
                          <a:rPr lang="fr-FR" b="0" i="1" smtClean="0">
                            <a:latin typeface="Cambria Math" panose="02040503050406030204" pitchFamily="18" charset="0"/>
                          </a:rPr>
                        </m:ctrlPr>
                      </m:fPr>
                      <m:num>
                        <m:r>
                          <a:rPr lang="fr-FR" b="0" i="1" smtClean="0">
                            <a:latin typeface="Cambria Math" panose="02040503050406030204" pitchFamily="18" charset="0"/>
                          </a:rPr>
                          <m:t>8,6</m:t>
                        </m:r>
                      </m:num>
                      <m:den>
                        <m:r>
                          <a:rPr lang="fr-FR" b="0" i="1" smtClean="0">
                            <a:latin typeface="Cambria Math" panose="02040503050406030204" pitchFamily="18" charset="0"/>
                          </a:rPr>
                          <m:t>9</m:t>
                        </m:r>
                      </m:den>
                    </m:f>
                  </m:oMath>
                </a14:m>
                <a:endParaRPr lang="fr-FR" dirty="0"/>
              </a:p>
              <a:p>
                <a:r>
                  <a:rPr lang="fr-FR" dirty="0"/>
                  <a:t>On détermine la valeur de k avec la solution particulière y(0) = 0  soit k+</a:t>
                </a:r>
                <a:r>
                  <a:rPr lang="fr-FR" b="0" dirty="0"/>
                  <a:t> </a:t>
                </a:r>
                <a14:m>
                  <m:oMath xmlns:m="http://schemas.openxmlformats.org/officeDocument/2006/math">
                    <m:f>
                      <m:fPr>
                        <m:ctrlPr>
                          <a:rPr lang="fr-FR" b="0" i="1" smtClean="0">
                            <a:latin typeface="Cambria Math" panose="02040503050406030204" pitchFamily="18" charset="0"/>
                          </a:rPr>
                        </m:ctrlPr>
                      </m:fPr>
                      <m:num>
                        <m:r>
                          <a:rPr lang="fr-FR" b="0" i="1" smtClean="0">
                            <a:latin typeface="Cambria Math" panose="02040503050406030204" pitchFamily="18" charset="0"/>
                          </a:rPr>
                          <m:t>8,6</m:t>
                        </m:r>
                      </m:num>
                      <m:den>
                        <m:r>
                          <a:rPr lang="fr-FR" b="0" i="1" smtClean="0">
                            <a:latin typeface="Cambria Math" panose="02040503050406030204" pitchFamily="18" charset="0"/>
                          </a:rPr>
                          <m:t>9</m:t>
                        </m:r>
                      </m:den>
                    </m:f>
                  </m:oMath>
                </a14:m>
                <a:r>
                  <a:rPr lang="fr-FR" dirty="0"/>
                  <a:t>=0    k = - </a:t>
                </a:r>
                <a14:m>
                  <m:oMath xmlns:m="http://schemas.openxmlformats.org/officeDocument/2006/math">
                    <m:f>
                      <m:fPr>
                        <m:ctrlPr>
                          <a:rPr lang="fr-FR" i="1">
                            <a:latin typeface="Cambria Math" panose="02040503050406030204" pitchFamily="18" charset="0"/>
                          </a:rPr>
                        </m:ctrlPr>
                      </m:fPr>
                      <m:num>
                        <m:r>
                          <a:rPr lang="fr-FR" i="1">
                            <a:latin typeface="Cambria Math" panose="02040503050406030204" pitchFamily="18" charset="0"/>
                          </a:rPr>
                          <m:t>8,6</m:t>
                        </m:r>
                      </m:num>
                      <m:den>
                        <m:r>
                          <a:rPr lang="fr-FR" i="1">
                            <a:latin typeface="Cambria Math" panose="02040503050406030204" pitchFamily="18" charset="0"/>
                          </a:rPr>
                          <m:t>9</m:t>
                        </m:r>
                      </m:den>
                    </m:f>
                  </m:oMath>
                </a14:m>
                <a:endParaRPr lang="fr-FR" dirty="0"/>
              </a:p>
              <a:p>
                <a:r>
                  <a:rPr lang="fr-FR" dirty="0"/>
                  <a:t>La fonction solution de l’équation différentielle est : </a:t>
                </a:r>
                <a14:m>
                  <m:oMath xmlns:m="http://schemas.openxmlformats.org/officeDocument/2006/math">
                    <m:r>
                      <a:rPr lang="fr-FR" i="1">
                        <a:latin typeface="Cambria Math" panose="02040503050406030204" pitchFamily="18" charset="0"/>
                      </a:rPr>
                      <m:t>𝑦</m:t>
                    </m:r>
                    <m:r>
                      <a:rPr lang="fr-FR" i="1">
                        <a:latin typeface="Cambria Math" panose="02040503050406030204" pitchFamily="18" charset="0"/>
                      </a:rPr>
                      <m:t>=</m:t>
                    </m:r>
                    <m:f>
                      <m:fPr>
                        <m:ctrlPr>
                          <a:rPr lang="fr-FR" i="1">
                            <a:latin typeface="Cambria Math" panose="02040503050406030204" pitchFamily="18" charset="0"/>
                          </a:rPr>
                        </m:ctrlPr>
                      </m:fPr>
                      <m:num>
                        <m:r>
                          <a:rPr lang="fr-FR" i="1">
                            <a:latin typeface="Cambria Math" panose="02040503050406030204" pitchFamily="18" charset="0"/>
                          </a:rPr>
                          <m:t>8,6</m:t>
                        </m:r>
                      </m:num>
                      <m:den>
                        <m:r>
                          <a:rPr lang="fr-FR" i="1">
                            <a:latin typeface="Cambria Math" panose="02040503050406030204" pitchFamily="18" charset="0"/>
                          </a:rPr>
                          <m:t>9</m:t>
                        </m:r>
                      </m:den>
                    </m:f>
                    <m:r>
                      <a:rPr lang="fr-FR" b="0" i="1" smtClean="0">
                        <a:latin typeface="Cambria Math" panose="02040503050406030204" pitchFamily="18" charset="0"/>
                      </a:rPr>
                      <m:t> (1 −</m:t>
                    </m:r>
                    <m:sSup>
                      <m:sSupPr>
                        <m:ctrlPr>
                          <a:rPr lang="fr-FR" b="0" i="1" smtClean="0">
                            <a:latin typeface="Cambria Math" panose="02040503050406030204" pitchFamily="18" charset="0"/>
                          </a:rPr>
                        </m:ctrlPr>
                      </m:sSupPr>
                      <m:e>
                        <m:r>
                          <a:rPr lang="fr-FR" b="0" i="1" smtClean="0">
                            <a:latin typeface="Cambria Math" panose="02040503050406030204" pitchFamily="18" charset="0"/>
                          </a:rPr>
                          <m:t>𝑒</m:t>
                        </m:r>
                      </m:e>
                      <m:sup>
                        <m:r>
                          <a:rPr lang="fr-FR" b="0" i="1" smtClean="0">
                            <a:latin typeface="Cambria Math" panose="02040503050406030204" pitchFamily="18" charset="0"/>
                          </a:rPr>
                          <m:t>−9</m:t>
                        </m:r>
                        <m:r>
                          <a:rPr lang="fr-FR" b="0" i="1" smtClean="0">
                            <a:latin typeface="Cambria Math" panose="02040503050406030204" pitchFamily="18" charset="0"/>
                          </a:rPr>
                          <m:t>𝑡</m:t>
                        </m:r>
                      </m:sup>
                    </m:sSup>
                    <m:r>
                      <a:rPr lang="fr-FR" b="0" i="1" smtClean="0">
                        <a:latin typeface="Cambria Math" panose="02040503050406030204" pitchFamily="18" charset="0"/>
                      </a:rPr>
                      <m:t>)</m:t>
                    </m:r>
                  </m:oMath>
                </a14:m>
                <a:r>
                  <a:rPr lang="fr-FR" dirty="0"/>
                  <a:t>= 0,96 (1 </a:t>
                </a:r>
                <a14:m>
                  <m:oMath xmlns:m="http://schemas.openxmlformats.org/officeDocument/2006/math">
                    <m:r>
                      <a:rPr lang="fr-FR" b="0" i="0" smtClean="0">
                        <a:latin typeface="Cambria Math" panose="02040503050406030204" pitchFamily="18" charset="0"/>
                      </a:rPr>
                      <m:t>−</m:t>
                    </m:r>
                    <m:sSup>
                      <m:sSupPr>
                        <m:ctrlPr>
                          <a:rPr lang="fr-FR" i="1">
                            <a:latin typeface="Cambria Math" panose="02040503050406030204" pitchFamily="18" charset="0"/>
                          </a:rPr>
                        </m:ctrlPr>
                      </m:sSupPr>
                      <m:e>
                        <m:r>
                          <a:rPr lang="fr-FR" i="1">
                            <a:latin typeface="Cambria Math" panose="02040503050406030204" pitchFamily="18" charset="0"/>
                          </a:rPr>
                          <m:t>𝑒</m:t>
                        </m:r>
                      </m:e>
                      <m:sup>
                        <m:r>
                          <a:rPr lang="fr-FR" i="1">
                            <a:latin typeface="Cambria Math" panose="02040503050406030204" pitchFamily="18" charset="0"/>
                          </a:rPr>
                          <m:t>−9</m:t>
                        </m:r>
                        <m:r>
                          <a:rPr lang="fr-FR" i="1">
                            <a:latin typeface="Cambria Math" panose="02040503050406030204" pitchFamily="18" charset="0"/>
                          </a:rPr>
                          <m:t>𝑡</m:t>
                        </m:r>
                      </m:sup>
                    </m:sSup>
                  </m:oMath>
                </a14:m>
                <a:r>
                  <a:rPr lang="fr-FR" dirty="0"/>
                  <a:t>)</a:t>
                </a:r>
              </a:p>
            </p:txBody>
          </p:sp>
        </mc:Choice>
        <mc:Fallback xmlns="">
          <p:sp>
            <p:nvSpPr>
              <p:cNvPr id="5" name="ZoneTexte 4">
                <a:extLst>
                  <a:ext uri="{FF2B5EF4-FFF2-40B4-BE49-F238E27FC236}">
                    <a16:creationId xmlns:a16="http://schemas.microsoft.com/office/drawing/2014/main" id="{94F25E66-7A01-B7AB-3E11-7C91A51E1FAF}"/>
                  </a:ext>
                </a:extLst>
              </p:cNvPr>
              <p:cNvSpPr txBox="1">
                <a:spLocks noRot="1" noChangeAspect="1" noMove="1" noResize="1" noEditPoints="1" noAdjustHandles="1" noChangeArrowheads="1" noChangeShapeType="1" noTextEdit="1"/>
              </p:cNvSpPr>
              <p:nvPr/>
            </p:nvSpPr>
            <p:spPr>
              <a:xfrm>
                <a:off x="944387" y="3318388"/>
                <a:ext cx="9305741" cy="1271887"/>
              </a:xfrm>
              <a:prstGeom prst="rect">
                <a:avLst/>
              </a:prstGeom>
              <a:blipFill>
                <a:blip r:embed="rId3"/>
                <a:stretch>
                  <a:fillRect l="-524" b="-1896"/>
                </a:stretch>
              </a:blipFill>
              <a:ln>
                <a:solidFill>
                  <a:schemeClr val="accent1"/>
                </a:solidFill>
              </a:ln>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9" name="ZoneTexte 8">
                <a:extLst>
                  <a:ext uri="{FF2B5EF4-FFF2-40B4-BE49-F238E27FC236}">
                    <a16:creationId xmlns:a16="http://schemas.microsoft.com/office/drawing/2014/main" id="{C2CEB763-02B9-E5F1-9FD5-A8D87173DCBA}"/>
                  </a:ext>
                </a:extLst>
              </p:cNvPr>
              <p:cNvSpPr txBox="1"/>
              <p:nvPr/>
            </p:nvSpPr>
            <p:spPr>
              <a:xfrm>
                <a:off x="978803" y="4783395"/>
                <a:ext cx="9305741" cy="369332"/>
              </a:xfrm>
              <a:prstGeom prst="rect">
                <a:avLst/>
              </a:prstGeom>
              <a:noFill/>
              <a:ln>
                <a:solidFill>
                  <a:schemeClr val="accent1"/>
                </a:solidFill>
              </a:ln>
            </p:spPr>
            <p:txBody>
              <a:bodyPr wrap="square" rtlCol="0">
                <a:spAutoFit/>
              </a:bodyPr>
              <a:lstStyle/>
              <a:p>
                <a:r>
                  <a:rPr lang="fr-FR" dirty="0"/>
                  <a:t>6. </a:t>
                </a:r>
                <a:r>
                  <a:rPr lang="fr-FR" dirty="0">
                    <a:solidFill>
                      <a:srgbClr val="FF0000"/>
                    </a:solidFill>
                  </a:rPr>
                  <a:t>Math – 1pt     </a:t>
                </a:r>
                <a14:m>
                  <m:oMath xmlns:m="http://schemas.openxmlformats.org/officeDocument/2006/math">
                    <m:func>
                      <m:funcPr>
                        <m:ctrlPr>
                          <a:rPr lang="fr-FR" i="1" smtClean="0">
                            <a:solidFill>
                              <a:srgbClr val="FF0000"/>
                            </a:solidFill>
                            <a:latin typeface="Cambria Math" panose="02040503050406030204" pitchFamily="18" charset="0"/>
                          </a:rPr>
                        </m:ctrlPr>
                      </m:funcPr>
                      <m:fName>
                        <m:limLow>
                          <m:limLowPr>
                            <m:ctrlPr>
                              <a:rPr lang="fr-FR" i="1" smtClean="0">
                                <a:solidFill>
                                  <a:schemeClr val="tx1"/>
                                </a:solidFill>
                                <a:latin typeface="Cambria Math" panose="02040503050406030204" pitchFamily="18" charset="0"/>
                              </a:rPr>
                            </m:ctrlPr>
                          </m:limLowPr>
                          <m:e>
                            <m:r>
                              <m:rPr>
                                <m:sty m:val="p"/>
                              </m:rPr>
                              <a:rPr lang="fr-FR" i="0" smtClean="0">
                                <a:solidFill>
                                  <a:schemeClr val="tx1"/>
                                </a:solidFill>
                                <a:latin typeface="Cambria Math" panose="02040503050406030204" pitchFamily="18" charset="0"/>
                              </a:rPr>
                              <m:t>lim</m:t>
                            </m:r>
                          </m:e>
                          <m:lim>
                            <m:r>
                              <a:rPr lang="fr-FR" b="0" i="1" smtClean="0">
                                <a:solidFill>
                                  <a:schemeClr val="tx1"/>
                                </a:solidFill>
                                <a:latin typeface="Cambria Math" panose="02040503050406030204" pitchFamily="18" charset="0"/>
                              </a:rPr>
                              <m:t>𝑡</m:t>
                            </m:r>
                            <m:r>
                              <a:rPr lang="fr-FR" b="0" i="1" smtClean="0">
                                <a:solidFill>
                                  <a:schemeClr val="tx1"/>
                                </a:solidFill>
                                <a:latin typeface="Cambria Math" panose="02040503050406030204" pitchFamily="18" charset="0"/>
                                <a:ea typeface="Cambria Math" panose="02040503050406030204" pitchFamily="18" charset="0"/>
                              </a:rPr>
                              <m:t>→+∝</m:t>
                            </m:r>
                          </m:lim>
                        </m:limLow>
                      </m:fName>
                      <m:e>
                        <m:r>
                          <m:rPr>
                            <m:nor/>
                          </m:rPr>
                          <a:rPr lang="fr-FR" dirty="0"/>
                          <m:t>0,96 (1 </m:t>
                        </m:r>
                        <m:r>
                          <a:rPr lang="fr-FR">
                            <a:latin typeface="Cambria Math" panose="02040503050406030204" pitchFamily="18" charset="0"/>
                          </a:rPr>
                          <m:t>−</m:t>
                        </m:r>
                        <m:sSup>
                          <m:sSupPr>
                            <m:ctrlPr>
                              <a:rPr lang="fr-FR" i="1">
                                <a:latin typeface="Cambria Math" panose="02040503050406030204" pitchFamily="18" charset="0"/>
                              </a:rPr>
                            </m:ctrlPr>
                          </m:sSupPr>
                          <m:e>
                            <m:r>
                              <a:rPr lang="fr-FR" i="1">
                                <a:latin typeface="Cambria Math" panose="02040503050406030204" pitchFamily="18" charset="0"/>
                              </a:rPr>
                              <m:t>𝑒</m:t>
                            </m:r>
                          </m:e>
                          <m:sup>
                            <m:r>
                              <a:rPr lang="fr-FR" i="1">
                                <a:latin typeface="Cambria Math" panose="02040503050406030204" pitchFamily="18" charset="0"/>
                              </a:rPr>
                              <m:t>−</m:t>
                            </m:r>
                            <m:r>
                              <a:rPr lang="fr-FR" i="1" smtClean="0">
                                <a:latin typeface="Cambria Math" panose="02040503050406030204" pitchFamily="18" charset="0"/>
                                <a:ea typeface="Cambria Math" panose="02040503050406030204" pitchFamily="18" charset="0"/>
                              </a:rPr>
                              <m:t>∝</m:t>
                            </m:r>
                          </m:sup>
                        </m:sSup>
                        <m:r>
                          <m:rPr>
                            <m:nor/>
                          </m:rPr>
                          <a:rPr lang="fr-FR" dirty="0"/>
                          <m:t>)</m:t>
                        </m:r>
                        <m:r>
                          <m:rPr>
                            <m:nor/>
                          </m:rPr>
                          <a:rPr lang="fr-FR" b="0" i="0" dirty="0" smtClean="0"/>
                          <m:t> = 0,96</m:t>
                        </m:r>
                      </m:e>
                    </m:func>
                  </m:oMath>
                </a14:m>
                <a:endParaRPr lang="fr-FR" dirty="0"/>
              </a:p>
            </p:txBody>
          </p:sp>
        </mc:Choice>
        <mc:Fallback xmlns="">
          <p:sp>
            <p:nvSpPr>
              <p:cNvPr id="9" name="ZoneTexte 8">
                <a:extLst>
                  <a:ext uri="{FF2B5EF4-FFF2-40B4-BE49-F238E27FC236}">
                    <a16:creationId xmlns:a16="http://schemas.microsoft.com/office/drawing/2014/main" id="{C2CEB763-02B9-E5F1-9FD5-A8D87173DCBA}"/>
                  </a:ext>
                </a:extLst>
              </p:cNvPr>
              <p:cNvSpPr txBox="1">
                <a:spLocks noRot="1" noChangeAspect="1" noMove="1" noResize="1" noEditPoints="1" noAdjustHandles="1" noChangeArrowheads="1" noChangeShapeType="1" noTextEdit="1"/>
              </p:cNvSpPr>
              <p:nvPr/>
            </p:nvSpPr>
            <p:spPr>
              <a:xfrm>
                <a:off x="978803" y="4783395"/>
                <a:ext cx="9305741" cy="369332"/>
              </a:xfrm>
              <a:prstGeom prst="rect">
                <a:avLst/>
              </a:prstGeom>
              <a:blipFill>
                <a:blip r:embed="rId4"/>
                <a:stretch>
                  <a:fillRect l="-524" t="-8065" b="-24194"/>
                </a:stretch>
              </a:blipFill>
              <a:ln>
                <a:solidFill>
                  <a:schemeClr val="accent1"/>
                </a:solidFill>
              </a:ln>
            </p:spPr>
            <p:txBody>
              <a:bodyPr/>
              <a:lstStyle/>
              <a:p>
                <a:r>
                  <a:rPr lang="fr-FR">
                    <a:noFill/>
                  </a:rPr>
                  <a:t> </a:t>
                </a:r>
              </a:p>
            </p:txBody>
          </p:sp>
        </mc:Fallback>
      </mc:AlternateContent>
      <p:sp>
        <p:nvSpPr>
          <p:cNvPr id="10" name="ZoneTexte 9">
            <a:extLst>
              <a:ext uri="{FF2B5EF4-FFF2-40B4-BE49-F238E27FC236}">
                <a16:creationId xmlns:a16="http://schemas.microsoft.com/office/drawing/2014/main" id="{D775CEDF-987C-F8C8-D9BA-7E0CFBA06149}"/>
              </a:ext>
            </a:extLst>
          </p:cNvPr>
          <p:cNvSpPr txBox="1"/>
          <p:nvPr/>
        </p:nvSpPr>
        <p:spPr>
          <a:xfrm>
            <a:off x="1008299" y="5343832"/>
            <a:ext cx="9305741" cy="646331"/>
          </a:xfrm>
          <a:prstGeom prst="rect">
            <a:avLst/>
          </a:prstGeom>
          <a:noFill/>
          <a:ln>
            <a:solidFill>
              <a:schemeClr val="accent1"/>
            </a:solidFill>
          </a:ln>
        </p:spPr>
        <p:txBody>
          <a:bodyPr wrap="square" rtlCol="0">
            <a:spAutoFit/>
          </a:bodyPr>
          <a:lstStyle/>
          <a:p>
            <a:r>
              <a:rPr lang="fr-FR" dirty="0"/>
              <a:t>7. </a:t>
            </a:r>
            <a:r>
              <a:rPr lang="fr-FR" dirty="0">
                <a:solidFill>
                  <a:srgbClr val="FF0000"/>
                </a:solidFill>
              </a:rPr>
              <a:t>PC – 0,25pt </a:t>
            </a:r>
            <a:r>
              <a:rPr lang="fr-FR" dirty="0"/>
              <a:t>s’il y a un lien entre la valeur limite (expérimentale) et la modélisation des frottements (même si le lien avec les faibles vitesses n’est pas établi).</a:t>
            </a:r>
          </a:p>
        </p:txBody>
      </p:sp>
    </p:spTree>
    <p:extLst>
      <p:ext uri="{BB962C8B-B14F-4D97-AF65-F5344CB8AC3E}">
        <p14:creationId xmlns:p14="http://schemas.microsoft.com/office/powerpoint/2010/main" val="1508562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83990A50-C428-3596-9D2A-1173E5D596E4}"/>
              </a:ext>
            </a:extLst>
          </p:cNvPr>
          <p:cNvPicPr>
            <a:picLocks noChangeAspect="1"/>
          </p:cNvPicPr>
          <p:nvPr/>
        </p:nvPicPr>
        <p:blipFill>
          <a:blip r:embed="rId2"/>
          <a:stretch>
            <a:fillRect/>
          </a:stretch>
        </p:blipFill>
        <p:spPr>
          <a:xfrm>
            <a:off x="1283110" y="820143"/>
            <a:ext cx="9397477" cy="5093959"/>
          </a:xfrm>
          <a:prstGeom prst="rect">
            <a:avLst/>
          </a:prstGeom>
        </p:spPr>
      </p:pic>
    </p:spTree>
    <p:extLst>
      <p:ext uri="{BB962C8B-B14F-4D97-AF65-F5344CB8AC3E}">
        <p14:creationId xmlns:p14="http://schemas.microsoft.com/office/powerpoint/2010/main" val="10333472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D0B28C95-B5A9-2221-7F49-3E690D9FADB5}"/>
              </a:ext>
            </a:extLst>
          </p:cNvPr>
          <p:cNvSpPr txBox="1"/>
          <p:nvPr/>
        </p:nvSpPr>
        <p:spPr>
          <a:xfrm>
            <a:off x="1017638" y="870155"/>
            <a:ext cx="10500851" cy="923330"/>
          </a:xfrm>
          <a:prstGeom prst="rect">
            <a:avLst/>
          </a:prstGeom>
          <a:noFill/>
        </p:spPr>
        <p:txBody>
          <a:bodyPr wrap="square">
            <a:spAutoFit/>
          </a:bodyPr>
          <a:lstStyle/>
          <a:p>
            <a:r>
              <a:rPr lang="fr-FR" sz="1800" u="sng" dirty="0">
                <a:effectLst/>
                <a:latin typeface="Calibri" panose="020F0502020204030204" pitchFamily="34" charset="0"/>
                <a:ea typeface="Calibri" panose="020F0502020204030204" pitchFamily="34" charset="0"/>
                <a:cs typeface="Times New Roman" panose="02020603050405020304" pitchFamily="18" charset="0"/>
              </a:rPr>
              <a:t>Principale difficulté </a:t>
            </a:r>
            <a:r>
              <a:rPr lang="fr-FR" sz="1800" dirty="0">
                <a:effectLst/>
                <a:latin typeface="Calibri" panose="020F0502020204030204" pitchFamily="34" charset="0"/>
                <a:ea typeface="Calibri" panose="020F0502020204030204" pitchFamily="34" charset="0"/>
                <a:cs typeface="Times New Roman" panose="02020603050405020304" pitchFamily="18" charset="0"/>
              </a:rPr>
              <a:t>: la modélisation mathématique du phénomène et le passage du modélisme physique ou modélisme mathématique.</a:t>
            </a:r>
          </a:p>
          <a:p>
            <a:endParaRPr lang="fr-FR" dirty="0"/>
          </a:p>
        </p:txBody>
      </p:sp>
      <p:sp>
        <p:nvSpPr>
          <p:cNvPr id="5" name="ZoneTexte 4">
            <a:extLst>
              <a:ext uri="{FF2B5EF4-FFF2-40B4-BE49-F238E27FC236}">
                <a16:creationId xmlns:a16="http://schemas.microsoft.com/office/drawing/2014/main" id="{3CE4A5EA-5977-C7B1-5143-1FD091F8A0EE}"/>
              </a:ext>
            </a:extLst>
          </p:cNvPr>
          <p:cNvSpPr txBox="1"/>
          <p:nvPr/>
        </p:nvSpPr>
        <p:spPr>
          <a:xfrm>
            <a:off x="585021" y="4207934"/>
            <a:ext cx="10712244" cy="671915"/>
          </a:xfrm>
          <a:prstGeom prst="rect">
            <a:avLst/>
          </a:prstGeom>
          <a:noFill/>
        </p:spPr>
        <p:txBody>
          <a:bodyPr wrap="square">
            <a:spAutoFit/>
          </a:bodyPr>
          <a:lstStyle/>
          <a:p>
            <a:pPr marL="457200">
              <a:lnSpc>
                <a:spcPct val="107000"/>
              </a:lnSpc>
              <a:spcAft>
                <a:spcPts val="800"/>
              </a:spcAft>
            </a:pPr>
            <a:r>
              <a:rPr lang="fr-FR" sz="1800" u="sng" dirty="0">
                <a:effectLst/>
                <a:latin typeface="Calibri" panose="020F0502020204030204" pitchFamily="34" charset="0"/>
                <a:ea typeface="Calibri" panose="020F0502020204030204" pitchFamily="34" charset="0"/>
                <a:cs typeface="Times New Roman" panose="02020603050405020304" pitchFamily="18" charset="0"/>
              </a:rPr>
              <a:t>Remédiation</a:t>
            </a:r>
            <a:r>
              <a:rPr lang="fr-FR" sz="1800" dirty="0">
                <a:effectLst/>
                <a:latin typeface="Calibri" panose="020F0502020204030204" pitchFamily="34" charset="0"/>
                <a:ea typeface="Calibri" panose="020F0502020204030204" pitchFamily="34" charset="0"/>
                <a:cs typeface="Times New Roman" panose="02020603050405020304" pitchFamily="18" charset="0"/>
              </a:rPr>
              <a:t> : application du même modèle à d’autres situations de physique-chimie au cours de l’année, telles que : la cinétique chimique et la radioactivité.</a:t>
            </a:r>
          </a:p>
        </p:txBody>
      </p:sp>
      <p:sp>
        <p:nvSpPr>
          <p:cNvPr id="4" name="ZoneTexte 3">
            <a:extLst>
              <a:ext uri="{FF2B5EF4-FFF2-40B4-BE49-F238E27FC236}">
                <a16:creationId xmlns:a16="http://schemas.microsoft.com/office/drawing/2014/main" id="{65586A99-F0ED-714C-EB3F-C85E21C0E82A}"/>
              </a:ext>
            </a:extLst>
          </p:cNvPr>
          <p:cNvSpPr txBox="1"/>
          <p:nvPr/>
        </p:nvSpPr>
        <p:spPr>
          <a:xfrm>
            <a:off x="2418734" y="1720840"/>
            <a:ext cx="8755627" cy="1754326"/>
          </a:xfrm>
          <a:prstGeom prst="rect">
            <a:avLst/>
          </a:prstGeom>
          <a:noFill/>
        </p:spPr>
        <p:txBody>
          <a:bodyPr wrap="square">
            <a:spAutoFit/>
          </a:bodyPr>
          <a:lstStyle/>
          <a:p>
            <a:pPr algn="just"/>
            <a:r>
              <a:rPr lang="fr-FR" u="sng" dirty="0"/>
              <a:t>Préambule du programme </a:t>
            </a:r>
          </a:p>
          <a:p>
            <a:pPr algn="just"/>
            <a:r>
              <a:rPr lang="fr-FR" i="1" dirty="0"/>
              <a:t>Il est essentiel d’organiser des passerelles pédagogiques entre physique et math afin que les apports de chacune de ces deux disciplines puissent enrichir la compréhension de concepts communs et l’assimilation de méthodes partagées.</a:t>
            </a:r>
          </a:p>
          <a:p>
            <a:pPr algn="just"/>
            <a:r>
              <a:rPr lang="fr-FR" sz="1800" i="1" dirty="0">
                <a:effectLst/>
                <a:latin typeface="Calibri" panose="020F0502020204030204" pitchFamily="34" charset="0"/>
                <a:ea typeface="Calibri" panose="020F0502020204030204" pitchFamily="34" charset="0"/>
                <a:cs typeface="Times New Roman" panose="02020603050405020304" pitchFamily="18" charset="0"/>
              </a:rPr>
              <a:t>L’introduction des équations différentielles appellent une réelle collaboration entre les deux professeurs.</a:t>
            </a:r>
          </a:p>
        </p:txBody>
      </p:sp>
    </p:spTree>
    <p:extLst>
      <p:ext uri="{BB962C8B-B14F-4D97-AF65-F5344CB8AC3E}">
        <p14:creationId xmlns:p14="http://schemas.microsoft.com/office/powerpoint/2010/main" val="2416579534"/>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90</TotalTime>
  <Words>397</Words>
  <Application>Microsoft Office PowerPoint</Application>
  <PresentationFormat>Grand écran</PresentationFormat>
  <Paragraphs>30</Paragraphs>
  <Slides>9</Slides>
  <Notes>0</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9</vt:i4>
      </vt:variant>
    </vt:vector>
  </HeadingPairs>
  <TitlesOfParts>
    <vt:vector size="15" baseType="lpstr">
      <vt:lpstr>Arial</vt:lpstr>
      <vt:lpstr>Calibri</vt:lpstr>
      <vt:lpstr>Calibri Light</vt:lpstr>
      <vt:lpstr>Calibri-Bold</vt:lpstr>
      <vt:lpstr>Cambria Math</vt:lpstr>
      <vt:lpstr>Thème Office</vt:lpstr>
      <vt:lpstr>Bac STL  juin 2022</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Bac  juin 2022</dc:title>
  <dc:creator>jerome TROUCHE</dc:creator>
  <cp:lastModifiedBy>jerome TROUCHE</cp:lastModifiedBy>
  <cp:revision>5</cp:revision>
  <dcterms:created xsi:type="dcterms:W3CDTF">2023-03-07T10:22:06Z</dcterms:created>
  <dcterms:modified xsi:type="dcterms:W3CDTF">2023-04-18T09:54:29Z</dcterms:modified>
</cp:coreProperties>
</file>