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4" r:id="rId5"/>
    <p:sldId id="265" r:id="rId6"/>
    <p:sldId id="260" r:id="rId7"/>
    <p:sldId id="257" r:id="rId8"/>
    <p:sldId id="258" r:id="rId9"/>
    <p:sldId id="259" r:id="rId10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8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28D1B1B-C2AD-9CE2-4DE6-9A3945D15D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6B46063-FAC0-F89A-8719-FFC70CD145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D6DA7D0-8D80-F774-6653-462076B76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5E4EAE6E-446B-EBC7-0C78-D88EBADF1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322871A-BF01-797F-F383-8489F3D9A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7620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7D9857-33F4-6886-AA07-5776E37B8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B07A741-B42B-4FFD-60BD-88FF331BAF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46DE21-B5F7-5A3E-8420-CBCCE4369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BF8634-4B0D-AB5B-0B37-A003DC2E4E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D83334-940C-C982-B0A7-93C7E1217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5660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649CA1FB-2DEE-5882-7F83-FC278CBE00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F7D890F1-861D-7F25-170A-C5B64F6118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A1C550F-243F-287A-C279-35656C527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F5B973A-D57C-A681-A448-6A7EEDB824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B0A789A-E591-CB04-5286-926D3E3B8B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6686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1555006-DEE9-F34F-9F5C-D97C8FFA8E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928397F-4BC6-E200-D9A1-8978704915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993509-1E35-8080-F492-A083505DF0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75A6E2F-593C-967D-F93E-0599FD3839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7280DF0-FAC0-9594-E0F1-B17552A67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3213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06BF9D4-EA11-9393-17BB-DD2EC1C62B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C32E7EC-57B1-C37F-9E21-18C749A101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E9D7925-3EB9-5F72-4056-244801604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183F6B0-8E34-0E35-8BD1-46FA88CE9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D57C47-18EB-2A2A-B924-C5BE420C3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448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80A92CF-AE26-0A40-1BFC-93BC75A4BA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EBE41C-5DC1-D81A-7BBA-797C5C66681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F64E371-FC98-8F1F-5931-878C9FE4F83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62D9E69-D216-BA25-DBA3-55658685F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74CE446-C247-A104-0E14-66CE1D59C0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A0275F2-5F32-C9AE-7FCA-D5705B25A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25150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D82095-FD09-E690-A559-8A5F7503A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6017AB8-6752-44C4-BEE2-6DC6DC378B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9744AC1-CF81-B532-B43D-F0B75E51C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A26DFE6B-E62C-723C-9BAD-4585368834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C37F0F9F-DEB3-4A4B-B8D8-C9070B0096B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B64DECC5-3F61-5F7E-A047-62CF392FAA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885C774-30F5-957A-0B31-F4A075269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061F19D7-BD79-0F15-B785-2B9003B11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35320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DC274FF-DA71-DDCA-29B6-BF75C45D0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8CDDDEC5-84C4-A229-636E-BA19BC802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D1D361-9A53-DB7A-CB0D-78CB55BA6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1ABFE915-0CB5-70D5-06E2-6FA6CF19C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594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130A9D9-88E6-B408-2D5F-E6E1CAC33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0F29E46B-718C-5638-9086-D2FFF9F7A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18754B3-4D16-1176-D45C-5965AB41A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3791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DE7C42-87C4-970F-D5EA-D53BC697D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776805-1D59-76A5-9670-D6C43BAC84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E98DA1E-5355-8752-14E1-89114761DF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6AC2195-AB0E-501D-1947-F66B6958A7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41FADB4-7BE2-F01C-D35B-5DE3DA2729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38A79F1-9F1E-5FDE-4C52-773F97182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4749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73F330-ABBC-79AE-2A52-28EB3F476F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5F4BA12-4205-1F34-0ABE-2A1911674D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9E5E810-55A2-C923-29CB-F682DC23AA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4C2F2DD-7092-9185-D4A8-0967C15BF2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6F80E20-AAF4-A043-AB58-CFAA4C05DA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1306015-DA14-D5ED-04E0-1AE8E075B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6530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7F23A49-C67E-0B3B-7643-4579DD8303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149AB8C-D923-4BCF-991A-227BC943DF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AAE9BA2-E31A-EB7E-E136-ABE42B0679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AD886A-00E6-49D6-AC89-8DEA2140C96C}" type="datetimeFigureOut">
              <a:rPr lang="fr-FR" smtClean="0"/>
              <a:t>18/03/2024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21FE61-4EB5-AD67-A2ED-BBEA444D45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6C31A9-9F64-9F84-5F8A-63B5921047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A56CD-7601-4A6B-8DA4-0E4979BFA39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70074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0.png"/><Relationship Id="rId4" Type="http://schemas.openxmlformats.org/officeDocument/2006/relationships/image" Target="../media/image15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4468279" y="294198"/>
            <a:ext cx="32554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Leçon physique 16</a:t>
            </a:r>
          </a:p>
          <a:p>
            <a:r>
              <a:rPr lang="fr-FR" sz="2400" dirty="0">
                <a:solidFill>
                  <a:srgbClr val="FF0000"/>
                </a:solidFill>
              </a:rPr>
              <a:t>Conversion de puissance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1E62118-A1D3-5DF2-A49C-D4FB42A30D56}"/>
              </a:ext>
            </a:extLst>
          </p:cNvPr>
          <p:cNvSpPr txBox="1"/>
          <p:nvPr/>
        </p:nvSpPr>
        <p:spPr>
          <a:xfrm>
            <a:off x="296420" y="1032862"/>
            <a:ext cx="391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 err="1"/>
              <a:t>Prébac</a:t>
            </a:r>
            <a:r>
              <a:rPr lang="fr-FR" sz="2000" dirty="0"/>
              <a:t> : Place dans les programmes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A9947EA-72E4-54BF-324C-3C4E93949F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2683" y="972262"/>
            <a:ext cx="5181488" cy="3655398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AB0BCA1-3738-4314-D6E3-E4385A84CC8E}"/>
              </a:ext>
            </a:extLst>
          </p:cNvPr>
          <p:cNvSpPr txBox="1"/>
          <p:nvPr/>
        </p:nvSpPr>
        <p:spPr>
          <a:xfrm>
            <a:off x="1926307" y="1702096"/>
            <a:ext cx="9108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Cycle 4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12" name="Image 11">
            <a:extLst>
              <a:ext uri="{FF2B5EF4-FFF2-40B4-BE49-F238E27FC236}">
                <a16:creationId xmlns:a16="http://schemas.microsoft.com/office/drawing/2014/main" id="{06869131-C883-DD66-2F91-63FE8E68D8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8279" y="4595709"/>
            <a:ext cx="5181488" cy="129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037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9086851" y="90091"/>
            <a:ext cx="337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Leçon physique 16</a:t>
            </a:r>
          </a:p>
          <a:p>
            <a:pPr algn="ctr"/>
            <a:r>
              <a:rPr lang="fr-FR" sz="1600" dirty="0">
                <a:solidFill>
                  <a:srgbClr val="FF0000"/>
                </a:solidFill>
              </a:rPr>
              <a:t>Conversion de puissance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2F2DFB6-C02F-2C46-F5CD-DA4BDC443941}"/>
              </a:ext>
            </a:extLst>
          </p:cNvPr>
          <p:cNvSpPr txBox="1"/>
          <p:nvPr/>
        </p:nvSpPr>
        <p:spPr>
          <a:xfrm>
            <a:off x="208955" y="151646"/>
            <a:ext cx="391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 err="1"/>
              <a:t>Prébac</a:t>
            </a:r>
            <a:r>
              <a:rPr lang="fr-FR" sz="2000" dirty="0"/>
              <a:t> : Place dans les programmes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1CD4F201-00BC-7081-38AC-A46FF089E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8095" y="863468"/>
            <a:ext cx="5035809" cy="5131064"/>
          </a:xfrm>
          <a:prstGeom prst="rect">
            <a:avLst/>
          </a:prstGeom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4229D13A-59E6-66D6-77A8-AF280E78DBF1}"/>
              </a:ext>
            </a:extLst>
          </p:cNvPr>
          <p:cNvSpPr txBox="1"/>
          <p:nvPr/>
        </p:nvSpPr>
        <p:spPr>
          <a:xfrm>
            <a:off x="967470" y="771794"/>
            <a:ext cx="9042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1STI2D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F946A560-4925-8719-2F27-9E9E28BC462D}"/>
              </a:ext>
            </a:extLst>
          </p:cNvPr>
          <p:cNvSpPr/>
          <p:nvPr/>
        </p:nvSpPr>
        <p:spPr>
          <a:xfrm>
            <a:off x="3578095" y="3069203"/>
            <a:ext cx="5035809" cy="2433100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855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9086851" y="90091"/>
            <a:ext cx="337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Leçon physique 16</a:t>
            </a:r>
          </a:p>
          <a:p>
            <a:pPr algn="ctr"/>
            <a:r>
              <a:rPr lang="fr-FR" sz="1600" dirty="0">
                <a:solidFill>
                  <a:srgbClr val="FF0000"/>
                </a:solidFill>
              </a:rPr>
              <a:t>Conversion de puissance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2F2DFB6-C02F-2C46-F5CD-DA4BDC443941}"/>
              </a:ext>
            </a:extLst>
          </p:cNvPr>
          <p:cNvSpPr txBox="1"/>
          <p:nvPr/>
        </p:nvSpPr>
        <p:spPr>
          <a:xfrm>
            <a:off x="208955" y="151646"/>
            <a:ext cx="391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 err="1"/>
              <a:t>Prébac</a:t>
            </a:r>
            <a:r>
              <a:rPr lang="fr-FR" sz="2000" dirty="0"/>
              <a:t> : Place dans les programmes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229D13A-59E6-66D6-77A8-AF280E78DBF1}"/>
              </a:ext>
            </a:extLst>
          </p:cNvPr>
          <p:cNvSpPr txBox="1"/>
          <p:nvPr/>
        </p:nvSpPr>
        <p:spPr>
          <a:xfrm>
            <a:off x="1078013" y="771794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1Spé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1EBFF17-306D-42BF-02E3-77D713F52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4568" y="729334"/>
            <a:ext cx="5409961" cy="626363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FE7C9BD9-D754-16CD-9612-276B4B9C2B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1361" y="1355697"/>
            <a:ext cx="6331275" cy="1143059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79AC8184-F801-6173-5417-6FBF80F6441D}"/>
              </a:ext>
            </a:extLst>
          </p:cNvPr>
          <p:cNvSpPr txBox="1"/>
          <p:nvPr/>
        </p:nvSpPr>
        <p:spPr>
          <a:xfrm>
            <a:off x="1078013" y="3028890"/>
            <a:ext cx="6832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 err="1"/>
              <a:t>TSpé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3960E9A6-1805-89C1-F74A-40BCF4B06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00296" y="4276781"/>
            <a:ext cx="4864350" cy="825542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F30B66EA-6ADA-B5B5-36FD-2161DBC79F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00296" y="3133722"/>
            <a:ext cx="1282766" cy="209561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AA547D63-AED2-2956-E365-AC9A8E52F4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3062" y="3070174"/>
            <a:ext cx="4864350" cy="36831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381A2415-3750-C79B-C206-EEE0D0D284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00296" y="3546765"/>
            <a:ext cx="4559534" cy="38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899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9086851" y="90091"/>
            <a:ext cx="337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Leçon physique 16</a:t>
            </a:r>
          </a:p>
          <a:p>
            <a:pPr algn="ctr"/>
            <a:r>
              <a:rPr lang="fr-FR" sz="1600" dirty="0">
                <a:solidFill>
                  <a:srgbClr val="FF0000"/>
                </a:solidFill>
              </a:rPr>
              <a:t>Conversion de puissance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2F2DFB6-C02F-2C46-F5CD-DA4BDC443941}"/>
              </a:ext>
            </a:extLst>
          </p:cNvPr>
          <p:cNvSpPr txBox="1"/>
          <p:nvPr/>
        </p:nvSpPr>
        <p:spPr>
          <a:xfrm>
            <a:off x="208955" y="151646"/>
            <a:ext cx="391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 err="1"/>
              <a:t>Prébac</a:t>
            </a:r>
            <a:r>
              <a:rPr lang="fr-FR" sz="2000" dirty="0"/>
              <a:t> : Place dans les programmes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21" name="Image 20">
            <a:extLst>
              <a:ext uri="{FF2B5EF4-FFF2-40B4-BE49-F238E27FC236}">
                <a16:creationId xmlns:a16="http://schemas.microsoft.com/office/drawing/2014/main" id="{C371E06D-B064-6FF9-6D2C-252365584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050" y="1074042"/>
            <a:ext cx="4714278" cy="3851027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67774D09-A8F3-6D3C-D7DE-B57661CD43AB}"/>
              </a:ext>
            </a:extLst>
          </p:cNvPr>
          <p:cNvSpPr txBox="1"/>
          <p:nvPr/>
        </p:nvSpPr>
        <p:spPr>
          <a:xfrm>
            <a:off x="938069" y="673932"/>
            <a:ext cx="899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TSTI2D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AF6E59AF-AD02-35A1-B6A5-69E926293B8F}"/>
              </a:ext>
            </a:extLst>
          </p:cNvPr>
          <p:cNvSpPr txBox="1"/>
          <p:nvPr/>
        </p:nvSpPr>
        <p:spPr>
          <a:xfrm>
            <a:off x="457050" y="5008488"/>
            <a:ext cx="3890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Axe : la construction de l‘autonomie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84AA4A1-C871-2067-7AE0-A3CFF3CC9985}"/>
              </a:ext>
            </a:extLst>
          </p:cNvPr>
          <p:cNvSpPr txBox="1"/>
          <p:nvPr/>
        </p:nvSpPr>
        <p:spPr>
          <a:xfrm>
            <a:off x="5744196" y="5008488"/>
            <a:ext cx="1285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Prérequis :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366FD1F-2EF1-DEA9-22F7-16C63B01A059}"/>
              </a:ext>
            </a:extLst>
          </p:cNvPr>
          <p:cNvSpPr txBox="1"/>
          <p:nvPr/>
        </p:nvSpPr>
        <p:spPr>
          <a:xfrm>
            <a:off x="4737513" y="5491108"/>
            <a:ext cx="3299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Lien avec les mathématiques :</a:t>
            </a:r>
            <a:endParaRPr lang="fr-F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081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9086851" y="90091"/>
            <a:ext cx="337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Leçon physique 16</a:t>
            </a:r>
          </a:p>
          <a:p>
            <a:pPr algn="ctr"/>
            <a:r>
              <a:rPr lang="fr-FR" sz="1600" dirty="0">
                <a:solidFill>
                  <a:srgbClr val="FF0000"/>
                </a:solidFill>
              </a:rPr>
              <a:t>Conversion de puissance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2F2DFB6-C02F-2C46-F5CD-DA4BDC443941}"/>
              </a:ext>
            </a:extLst>
          </p:cNvPr>
          <p:cNvSpPr txBox="1"/>
          <p:nvPr/>
        </p:nvSpPr>
        <p:spPr>
          <a:xfrm>
            <a:off x="208955" y="151646"/>
            <a:ext cx="39135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 err="1"/>
              <a:t>Prébac</a:t>
            </a:r>
            <a:r>
              <a:rPr lang="fr-FR" sz="2000" dirty="0"/>
              <a:t> : Place dans les programmes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7774D09-A8F3-6D3C-D7DE-B57661CD43AB}"/>
              </a:ext>
            </a:extLst>
          </p:cNvPr>
          <p:cNvSpPr txBox="1"/>
          <p:nvPr/>
        </p:nvSpPr>
        <p:spPr>
          <a:xfrm>
            <a:off x="938069" y="673932"/>
            <a:ext cx="8994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TSTI2D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4A6C5111-AE5F-981A-D7B8-A4581B3E6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909" y="1184099"/>
            <a:ext cx="5490526" cy="266976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F6E59AF-AD02-35A1-B6A5-69E926293B8F}"/>
              </a:ext>
            </a:extLst>
          </p:cNvPr>
          <p:cNvSpPr txBox="1"/>
          <p:nvPr/>
        </p:nvSpPr>
        <p:spPr>
          <a:xfrm>
            <a:off x="6837661" y="1311132"/>
            <a:ext cx="38903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Axe : la construction de l‘autonomie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084AA4A1-C871-2067-7AE0-A3CFF3CC9985}"/>
              </a:ext>
            </a:extLst>
          </p:cNvPr>
          <p:cNvSpPr txBox="1"/>
          <p:nvPr/>
        </p:nvSpPr>
        <p:spPr>
          <a:xfrm>
            <a:off x="277634" y="4141796"/>
            <a:ext cx="222035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Prérequis (1STI2D) :</a:t>
            </a:r>
            <a:endParaRPr lang="fr-FR" sz="2800" dirty="0">
              <a:solidFill>
                <a:srgbClr val="FF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366FD1F-2EF1-DEA9-22F7-16C63B01A059}"/>
              </a:ext>
            </a:extLst>
          </p:cNvPr>
          <p:cNvSpPr txBox="1"/>
          <p:nvPr/>
        </p:nvSpPr>
        <p:spPr>
          <a:xfrm>
            <a:off x="243713" y="5783958"/>
            <a:ext cx="32993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Lien avec les mathématiques :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B329EDD9-0D1A-A8FE-7D63-BE6CB5F014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6147" y="5831313"/>
            <a:ext cx="3181514" cy="3111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548A223-14C9-F7BB-229B-63BB4E7E83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1955" y="4141796"/>
            <a:ext cx="4381725" cy="628682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721EF6A-6DDE-6F62-DB1C-60E80DE2F4C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1955" y="4870796"/>
            <a:ext cx="4305521" cy="406421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9BC2B027-24C7-D956-E37B-EDFEE5DFC5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50677" y="5301976"/>
            <a:ext cx="4464279" cy="457223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39C3B023-F316-B9E3-EE9F-655EBEF3B916}"/>
              </a:ext>
            </a:extLst>
          </p:cNvPr>
          <p:cNvSpPr txBox="1"/>
          <p:nvPr/>
        </p:nvSpPr>
        <p:spPr>
          <a:xfrm>
            <a:off x="7369280" y="4054641"/>
            <a:ext cx="2827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Compétences travaillées :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8FAE4B84-62F0-BBD1-A178-0489A12E9D8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86813" y="4492492"/>
            <a:ext cx="4312223" cy="1691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637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4468279" y="294198"/>
            <a:ext cx="325544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dirty="0"/>
              <a:t>Leçon physique 16</a:t>
            </a:r>
          </a:p>
          <a:p>
            <a:r>
              <a:rPr lang="fr-FR" sz="2400" dirty="0">
                <a:solidFill>
                  <a:srgbClr val="FF0000"/>
                </a:solidFill>
              </a:rPr>
              <a:t>Conversion de puissance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1E62118-A1D3-5DF2-A49C-D4FB42A30D56}"/>
              </a:ext>
            </a:extLst>
          </p:cNvPr>
          <p:cNvSpPr txBox="1"/>
          <p:nvPr/>
        </p:nvSpPr>
        <p:spPr>
          <a:xfrm>
            <a:off x="374383" y="1236616"/>
            <a:ext cx="744697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i="1" dirty="0"/>
              <a:t>Postbac</a:t>
            </a:r>
            <a:r>
              <a:rPr lang="fr-FR" sz="2000" dirty="0"/>
              <a:t> : conversion de puissance mécanique en puissance électrique</a:t>
            </a:r>
            <a:endParaRPr lang="fr-FR" sz="2800" dirty="0">
              <a:solidFill>
                <a:srgbClr val="FF0000"/>
              </a:solidFill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DA49BC08-9417-1EE0-5304-2DE0515D8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0766" y="1840480"/>
            <a:ext cx="7150467" cy="4159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9670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9086851" y="90091"/>
            <a:ext cx="337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Leçon physique 16</a:t>
            </a:r>
          </a:p>
          <a:p>
            <a:pPr algn="ctr"/>
            <a:r>
              <a:rPr lang="fr-FR" sz="1600" dirty="0">
                <a:solidFill>
                  <a:srgbClr val="FF0000"/>
                </a:solidFill>
              </a:rPr>
              <a:t>Conversion de puissance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1E62118-A1D3-5DF2-A49C-D4FB42A30D56}"/>
              </a:ext>
            </a:extLst>
          </p:cNvPr>
          <p:cNvSpPr txBox="1"/>
          <p:nvPr/>
        </p:nvSpPr>
        <p:spPr>
          <a:xfrm>
            <a:off x="181132" y="613311"/>
            <a:ext cx="79641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400" u="sng" dirty="0">
                <a:solidFill>
                  <a:srgbClr val="FF0000"/>
                </a:solidFill>
              </a:rPr>
              <a:t>I)  Conversion de puissance mécanique en puissance électrique</a:t>
            </a:r>
            <a:endParaRPr lang="fr-FR" sz="3200" u="sng" dirty="0">
              <a:solidFill>
                <a:srgbClr val="FF0000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8233441B-2393-B88E-9BE9-9F38C2C69DFE}"/>
              </a:ext>
            </a:extLst>
          </p:cNvPr>
          <p:cNvSpPr txBox="1"/>
          <p:nvPr/>
        </p:nvSpPr>
        <p:spPr>
          <a:xfrm>
            <a:off x="300556" y="1074976"/>
            <a:ext cx="31983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dirty="0"/>
              <a:t>Rails de Laplace (générateur)</a:t>
            </a:r>
            <a:endParaRPr lang="fr-FR" sz="2800" dirty="0">
              <a:solidFill>
                <a:srgbClr val="FF0000"/>
              </a:solidFill>
            </a:endParaRP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C0FC661-F851-6B85-9D86-36A0A1C7E760}"/>
              </a:ext>
            </a:extLst>
          </p:cNvPr>
          <p:cNvGrpSpPr/>
          <p:nvPr/>
        </p:nvGrpSpPr>
        <p:grpSpPr>
          <a:xfrm>
            <a:off x="1032632" y="2573506"/>
            <a:ext cx="8054219" cy="2979103"/>
            <a:chOff x="630794" y="1536641"/>
            <a:chExt cx="8054219" cy="2979103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F7E955FC-0B85-8A9E-D1FA-2C2CFDCB605A}"/>
                </a:ext>
              </a:extLst>
            </p:cNvPr>
            <p:cNvGrpSpPr/>
            <p:nvPr/>
          </p:nvGrpSpPr>
          <p:grpSpPr>
            <a:xfrm>
              <a:off x="630794" y="1536641"/>
              <a:ext cx="8054219" cy="2979103"/>
              <a:chOff x="630794" y="1536641"/>
              <a:chExt cx="8054219" cy="2979103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0814B885-3D65-820F-8031-3BB511DC38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30794" y="1536641"/>
                <a:ext cx="8054219" cy="2979103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94DE1CC-DDBE-C71A-1CF6-DD96FCD87F5E}"/>
                  </a:ext>
                </a:extLst>
              </p:cNvPr>
              <p:cNvSpPr/>
              <p:nvPr/>
            </p:nvSpPr>
            <p:spPr>
              <a:xfrm>
                <a:off x="630794" y="1536641"/>
                <a:ext cx="1902277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1F9A7B8-7305-D19E-DCF5-FEDE86EC71CB}"/>
                </a:ext>
              </a:extLst>
            </p:cNvPr>
            <p:cNvSpPr/>
            <p:nvPr/>
          </p:nvSpPr>
          <p:spPr>
            <a:xfrm>
              <a:off x="2533071" y="4115634"/>
              <a:ext cx="441473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42EF5491-74E7-0429-24BC-7B369C6BFE19}"/>
              </a:ext>
            </a:extLst>
          </p:cNvPr>
          <p:cNvSpPr txBox="1"/>
          <p:nvPr/>
        </p:nvSpPr>
        <p:spPr>
          <a:xfrm>
            <a:off x="650816" y="1511641"/>
            <a:ext cx="2497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>
                <a:solidFill>
                  <a:srgbClr val="00B050"/>
                </a:solidFill>
              </a:rPr>
              <a:t>1) Schéma de principe</a:t>
            </a:r>
            <a:endParaRPr lang="fr-FR" sz="2800" u="sng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8662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9086851" y="90091"/>
            <a:ext cx="337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Leçon physique 16</a:t>
            </a:r>
          </a:p>
          <a:p>
            <a:pPr algn="ctr"/>
            <a:r>
              <a:rPr lang="fr-FR" sz="1600" dirty="0">
                <a:solidFill>
                  <a:srgbClr val="FF0000"/>
                </a:solidFill>
              </a:rPr>
              <a:t>Conversion de puissance</a:t>
            </a:r>
          </a:p>
        </p:txBody>
      </p:sp>
      <p:grpSp>
        <p:nvGrpSpPr>
          <p:cNvPr id="10" name="Groupe 9">
            <a:extLst>
              <a:ext uri="{FF2B5EF4-FFF2-40B4-BE49-F238E27FC236}">
                <a16:creationId xmlns:a16="http://schemas.microsoft.com/office/drawing/2014/main" id="{FC0FC661-F851-6B85-9D86-36A0A1C7E760}"/>
              </a:ext>
            </a:extLst>
          </p:cNvPr>
          <p:cNvGrpSpPr/>
          <p:nvPr/>
        </p:nvGrpSpPr>
        <p:grpSpPr>
          <a:xfrm>
            <a:off x="289682" y="3169499"/>
            <a:ext cx="5727397" cy="2627144"/>
            <a:chOff x="630794" y="1536641"/>
            <a:chExt cx="8054219" cy="2979103"/>
          </a:xfrm>
        </p:grpSpPr>
        <p:grpSp>
          <p:nvGrpSpPr>
            <p:cNvPr id="8" name="Groupe 7">
              <a:extLst>
                <a:ext uri="{FF2B5EF4-FFF2-40B4-BE49-F238E27FC236}">
                  <a16:creationId xmlns:a16="http://schemas.microsoft.com/office/drawing/2014/main" id="{F7E955FC-0B85-8A9E-D1FA-2C2CFDCB605A}"/>
                </a:ext>
              </a:extLst>
            </p:cNvPr>
            <p:cNvGrpSpPr/>
            <p:nvPr/>
          </p:nvGrpSpPr>
          <p:grpSpPr>
            <a:xfrm>
              <a:off x="630794" y="1536641"/>
              <a:ext cx="8054219" cy="2979103"/>
              <a:chOff x="630794" y="1536641"/>
              <a:chExt cx="8054219" cy="2979103"/>
            </a:xfrm>
          </p:grpSpPr>
          <p:pic>
            <p:nvPicPr>
              <p:cNvPr id="6" name="Image 5">
                <a:extLst>
                  <a:ext uri="{FF2B5EF4-FFF2-40B4-BE49-F238E27FC236}">
                    <a16:creationId xmlns:a16="http://schemas.microsoft.com/office/drawing/2014/main" id="{0814B885-3D65-820F-8031-3BB511DC38C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30794" y="1536641"/>
                <a:ext cx="8054219" cy="2979103"/>
              </a:xfrm>
              <a:prstGeom prst="rect">
                <a:avLst/>
              </a:prstGeom>
            </p:spPr>
          </p:pic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A94DE1CC-DDBE-C71A-1CF6-DD96FCD87F5E}"/>
                  </a:ext>
                </a:extLst>
              </p:cNvPr>
              <p:cNvSpPr/>
              <p:nvPr/>
            </p:nvSpPr>
            <p:spPr>
              <a:xfrm>
                <a:off x="630794" y="1536641"/>
                <a:ext cx="1902277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1F9A7B8-7305-D19E-DCF5-FEDE86EC71CB}"/>
                </a:ext>
              </a:extLst>
            </p:cNvPr>
            <p:cNvSpPr/>
            <p:nvPr/>
          </p:nvSpPr>
          <p:spPr>
            <a:xfrm>
              <a:off x="2533071" y="4115634"/>
              <a:ext cx="4414736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1" name="ZoneTexte 10">
            <a:extLst>
              <a:ext uri="{FF2B5EF4-FFF2-40B4-BE49-F238E27FC236}">
                <a16:creationId xmlns:a16="http://schemas.microsoft.com/office/drawing/2014/main" id="{42EF5491-74E7-0429-24BC-7B369C6BFE19}"/>
              </a:ext>
            </a:extLst>
          </p:cNvPr>
          <p:cNvSpPr txBox="1"/>
          <p:nvPr/>
        </p:nvSpPr>
        <p:spPr>
          <a:xfrm>
            <a:off x="437109" y="151646"/>
            <a:ext cx="24978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>
                <a:solidFill>
                  <a:srgbClr val="00B050"/>
                </a:solidFill>
              </a:rPr>
              <a:t>1) Schéma de principe</a:t>
            </a:r>
            <a:endParaRPr lang="fr-FR" sz="2800" u="sng" dirty="0">
              <a:solidFill>
                <a:srgbClr val="00B050"/>
              </a:solidFill>
            </a:endParaRP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DE5C441F-DFF3-3671-A494-460A232093B7}"/>
              </a:ext>
            </a:extLst>
          </p:cNvPr>
          <p:cNvSpPr txBox="1"/>
          <p:nvPr/>
        </p:nvSpPr>
        <p:spPr>
          <a:xfrm>
            <a:off x="475969" y="551756"/>
            <a:ext cx="24200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>
                <a:solidFill>
                  <a:srgbClr val="00B050"/>
                </a:solidFill>
              </a:rPr>
              <a:t>2) Analyse qualitative</a:t>
            </a:r>
            <a:endParaRPr lang="fr-FR" sz="2800" u="sng" dirty="0">
              <a:solidFill>
                <a:srgbClr val="00B050"/>
              </a:solidFill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3810339-8CE2-8D78-564A-4BF306775295}"/>
              </a:ext>
            </a:extLst>
          </p:cNvPr>
          <p:cNvSpPr txBox="1"/>
          <p:nvPr/>
        </p:nvSpPr>
        <p:spPr>
          <a:xfrm>
            <a:off x="437109" y="951866"/>
            <a:ext cx="27704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>
                <a:solidFill>
                  <a:srgbClr val="00B050"/>
                </a:solidFill>
              </a:rPr>
              <a:t>3) Choix des orientations</a:t>
            </a:r>
            <a:endParaRPr lang="fr-FR" sz="2800" u="sng" dirty="0">
              <a:solidFill>
                <a:srgbClr val="00B050"/>
              </a:solidFill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A0322B9-B0F9-9DCA-9750-EAB91B8CF14C}"/>
              </a:ext>
            </a:extLst>
          </p:cNvPr>
          <p:cNvSpPr txBox="1"/>
          <p:nvPr/>
        </p:nvSpPr>
        <p:spPr>
          <a:xfrm>
            <a:off x="437109" y="1351976"/>
            <a:ext cx="237199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>
                <a:solidFill>
                  <a:srgbClr val="00B050"/>
                </a:solidFill>
              </a:rPr>
              <a:t>4) Mise en équations</a:t>
            </a:r>
            <a:endParaRPr lang="fr-FR" sz="2800" u="sng" dirty="0">
              <a:solidFill>
                <a:srgbClr val="00B050"/>
              </a:solidFill>
            </a:endParaRPr>
          </a:p>
        </p:txBody>
      </p:sp>
      <p:cxnSp>
        <p:nvCxnSpPr>
          <p:cNvPr id="16" name="Connecteur droit avec flèche 15">
            <a:extLst>
              <a:ext uri="{FF2B5EF4-FFF2-40B4-BE49-F238E27FC236}">
                <a16:creationId xmlns:a16="http://schemas.microsoft.com/office/drawing/2014/main" id="{5A4A18A4-2B81-9F1F-8FFB-22C753F0A8D6}"/>
              </a:ext>
            </a:extLst>
          </p:cNvPr>
          <p:cNvCxnSpPr/>
          <p:nvPr/>
        </p:nvCxnSpPr>
        <p:spPr>
          <a:xfrm flipV="1">
            <a:off x="2416629" y="3716566"/>
            <a:ext cx="0" cy="8898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CB00414B-11D0-E750-9FAE-4C7D05F4FE48}"/>
                  </a:ext>
                </a:extLst>
              </p:cNvPr>
              <p:cNvSpPr txBox="1"/>
              <p:nvPr/>
            </p:nvSpPr>
            <p:spPr>
              <a:xfrm>
                <a:off x="2024743" y="4078280"/>
                <a:ext cx="1004207" cy="4047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fr-FR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fr-FR" i="1" dirty="0" smtClean="0">
                              <a:solidFill>
                                <a:schemeClr val="accent1"/>
                              </a:solidFill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</m:acc>
                    </m:oMath>
                  </m:oMathPara>
                </a14:m>
                <a:endParaRPr lang="fr-FR" dirty="0">
                  <a:solidFill>
                    <a:schemeClr val="accent1"/>
                  </a:solidFill>
                </a:endParaRPr>
              </a:p>
            </p:txBody>
          </p:sp>
        </mc:Choice>
        <mc:Fallback xmlns=""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CB00414B-11D0-E750-9FAE-4C7D05F4FE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4743" y="4078280"/>
                <a:ext cx="1004207" cy="404791"/>
              </a:xfrm>
              <a:prstGeom prst="rect">
                <a:avLst/>
              </a:prstGeom>
              <a:blipFill>
                <a:blip r:embed="rId3"/>
                <a:stretch>
                  <a:fillRect t="-2272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ZoneTexte 17">
            <a:extLst>
              <a:ext uri="{FF2B5EF4-FFF2-40B4-BE49-F238E27FC236}">
                <a16:creationId xmlns:a16="http://schemas.microsoft.com/office/drawing/2014/main" id="{0F9204C8-C964-20B3-8058-23241DACA7B3}"/>
              </a:ext>
            </a:extLst>
          </p:cNvPr>
          <p:cNvSpPr txBox="1"/>
          <p:nvPr/>
        </p:nvSpPr>
        <p:spPr>
          <a:xfrm>
            <a:off x="5593948" y="1345967"/>
            <a:ext cx="248683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/>
              <a:t>a) Equation électrique</a:t>
            </a:r>
            <a:endParaRPr lang="fr-FR" sz="2800" u="sng" dirty="0"/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A9805297-53ED-9285-F29C-E6E17C4D8B21}"/>
              </a:ext>
            </a:extLst>
          </p:cNvPr>
          <p:cNvGrpSpPr/>
          <p:nvPr/>
        </p:nvGrpSpPr>
        <p:grpSpPr>
          <a:xfrm>
            <a:off x="8409214" y="916408"/>
            <a:ext cx="1976291" cy="1140851"/>
            <a:chOff x="8409214" y="916408"/>
            <a:chExt cx="1976291" cy="1140851"/>
          </a:xfrm>
        </p:grpSpPr>
        <p:grpSp>
          <p:nvGrpSpPr>
            <p:cNvPr id="30" name="Groupe 29">
              <a:extLst>
                <a:ext uri="{FF2B5EF4-FFF2-40B4-BE49-F238E27FC236}">
                  <a16:creationId xmlns:a16="http://schemas.microsoft.com/office/drawing/2014/main" id="{B9421E53-A420-CD2B-4EE2-BD867BA13E3F}"/>
                </a:ext>
              </a:extLst>
            </p:cNvPr>
            <p:cNvGrpSpPr/>
            <p:nvPr/>
          </p:nvGrpSpPr>
          <p:grpSpPr>
            <a:xfrm>
              <a:off x="8409214" y="1101074"/>
              <a:ext cx="1641021" cy="889896"/>
              <a:chOff x="6302829" y="2139043"/>
              <a:chExt cx="1641021" cy="889896"/>
            </a:xfrm>
          </p:grpSpPr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BF0206C1-FE2F-F0A0-B26B-B92FD8A1ED1B}"/>
                  </a:ext>
                </a:extLst>
              </p:cNvPr>
              <p:cNvCxnSpPr/>
              <p:nvPr/>
            </p:nvCxnSpPr>
            <p:spPr>
              <a:xfrm>
                <a:off x="6302829" y="2261507"/>
                <a:ext cx="0" cy="62865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F1CEB4D9-058C-FBF0-D112-4F941FD8319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2829" y="2261507"/>
                <a:ext cx="164102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D0D03FEB-A12B-BEE7-91BE-C03468F714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02829" y="2890157"/>
                <a:ext cx="1641021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Rectangle 23">
                <a:extLst>
                  <a:ext uri="{FF2B5EF4-FFF2-40B4-BE49-F238E27FC236}">
                    <a16:creationId xmlns:a16="http://schemas.microsoft.com/office/drawing/2014/main" id="{5800212D-6128-7595-6B38-4EFBD99157E3}"/>
                  </a:ext>
                </a:extLst>
              </p:cNvPr>
              <p:cNvSpPr/>
              <p:nvPr/>
            </p:nvSpPr>
            <p:spPr>
              <a:xfrm>
                <a:off x="6613071" y="2792186"/>
                <a:ext cx="579662" cy="23675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4FB1E1C8-1F31-F086-D205-C34C3F82E7CB}"/>
                  </a:ext>
                </a:extLst>
              </p:cNvPr>
              <p:cNvSpPr/>
              <p:nvPr/>
            </p:nvSpPr>
            <p:spPr>
              <a:xfrm>
                <a:off x="7535636" y="2449286"/>
                <a:ext cx="244928" cy="205182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59DFE2D4-CFE7-2437-A8B3-BC8B98B1203D}"/>
                  </a:ext>
                </a:extLst>
              </p:cNvPr>
              <p:cNvCxnSpPr/>
              <p:nvPr/>
            </p:nvCxnSpPr>
            <p:spPr>
              <a:xfrm>
                <a:off x="7658100" y="2139043"/>
                <a:ext cx="0" cy="88989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3A4BC8A1-206B-F7E4-1575-5C8ABAC69455}"/>
                </a:ext>
              </a:extLst>
            </p:cNvPr>
            <p:cNvSpPr txBox="1"/>
            <p:nvPr/>
          </p:nvSpPr>
          <p:spPr>
            <a:xfrm>
              <a:off x="8846000" y="1687927"/>
              <a:ext cx="5143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/>
                <a:t>R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94D3B5C1-B630-C0E8-BC34-3CA7086F5A3C}"/>
                </a:ext>
              </a:extLst>
            </p:cNvPr>
            <p:cNvSpPr txBox="1"/>
            <p:nvPr/>
          </p:nvSpPr>
          <p:spPr>
            <a:xfrm>
              <a:off x="9870620" y="1304212"/>
              <a:ext cx="51488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e(t)</a:t>
              </a:r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41674930-C4C9-ABD0-0809-115AE17CD5E4}"/>
                </a:ext>
              </a:extLst>
            </p:cNvPr>
            <p:cNvSpPr txBox="1"/>
            <p:nvPr/>
          </p:nvSpPr>
          <p:spPr>
            <a:xfrm>
              <a:off x="8751844" y="916408"/>
              <a:ext cx="455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FR" dirty="0"/>
                <a:t>i(t)</a:t>
              </a:r>
            </a:p>
          </p:txBody>
        </p:sp>
        <p:cxnSp>
          <p:nvCxnSpPr>
            <p:cNvPr id="35" name="Connecteur droit avec flèche 34">
              <a:extLst>
                <a:ext uri="{FF2B5EF4-FFF2-40B4-BE49-F238E27FC236}">
                  <a16:creationId xmlns:a16="http://schemas.microsoft.com/office/drawing/2014/main" id="{E8740455-4A8B-56C6-5BA0-A8043202D608}"/>
                </a:ext>
              </a:extLst>
            </p:cNvPr>
            <p:cNvCxnSpPr/>
            <p:nvPr/>
          </p:nvCxnSpPr>
          <p:spPr>
            <a:xfrm flipH="1">
              <a:off x="9103174" y="1223538"/>
              <a:ext cx="433526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90BD5BBB-CF6F-9606-8C99-6A03771A3A02}"/>
              </a:ext>
            </a:extLst>
          </p:cNvPr>
          <p:cNvSpPr txBox="1"/>
          <p:nvPr/>
        </p:nvSpPr>
        <p:spPr>
          <a:xfrm>
            <a:off x="5574628" y="2240842"/>
            <a:ext cx="31772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/>
              <a:t>b) Equation mécanique</a:t>
            </a:r>
            <a:r>
              <a:rPr lang="fr-FR" sz="2000" dirty="0"/>
              <a:t> : PFD</a:t>
            </a:r>
            <a:endParaRPr lang="fr-FR" sz="2800" u="sng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A4EF644-4F9B-6571-AE95-5890FE63ED7F}"/>
              </a:ext>
            </a:extLst>
          </p:cNvPr>
          <p:cNvSpPr txBox="1"/>
          <p:nvPr/>
        </p:nvSpPr>
        <p:spPr>
          <a:xfrm>
            <a:off x="5593948" y="2829550"/>
            <a:ext cx="7889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/>
              <a:t>c) v(t)</a:t>
            </a:r>
            <a:endParaRPr lang="fr-FR" sz="2800" u="sng" dirty="0"/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D5A65607-4671-EF8E-C385-FD12E3CC41EC}"/>
              </a:ext>
            </a:extLst>
          </p:cNvPr>
          <p:cNvSpPr txBox="1"/>
          <p:nvPr/>
        </p:nvSpPr>
        <p:spPr>
          <a:xfrm>
            <a:off x="5609177" y="3316456"/>
            <a:ext cx="7585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/>
              <a:t>d) i(t)</a:t>
            </a:r>
            <a:endParaRPr lang="fr-FR" sz="2800" u="sng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E0B10FC2-7B86-E56F-BE61-F3A3EDF772E7}"/>
                  </a:ext>
                </a:extLst>
              </p:cNvPr>
              <p:cNvSpPr txBox="1"/>
              <p:nvPr/>
            </p:nvSpPr>
            <p:spPr>
              <a:xfrm flipH="1">
                <a:off x="6228454" y="2724265"/>
                <a:ext cx="3210069" cy="5053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𝑣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∞</m:t>
                          </m:r>
                        </m:sub>
                      </m:sSub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×(1−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den>
                          </m:f>
                        </m:sup>
                      </m:sSup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E0B10FC2-7B86-E56F-BE61-F3A3EDF772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28454" y="2724265"/>
                <a:ext cx="3210069" cy="50539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92442287-6B62-DD33-B598-741190CCAC8D}"/>
                  </a:ext>
                </a:extLst>
              </p:cNvPr>
              <p:cNvSpPr txBox="1"/>
              <p:nvPr/>
            </p:nvSpPr>
            <p:spPr>
              <a:xfrm flipH="1">
                <a:off x="6228454" y="3213568"/>
                <a:ext cx="3210069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𝑖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=−</m:t>
                      </m:r>
                      <m:f>
                        <m:f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𝐵𝑎</m:t>
                          </m:r>
                        </m:den>
                      </m:f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×(1−</m:t>
                      </m:r>
                      <m:sSup>
                        <m:sSup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num>
                            <m:den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𝜏</m:t>
                              </m:r>
                            </m:den>
                          </m:f>
                        </m:sup>
                      </m:sSup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92442287-6B62-DD33-B598-741190CCA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228454" y="3213568"/>
                <a:ext cx="3210069" cy="6347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52047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E79367B-5B1B-C005-5A79-0FD2038BB12B}"/>
              </a:ext>
            </a:extLst>
          </p:cNvPr>
          <p:cNvSpPr txBox="1"/>
          <p:nvPr/>
        </p:nvSpPr>
        <p:spPr>
          <a:xfrm>
            <a:off x="9086851" y="90091"/>
            <a:ext cx="3371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Leçon physique 16</a:t>
            </a:r>
          </a:p>
          <a:p>
            <a:pPr algn="ctr"/>
            <a:r>
              <a:rPr lang="fr-FR" sz="1600" dirty="0">
                <a:solidFill>
                  <a:srgbClr val="FF0000"/>
                </a:solidFill>
              </a:rPr>
              <a:t>Conversion de puissance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2EF5491-74E7-0429-24BC-7B369C6BFE19}"/>
              </a:ext>
            </a:extLst>
          </p:cNvPr>
          <p:cNvSpPr txBox="1"/>
          <p:nvPr/>
        </p:nvSpPr>
        <p:spPr>
          <a:xfrm>
            <a:off x="258567" y="134162"/>
            <a:ext cx="38644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>
                <a:solidFill>
                  <a:srgbClr val="00B050"/>
                </a:solidFill>
              </a:rPr>
              <a:t>5) Bilan de puissance et rendement</a:t>
            </a:r>
            <a:endParaRPr lang="fr-FR" sz="2800" u="sng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E0B10FC2-7B86-E56F-BE61-F3A3EDF772E7}"/>
                  </a:ext>
                </a:extLst>
              </p:cNvPr>
              <p:cNvSpPr txBox="1"/>
              <p:nvPr/>
            </p:nvSpPr>
            <p:spPr>
              <a:xfrm flipH="1">
                <a:off x="373656" y="613311"/>
                <a:ext cx="321006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b="0" dirty="0"/>
                  <a:t>EE : </a:t>
                </a:r>
                <a14:m>
                  <m:oMath xmlns:m="http://schemas.openxmlformats.org/officeDocument/2006/math">
                    <m:r>
                      <a:rPr lang="fr-FR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𝐵𝑎𝑣</m:t>
                    </m:r>
                    <m:d>
                      <m:d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𝑅𝑖</m:t>
                    </m:r>
                    <m:d>
                      <m:d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fr-FR" dirty="0"/>
              </a:p>
            </p:txBody>
          </p:sp>
        </mc:Choice>
        <mc:Fallback>
          <p:sp>
            <p:nvSpPr>
              <p:cNvPr id="40" name="ZoneTexte 39">
                <a:extLst>
                  <a:ext uri="{FF2B5EF4-FFF2-40B4-BE49-F238E27FC236}">
                    <a16:creationId xmlns:a16="http://schemas.microsoft.com/office/drawing/2014/main" id="{E0B10FC2-7B86-E56F-BE61-F3A3EDF772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73656" y="613311"/>
                <a:ext cx="3210069" cy="369332"/>
              </a:xfrm>
              <a:prstGeom prst="rect">
                <a:avLst/>
              </a:prstGeom>
              <a:blipFill>
                <a:blip r:embed="rId2"/>
                <a:stretch>
                  <a:fillRect l="-1518" t="-10000" b="-2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92442287-6B62-DD33-B598-741190CCAC8D}"/>
                  </a:ext>
                </a:extLst>
              </p:cNvPr>
              <p:cNvSpPr txBox="1"/>
              <p:nvPr/>
            </p:nvSpPr>
            <p:spPr>
              <a:xfrm flipH="1">
                <a:off x="373655" y="932827"/>
                <a:ext cx="3210069" cy="50494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b="0" dirty="0"/>
                  <a:t>EM :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𝑚</m:t>
                    </m:r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𝑑𝑣</m:t>
                        </m:r>
                        <m:d>
                          <m:d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𝑖</m:t>
                    </m:r>
                    <m:d>
                      <m:d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fr-FR" b="0" i="1" smtClean="0">
                        <a:latin typeface="Cambria Math" panose="02040503050406030204" pitchFamily="18" charset="0"/>
                      </a:rPr>
                      <m:t>𝑎𝐵</m:t>
                    </m:r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41" name="ZoneTexte 40">
                <a:extLst>
                  <a:ext uri="{FF2B5EF4-FFF2-40B4-BE49-F238E27FC236}">
                    <a16:creationId xmlns:a16="http://schemas.microsoft.com/office/drawing/2014/main" id="{92442287-6B62-DD33-B598-741190CCAC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73655" y="932827"/>
                <a:ext cx="3210069" cy="504946"/>
              </a:xfrm>
              <a:prstGeom prst="rect">
                <a:avLst/>
              </a:prstGeom>
              <a:blipFill>
                <a:blip r:embed="rId3"/>
                <a:stretch>
                  <a:fillRect l="-1518" b="-7229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Ellipse 1">
            <a:extLst>
              <a:ext uri="{FF2B5EF4-FFF2-40B4-BE49-F238E27FC236}">
                <a16:creationId xmlns:a16="http://schemas.microsoft.com/office/drawing/2014/main" id="{9569C770-B30A-D8DA-4819-FFB0F86BC353}"/>
              </a:ext>
            </a:extLst>
          </p:cNvPr>
          <p:cNvSpPr/>
          <p:nvPr/>
        </p:nvSpPr>
        <p:spPr>
          <a:xfrm>
            <a:off x="3453493" y="2179864"/>
            <a:ext cx="3649435" cy="1600200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Rails de Laplace</a:t>
            </a:r>
          </a:p>
          <a:p>
            <a:pPr algn="ctr"/>
            <a:r>
              <a:rPr lang="fr-FR" dirty="0"/>
              <a:t>(générateur)</a:t>
            </a:r>
          </a:p>
        </p:txBody>
      </p:sp>
      <p:sp>
        <p:nvSpPr>
          <p:cNvPr id="3" name="Flèche : droite 2">
            <a:extLst>
              <a:ext uri="{FF2B5EF4-FFF2-40B4-BE49-F238E27FC236}">
                <a16:creationId xmlns:a16="http://schemas.microsoft.com/office/drawing/2014/main" id="{F8F262E2-5F2D-CC97-9FEE-14074AF45B21}"/>
              </a:ext>
            </a:extLst>
          </p:cNvPr>
          <p:cNvSpPr/>
          <p:nvPr/>
        </p:nvSpPr>
        <p:spPr>
          <a:xfrm>
            <a:off x="7102928" y="2755446"/>
            <a:ext cx="1126672" cy="4490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Flèche : droite 4">
            <a:extLst>
              <a:ext uri="{FF2B5EF4-FFF2-40B4-BE49-F238E27FC236}">
                <a16:creationId xmlns:a16="http://schemas.microsoft.com/office/drawing/2014/main" id="{9556D9CB-B747-0AF1-DBEF-4E288213FE2C}"/>
              </a:ext>
            </a:extLst>
          </p:cNvPr>
          <p:cNvSpPr/>
          <p:nvPr/>
        </p:nvSpPr>
        <p:spPr>
          <a:xfrm>
            <a:off x="2308258" y="2755446"/>
            <a:ext cx="1126672" cy="4490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F5F3F68-F95A-7930-4E25-C20A4FA6A7B6}"/>
              </a:ext>
            </a:extLst>
          </p:cNvPr>
          <p:cNvSpPr txBox="1"/>
          <p:nvPr/>
        </p:nvSpPr>
        <p:spPr>
          <a:xfrm>
            <a:off x="1913574" y="3138491"/>
            <a:ext cx="160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Puissance Mécanique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0DEEE4F-9A12-2B5E-D935-B7701219F6F5}"/>
              </a:ext>
            </a:extLst>
          </p:cNvPr>
          <p:cNvSpPr txBox="1"/>
          <p:nvPr/>
        </p:nvSpPr>
        <p:spPr>
          <a:xfrm>
            <a:off x="6863746" y="3098359"/>
            <a:ext cx="1605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Puissance électrique</a:t>
            </a:r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AFBAF161-A41F-12EF-3490-5A5D4BF3E8D0}"/>
              </a:ext>
            </a:extLst>
          </p:cNvPr>
          <p:cNvSpPr/>
          <p:nvPr/>
        </p:nvSpPr>
        <p:spPr>
          <a:xfrm rot="18933790">
            <a:off x="6300409" y="1767970"/>
            <a:ext cx="1126672" cy="449036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4878F56F-ADB6-B983-86BA-E332BEF61662}"/>
                  </a:ext>
                </a:extLst>
              </p:cNvPr>
              <p:cNvSpPr txBox="1"/>
              <p:nvPr/>
            </p:nvSpPr>
            <p:spPr>
              <a:xfrm>
                <a:off x="7102928" y="1257955"/>
                <a:ext cx="1605035" cy="6347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𝑑𝐸𝑐</m:t>
                          </m:r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𝑑𝑡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5" name="ZoneTexte 24">
                <a:extLst>
                  <a:ext uri="{FF2B5EF4-FFF2-40B4-BE49-F238E27FC236}">
                    <a16:creationId xmlns:a16="http://schemas.microsoft.com/office/drawing/2014/main" id="{4878F56F-ADB6-B983-86BA-E332BEF616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02928" y="1257955"/>
                <a:ext cx="1605035" cy="6347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ZoneTexte 26">
            <a:extLst>
              <a:ext uri="{FF2B5EF4-FFF2-40B4-BE49-F238E27FC236}">
                <a16:creationId xmlns:a16="http://schemas.microsoft.com/office/drawing/2014/main" id="{99E354D3-8954-901B-78C8-B1430D96784C}"/>
              </a:ext>
            </a:extLst>
          </p:cNvPr>
          <p:cNvSpPr txBox="1"/>
          <p:nvPr/>
        </p:nvSpPr>
        <p:spPr>
          <a:xfrm>
            <a:off x="280444" y="4245539"/>
            <a:ext cx="291573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>
                <a:solidFill>
                  <a:srgbClr val="00B050"/>
                </a:solidFill>
              </a:rPr>
              <a:t>6) Relation des puissances</a:t>
            </a:r>
            <a:endParaRPr lang="fr-FR" sz="2800" u="sng" dirty="0">
              <a:solidFill>
                <a:srgbClr val="00B050"/>
              </a:solidFill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E7651372-3FFD-6A80-F544-B9C25DF31086}"/>
              </a:ext>
            </a:extLst>
          </p:cNvPr>
          <p:cNvSpPr txBox="1"/>
          <p:nvPr/>
        </p:nvSpPr>
        <p:spPr>
          <a:xfrm>
            <a:off x="311536" y="4748930"/>
            <a:ext cx="173188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2000" u="sng" dirty="0">
                <a:solidFill>
                  <a:srgbClr val="00B050"/>
                </a:solidFill>
              </a:rPr>
              <a:t>7) Applications</a:t>
            </a:r>
            <a:endParaRPr lang="fr-FR" sz="2800" u="sng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255FD9C-82F9-65F5-B22A-C63099F4265C}"/>
                  </a:ext>
                </a:extLst>
              </p:cNvPr>
              <p:cNvSpPr txBox="1"/>
              <p:nvPr/>
            </p:nvSpPr>
            <p:spPr>
              <a:xfrm flipH="1">
                <a:off x="311536" y="5167188"/>
                <a:ext cx="3210069" cy="5169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b="0" dirty="0"/>
                  <a:t>EM : </a:t>
                </a:r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𝑚</m:t>
                    </m:r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𝑑𝑣</m:t>
                        </m:r>
                        <m:d>
                          <m:d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fr-FR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d>
                          <m:dPr>
                            <m:ctrlPr>
                              <a:rPr lang="fr-FR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𝐵𝑎</m:t>
                            </m:r>
                          </m:e>
                        </m:d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²</m:t>
                        </m:r>
                        <m:r>
                          <a:rPr lang="fr-FR" i="1">
                            <a:latin typeface="Cambria Math" panose="02040503050406030204" pitchFamily="18" charset="0"/>
                          </a:rPr>
                          <m:t>𝑣</m:t>
                        </m:r>
                        <m:d>
                          <m:dPr>
                            <m:ctrlPr>
                              <a:rPr lang="fr-FR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fr-FR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num>
                      <m:den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den>
                    </m:f>
                  </m:oMath>
                </a14:m>
                <a:endParaRPr lang="fr-FR" dirty="0"/>
              </a:p>
            </p:txBody>
          </p:sp>
        </mc:Choice>
        <mc:Fallback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C255FD9C-82F9-65F5-B22A-C63099F42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311536" y="5167188"/>
                <a:ext cx="3210069" cy="516936"/>
              </a:xfrm>
              <a:prstGeom prst="rect">
                <a:avLst/>
              </a:prstGeom>
              <a:blipFill>
                <a:blip r:embed="rId5"/>
                <a:stretch>
                  <a:fillRect l="-1518" b="-833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8011101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278</Words>
  <Application>Microsoft Office PowerPoint</Application>
  <PresentationFormat>Grand écran</PresentationFormat>
  <Paragraphs>65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jc Cassagneau</dc:creator>
  <cp:lastModifiedBy>jc Cassagneau</cp:lastModifiedBy>
  <cp:revision>9</cp:revision>
  <dcterms:created xsi:type="dcterms:W3CDTF">2024-03-16T16:51:28Z</dcterms:created>
  <dcterms:modified xsi:type="dcterms:W3CDTF">2024-03-18T17:11:42Z</dcterms:modified>
</cp:coreProperties>
</file>