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25.png" ContentType="image/png"/>
  <Override PartName="/ppt/media/image24.png" ContentType="image/png"/>
  <Override PartName="/ppt/media/image1.gif" ContentType="image/gif"/>
  <Override PartName="/ppt/media/image27.png" ContentType="image/png"/>
  <Override PartName="/ppt/media/image4.png" ContentType="image/png"/>
  <Override PartName="/ppt/media/image29.png" ContentType="image/png"/>
  <Override PartName="/ppt/media/image6.png" ContentType="image/png"/>
  <Override PartName="/ppt/media/image31.png" ContentType="image/png"/>
  <Override PartName="/ppt/media/image18.png" ContentType="image/png"/>
  <Override PartName="/ppt/media/image11.png" ContentType="image/png"/>
  <Override PartName="/ppt/media/image8.png" ContentType="image/png"/>
  <Override PartName="/ppt/media/image13.png" ContentType="image/png"/>
  <Override PartName="/ppt/media/image9.png" ContentType="image/png"/>
  <Override PartName="/ppt/media/image12.png" ContentType="image/png"/>
  <Override PartName="/ppt/media/image30.png" ContentType="image/png"/>
  <Override PartName="/ppt/media/image5.png" ContentType="image/png"/>
  <Override PartName="/ppt/media/image7.jpeg" ContentType="image/jpeg"/>
  <Override PartName="/ppt/media/image28.png" ContentType="image/png"/>
  <Override PartName="/ppt/media/image32.png" ContentType="image/png"/>
  <Override PartName="/ppt/media/image3.png" ContentType="image/png"/>
  <Override PartName="/ppt/media/image26.png" ContentType="image/png"/>
  <Override PartName="/ppt/media/image20.png" ContentType="image/png"/>
  <Override PartName="/ppt/media/image2.jpeg" ContentType="image/jpeg"/>
  <Override PartName="/ppt/media/image10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9.png" ContentType="image/png"/>
  <Override PartName="/ppt/media/image21.png" ContentType="image/png"/>
  <Override PartName="/ppt/media/image22.png" ContentType="image/png"/>
  <Override PartName="/ppt/media/image23.png" ContentType="image/png"/>
  <Override PartName="/ppt/presProps.xml" ContentType="application/vnd.openxmlformats-officedocument.presentationml.presPro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24.xml.rels" ContentType="application/vnd.openxmlformats-package.relationships+xml"/>
  <Override PartName="/ppt/slides/_rels/slide15.xml.rels" ContentType="application/vnd.openxmlformats-package.relationships+xml"/>
  <Override PartName="/ppt/slides/_rels/slide31.xml.rels" ContentType="application/vnd.openxmlformats-package.relationships+xml"/>
  <Override PartName="/ppt/slides/_rels/slide4.xml.rels" ContentType="application/vnd.openxmlformats-package.relationships+xml"/>
  <Override PartName="/ppt/slides/_rels/slide21.xml.rels" ContentType="application/vnd.openxmlformats-package.relationships+xml"/>
  <Override PartName="/ppt/slides/_rels/slide8.xml.rels" ContentType="application/vnd.openxmlformats-package.relationships+xml"/>
  <Override PartName="/ppt/slides/_rels/slide27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3.xml.rels" ContentType="application/vnd.openxmlformats-package.relationships+xml"/>
  <Override PartName="/ppt/slides/_rels/slide6.xml.rels" ContentType="application/vnd.openxmlformats-package.relationships+xml"/>
  <Override PartName="/ppt/slides/_rels/slide16.xml.rels" ContentType="application/vnd.openxmlformats-package.relationships+xml"/>
  <Override PartName="/ppt/slides/_rels/slide32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20.xml.rels" ContentType="application/vnd.openxmlformats-package.relationships+xml"/>
  <Override PartName="/ppt/slides/_rels/slide1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17.xml.rels" ContentType="application/vnd.openxmlformats-package.relationships+xml"/>
  <Override PartName="/ppt/slides/_rels/slide12.xml.rels" ContentType="application/vnd.openxmlformats-package.relationships+xml"/>
  <Override PartName="/ppt/slides/_rels/slide18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3.xml.rels" ContentType="application/vnd.openxmlformats-package.relationships+xml"/>
  <Override PartName="/ppt/slides/_rels/slide9.xml.rels" ContentType="application/vnd.openxmlformats-package.relationships+xml"/>
  <Override PartName="/ppt/slides/_rels/slide28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14.xml.rels" ContentType="application/vnd.openxmlformats-package.relationships+xml"/>
  <Override PartName="/ppt/slides/slide30.xml" ContentType="application/vnd.openxmlformats-officedocument.presentationml.slide+xml"/>
  <Override PartName="/ppt/slides/slide5.xml" ContentType="application/vnd.openxmlformats-officedocument.presentationml.slide+xml"/>
  <Override PartName="/ppt/slides/slide31.xml" ContentType="application/vnd.openxmlformats-officedocument.presentationml.slide+xml"/>
  <Override PartName="/ppt/slides/slide6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A00113B-72F6-4BE3-B6A4-DE6D4FB4928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4059000"/>
            <a:ext cx="887004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9F2304E-A38D-4E7B-BEFF-D2611EC2263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405900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049000" y="405900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A1C7034-25E3-41AF-84DF-88E39E3DA66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8558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03160" y="1769040"/>
            <a:ext cx="28558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501960" y="1769040"/>
            <a:ext cx="28558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4059000"/>
            <a:ext cx="28558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03160" y="4059000"/>
            <a:ext cx="28558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501960" y="4059000"/>
            <a:ext cx="28558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D128B84-5051-450C-A7B1-F12B78160D3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887004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123A764-45A1-4C02-8C26-AE4CA7BED0B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887004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5DAC7CC-7CCD-4BDC-BA31-23FE488B763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41B4F46-36F0-4E20-B2B5-70E0955BA9BB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7CC39DB-7FCB-4A8F-91A4-9CAD465A1E12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392E8AA-C6CF-48C9-B5B5-A0515199CF3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405900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CF95347-1DC8-4506-BAAC-826642F81E8D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049000" y="405900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4F5262E-F44C-4459-ACDC-DC5A28E04FD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049000" y="1769040"/>
            <a:ext cx="432828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4059000"/>
            <a:ext cx="8870040" cy="2090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CAFC649-083F-475B-8451-324EC14DF16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8870040" cy="438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r">
              <a:buNone/>
            </a:pPr>
            <a:fld id="{BBD3F711-2694-4370-8125-24AD8CEF5E7E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hyperlink" Target="https://www.youtube.com/watch?v=nxAdQ_8tC1U" TargetMode="External"/><Relationship Id="rId2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slideLayout" Target="../slideLayouts/slideLayout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slideLayout" Target="../slideLayouts/slideLayout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.gif"/><Relationship Id="rId2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288000" y="1348560"/>
            <a:ext cx="7776000" cy="1312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se limiter au corps pur (quoique...)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	</a:t>
            </a: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leçon très descriptive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"/>
          <p:cNvSpPr txBox="1"/>
          <p:nvPr/>
        </p:nvSpPr>
        <p:spPr>
          <a:xfrm>
            <a:off x="3801240" y="3024000"/>
            <a:ext cx="1528920" cy="156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solide</a:t>
            </a:r>
            <a:endParaRPr b="0" lang="fr-FR" sz="32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liquide</a:t>
            </a:r>
            <a:endParaRPr b="0" lang="fr-FR" sz="32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3200" spc="-1" strike="noStrike">
                <a:solidFill>
                  <a:srgbClr val="000000"/>
                </a:solidFill>
                <a:latin typeface="Times New Roman"/>
              </a:rPr>
              <a:t>gaz</a:t>
            </a:r>
            <a:endParaRPr b="0" lang="fr-FR" sz="3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44" name=""/>
          <p:cNvSpPr txBox="1"/>
          <p:nvPr/>
        </p:nvSpPr>
        <p:spPr>
          <a:xfrm>
            <a:off x="123480" y="4680000"/>
            <a:ext cx="9286200" cy="2057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Faut-il parler d'autres états ?</a:t>
            </a:r>
            <a:br>
              <a:rPr sz="2800"/>
            </a:b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variétés allotropiques solides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dans les solides : cristallin/amorphe (verres) ; cristaux liquides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"/>
            </a:pPr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plasma (é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45" name=""/>
          <p:cNvSpPr txBox="1"/>
          <p:nvPr/>
        </p:nvSpPr>
        <p:spPr>
          <a:xfrm>
            <a:off x="362520" y="3603240"/>
            <a:ext cx="3061080" cy="52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Les incontournables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46" name=""/>
          <p:cNvSpPr txBox="1"/>
          <p:nvPr/>
        </p:nvSpPr>
        <p:spPr>
          <a:xfrm>
            <a:off x="3041280" y="6573960"/>
            <a:ext cx="6750720" cy="95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000000"/>
                </a:solidFill>
                <a:latin typeface="Times New Roman"/>
              </a:rPr>
              <a:t>Incontournable : changements d’état =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1" lang="fr-FR" sz="2800" spc="-1" strike="noStrike">
                <a:solidFill>
                  <a:srgbClr val="000000"/>
                </a:solidFill>
                <a:latin typeface="Times New Roman"/>
              </a:rPr>
              <a:t>transitions de phases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grpSp>
        <p:nvGrpSpPr>
          <p:cNvPr id="47" name=""/>
          <p:cNvGrpSpPr/>
          <p:nvPr/>
        </p:nvGrpSpPr>
        <p:grpSpPr>
          <a:xfrm>
            <a:off x="5327280" y="3456000"/>
            <a:ext cx="1640880" cy="864000"/>
            <a:chOff x="5327280" y="3456000"/>
            <a:chExt cx="1640880" cy="864000"/>
          </a:xfrm>
        </p:grpSpPr>
        <p:sp>
          <p:nvSpPr>
            <p:cNvPr id="48" name=""/>
            <p:cNvSpPr/>
            <p:nvPr/>
          </p:nvSpPr>
          <p:spPr>
            <a:xfrm>
              <a:off x="5327280" y="3456000"/>
              <a:ext cx="360720" cy="864000"/>
            </a:xfrm>
            <a:custGeom>
              <a:avLst/>
              <a:gdLst>
                <a:gd name="textAreaLeft" fmla="*/ 0 w 360720"/>
                <a:gd name="textAreaRight" fmla="*/ 130320 w 360720"/>
                <a:gd name="textAreaTop" fmla="*/ 22320 h 864000"/>
                <a:gd name="textAreaBottom" fmla="*/ 841680 h 864000"/>
              </a:gdLst>
              <a:ahLst/>
              <a:rect l="textAreaLeft" t="textAreaTop" r="textAreaRight" b="textAreaBottom"/>
              <a:pathLst>
                <a:path w="21600" h="21600">
                  <a:moveTo>
                    <a:pt x="0" y="0"/>
                  </a:moveTo>
                  <a:cubicBezTo>
                    <a:pt x="5400" y="0"/>
                    <a:pt x="10800" y="900"/>
                    <a:pt x="10800" y="1800"/>
                  </a:cubicBezTo>
                  <a:lnTo>
                    <a:pt x="10800" y="9000"/>
                  </a:lnTo>
                  <a:cubicBezTo>
                    <a:pt x="10800" y="9900"/>
                    <a:pt x="16200" y="10800"/>
                    <a:pt x="21600" y="10800"/>
                  </a:cubicBezTo>
                  <a:cubicBezTo>
                    <a:pt x="16200" y="10800"/>
                    <a:pt x="10800" y="11700"/>
                    <a:pt x="10800" y="12600"/>
                  </a:cubicBezTo>
                  <a:lnTo>
                    <a:pt x="10800" y="19800"/>
                  </a:lnTo>
                  <a:cubicBezTo>
                    <a:pt x="10800" y="20700"/>
                    <a:pt x="5400" y="21600"/>
                    <a:pt x="0" y="21600"/>
                  </a:cubicBezTo>
                </a:path>
              </a:pathLst>
            </a:custGeom>
            <a:noFill/>
            <a:ln w="0">
              <a:solidFill>
                <a:srgbClr val="000000"/>
              </a:solidFill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90000" rIns="90000" tIns="45000" bIns="45000" anchor="ctr">
              <a:noAutofit/>
            </a:bodyPr>
            <a:p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  <p:sp>
          <p:nvSpPr>
            <p:cNvPr id="49" name=""/>
            <p:cNvSpPr txBox="1"/>
            <p:nvPr/>
          </p:nvSpPr>
          <p:spPr>
            <a:xfrm>
              <a:off x="5836320" y="3744000"/>
              <a:ext cx="1131840" cy="5418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3200" spc="-1" strike="noStrike">
                  <a:solidFill>
                    <a:srgbClr val="000000"/>
                  </a:solidFill>
                  <a:latin typeface="Nimbus Roman"/>
                </a:rPr>
                <a:t>fluide</a:t>
              </a:r>
              <a:endParaRPr b="0" lang="fr-FR" sz="32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" descr=""/>
          <p:cNvPicPr/>
          <p:nvPr/>
        </p:nvPicPr>
        <p:blipFill>
          <a:blip r:embed="rId1"/>
          <a:stretch/>
        </p:blipFill>
        <p:spPr>
          <a:xfrm>
            <a:off x="648000" y="2304000"/>
            <a:ext cx="6048000" cy="4031280"/>
          </a:xfrm>
          <a:prstGeom prst="rect">
            <a:avLst/>
          </a:prstGeom>
          <a:ln w="0">
            <a:noFill/>
          </a:ln>
        </p:spPr>
      </p:pic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Diagramme des phases (P,T)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0" name=""/>
          <p:cNvSpPr txBox="1"/>
          <p:nvPr/>
        </p:nvSpPr>
        <p:spPr>
          <a:xfrm>
            <a:off x="340920" y="1584000"/>
            <a:ext cx="6830280" cy="828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Cas particulier de l'eau    (</a:t>
            </a:r>
            <a:r>
              <a:rPr b="0" lang="fr-FR" sz="2600" spc="-1" strike="noStrike">
                <a:solidFill>
                  <a:srgbClr val="ff0000"/>
                </a:solidFill>
                <a:latin typeface="Nimbus Roman"/>
              </a:rPr>
              <a:t>échelles non respectées</a:t>
            </a:r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)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(avec valeurs numériques particulières)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11" name=""/>
          <p:cNvSpPr/>
          <p:nvPr/>
        </p:nvSpPr>
        <p:spPr>
          <a:xfrm>
            <a:off x="3240000" y="5832000"/>
            <a:ext cx="576000" cy="351720"/>
          </a:xfrm>
          <a:prstGeom prst="rect">
            <a:avLst/>
          </a:prstGeom>
          <a:solidFill>
            <a:srgbClr val="e16173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12" name=""/>
          <p:cNvSpPr txBox="1"/>
          <p:nvPr/>
        </p:nvSpPr>
        <p:spPr>
          <a:xfrm>
            <a:off x="6768360" y="3168000"/>
            <a:ext cx="3181320" cy="16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a servi à la définition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du Kelvin….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en vigueur jusqu’au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19 mai 2019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13" name=""/>
          <p:cNvSpPr txBox="1"/>
          <p:nvPr/>
        </p:nvSpPr>
        <p:spPr>
          <a:xfrm>
            <a:off x="288000" y="6552000"/>
            <a:ext cx="9648000" cy="151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À ce sujet : donner la </a:t>
            </a:r>
            <a:r>
              <a:rPr b="0" i="1" lang="fr-FR" sz="2800" spc="-1" strike="noStrike">
                <a:solidFill>
                  <a:srgbClr val="000000"/>
                </a:solidFill>
                <a:latin typeface="Nimbus Roman"/>
              </a:rPr>
              <a:t>relation de Clapeyron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41" dur="indefinite" restart="never" nodeType="tmRoot">
          <p:childTnLst>
            <p:seq>
              <p:cTn id="142" dur="indefinite" nodeType="mainSeq">
                <p:childTnLst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" descr=""/>
          <p:cNvPicPr/>
          <p:nvPr/>
        </p:nvPicPr>
        <p:blipFill>
          <a:blip r:embed="rId1"/>
          <a:stretch/>
        </p:blipFill>
        <p:spPr>
          <a:xfrm>
            <a:off x="5094360" y="1153080"/>
            <a:ext cx="4486680" cy="5758920"/>
          </a:xfrm>
          <a:prstGeom prst="rect">
            <a:avLst/>
          </a:prstGeom>
          <a:ln w="0">
            <a:noFill/>
          </a:ln>
        </p:spPr>
      </p:pic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Diagramme des phases (P,T)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6" name=""/>
          <p:cNvSpPr txBox="1"/>
          <p:nvPr/>
        </p:nvSpPr>
        <p:spPr>
          <a:xfrm>
            <a:off x="340920" y="1584000"/>
            <a:ext cx="4569840" cy="828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Cas particulier de l'eau    </a:t>
            </a:r>
            <a:br>
              <a:rPr sz="2600"/>
            </a:br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(</a:t>
            </a:r>
            <a:r>
              <a:rPr b="0" lang="fr-FR" sz="2600" spc="-1" strike="noStrike">
                <a:solidFill>
                  <a:srgbClr val="ff0000"/>
                </a:solidFill>
                <a:latin typeface="Nimbus Roman"/>
              </a:rPr>
              <a:t>échelles respectées mais log P !</a:t>
            </a:r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)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17" name=""/>
          <p:cNvSpPr txBox="1"/>
          <p:nvPr/>
        </p:nvSpPr>
        <p:spPr>
          <a:xfrm>
            <a:off x="360000" y="4248000"/>
            <a:ext cx="404424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Plusieurs phases solides….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(variétés allotropiques)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3" dur="indefinite" restart="never" nodeType="tmRoot">
          <p:childTnLst>
            <p:seq>
              <p:cTn id="164" dur="indefinite" nodeType="mainSeq">
                <p:childTnLst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Diagramme de Clapeyron (P,V)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19" name="" descr=""/>
          <p:cNvPicPr/>
          <p:nvPr/>
        </p:nvPicPr>
        <p:blipFill>
          <a:blip r:embed="rId1"/>
          <a:stretch/>
        </p:blipFill>
        <p:spPr>
          <a:xfrm>
            <a:off x="632160" y="1563480"/>
            <a:ext cx="6783840" cy="5410440"/>
          </a:xfrm>
          <a:prstGeom prst="rect">
            <a:avLst/>
          </a:prstGeom>
          <a:ln w="0">
            <a:noFill/>
          </a:ln>
        </p:spPr>
      </p:pic>
      <p:sp>
        <p:nvSpPr>
          <p:cNvPr id="120" name=""/>
          <p:cNvSpPr txBox="1"/>
          <p:nvPr/>
        </p:nvSpPr>
        <p:spPr>
          <a:xfrm>
            <a:off x="1800000" y="3600000"/>
            <a:ext cx="116388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liquide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21" name=""/>
          <p:cNvSpPr txBox="1"/>
          <p:nvPr/>
        </p:nvSpPr>
        <p:spPr>
          <a:xfrm>
            <a:off x="5328000" y="3946680"/>
            <a:ext cx="66852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gaz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22" name=""/>
          <p:cNvSpPr txBox="1"/>
          <p:nvPr/>
        </p:nvSpPr>
        <p:spPr>
          <a:xfrm>
            <a:off x="3168000" y="4248000"/>
            <a:ext cx="157536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liq ⇄ gaz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grpSp>
        <p:nvGrpSpPr>
          <p:cNvPr id="123" name=""/>
          <p:cNvGrpSpPr/>
          <p:nvPr/>
        </p:nvGrpSpPr>
        <p:grpSpPr>
          <a:xfrm>
            <a:off x="5976000" y="5256000"/>
            <a:ext cx="3033000" cy="974520"/>
            <a:chOff x="5976000" y="5256000"/>
            <a:chExt cx="3033000" cy="974520"/>
          </a:xfrm>
        </p:grpSpPr>
        <p:sp>
          <p:nvSpPr>
            <p:cNvPr id="124" name=""/>
            <p:cNvSpPr txBox="1"/>
            <p:nvPr/>
          </p:nvSpPr>
          <p:spPr>
            <a:xfrm>
              <a:off x="6598800" y="5746680"/>
              <a:ext cx="2410200" cy="4838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800" spc="-1" strike="noStrike">
                  <a:solidFill>
                    <a:srgbClr val="000000"/>
                  </a:solidFill>
                  <a:latin typeface="Nimbus Roman"/>
                </a:rPr>
                <a:t>courbe de rosée</a:t>
              </a:r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  <p:sp>
          <p:nvSpPr>
            <p:cNvPr id="125" name=""/>
            <p:cNvSpPr/>
            <p:nvPr/>
          </p:nvSpPr>
          <p:spPr>
            <a:xfrm>
              <a:off x="5976000" y="5256000"/>
              <a:ext cx="622800" cy="792000"/>
            </a:xfrm>
            <a:custGeom>
              <a:avLst/>
              <a:gdLst/>
              <a:ahLst/>
              <a:rect l="0" t="0" r="r" b="b"/>
              <a:pathLst>
                <a:path fill="none" w="1730" h="2200">
                  <a:moveTo>
                    <a:pt x="1730" y="2200"/>
                  </a:moveTo>
                  <a:cubicBezTo>
                    <a:pt x="1200" y="2200"/>
                    <a:pt x="400" y="1800"/>
                    <a:pt x="400" y="1800"/>
                  </a:cubicBezTo>
                  <a:lnTo>
                    <a:pt x="200" y="1400"/>
                  </a:lnTo>
                  <a:lnTo>
                    <a:pt x="0" y="600"/>
                  </a:lnTo>
                  <a:lnTo>
                    <a:pt x="200" y="0"/>
                  </a:lnTo>
                </a:path>
              </a:pathLst>
            </a:custGeom>
            <a:ln w="0">
              <a:solidFill>
                <a:srgbClr val="2a6099"/>
              </a:solidFill>
              <a:tailEnd len="med" type="triangle" w="med"/>
            </a:ln>
          </p:spPr>
          <p:txBody>
            <a:bodyPr lIns="90000" rIns="90000" tIns="45000" bIns="45000" anchor="ctr">
              <a:noAutofit/>
            </a:bodyPr>
            <a:p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</p:grpSp>
      <p:grpSp>
        <p:nvGrpSpPr>
          <p:cNvPr id="126" name=""/>
          <p:cNvGrpSpPr/>
          <p:nvPr/>
        </p:nvGrpSpPr>
        <p:grpSpPr>
          <a:xfrm>
            <a:off x="288000" y="5400000"/>
            <a:ext cx="2899440" cy="1118520"/>
            <a:chOff x="288000" y="5400000"/>
            <a:chExt cx="2899440" cy="1118520"/>
          </a:xfrm>
        </p:grpSpPr>
        <p:sp>
          <p:nvSpPr>
            <p:cNvPr id="127" name=""/>
            <p:cNvSpPr txBox="1"/>
            <p:nvPr/>
          </p:nvSpPr>
          <p:spPr>
            <a:xfrm>
              <a:off x="288000" y="6034680"/>
              <a:ext cx="2899440" cy="4838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800" spc="-1" strike="noStrike">
                  <a:solidFill>
                    <a:srgbClr val="000000"/>
                  </a:solidFill>
                  <a:latin typeface="Nimbus Roman"/>
                </a:rPr>
                <a:t>courbe d’ébullition</a:t>
              </a:r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  <p:sp>
          <p:nvSpPr>
            <p:cNvPr id="128" name=""/>
            <p:cNvSpPr/>
            <p:nvPr/>
          </p:nvSpPr>
          <p:spPr>
            <a:xfrm>
              <a:off x="936000" y="5400000"/>
              <a:ext cx="1656000" cy="576000"/>
            </a:xfrm>
            <a:custGeom>
              <a:avLst/>
              <a:gdLst/>
              <a:ahLst/>
              <a:rect l="0" t="0" r="r" b="b"/>
              <a:pathLst>
                <a:path fill="none" w="4600" h="1600">
                  <a:moveTo>
                    <a:pt x="0" y="1600"/>
                  </a:moveTo>
                  <a:cubicBezTo>
                    <a:pt x="1000" y="800"/>
                    <a:pt x="2800" y="200"/>
                    <a:pt x="2800" y="200"/>
                  </a:cubicBezTo>
                  <a:lnTo>
                    <a:pt x="4600" y="0"/>
                  </a:lnTo>
                </a:path>
              </a:pathLst>
            </a:custGeom>
            <a:ln w="0">
              <a:solidFill>
                <a:srgbClr val="2a6099"/>
              </a:solidFill>
              <a:tailEnd len="med" type="triangle" w="med"/>
            </a:ln>
          </p:spPr>
          <p:txBody>
            <a:bodyPr lIns="90000" rIns="90000" tIns="45000" bIns="45000" anchor="ctr">
              <a:noAutofit/>
            </a:bodyPr>
            <a:p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</p:grpSp>
      <p:sp>
        <p:nvSpPr>
          <p:cNvPr id="129" name=""/>
          <p:cNvSpPr txBox="1"/>
          <p:nvPr/>
        </p:nvSpPr>
        <p:spPr>
          <a:xfrm>
            <a:off x="216000" y="7056000"/>
            <a:ext cx="876528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courbe d’ébullition + courbe de rosée = courbe de saturation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0" name=""/>
          <p:cNvSpPr txBox="1"/>
          <p:nvPr/>
        </p:nvSpPr>
        <p:spPr>
          <a:xfrm>
            <a:off x="7200000" y="3456000"/>
            <a:ext cx="17460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Isothermes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3" dur="indefinite" restart="never" nodeType="tmRoot">
          <p:childTnLst>
            <p:seq>
              <p:cTn id="174" dur="indefinite" nodeType="mainSeq">
                <p:childTnLst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"/>
          <p:cNvSpPr txBox="1"/>
          <p:nvPr/>
        </p:nvSpPr>
        <p:spPr>
          <a:xfrm>
            <a:off x="1080000" y="720000"/>
            <a:ext cx="3564000" cy="52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Expériences possibles ?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2" name=""/>
          <p:cNvSpPr txBox="1"/>
          <p:nvPr/>
        </p:nvSpPr>
        <p:spPr>
          <a:xfrm>
            <a:off x="1728000" y="2304000"/>
            <a:ext cx="7365960" cy="2844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Faire bouillir de l’eau…. (un peu léger peut-être)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Neige carbonique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Glaçon « scié » par un fil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800" spc="-1" strike="noStrike">
                <a:solidFill>
                  <a:srgbClr val="000000"/>
                </a:solidFill>
                <a:latin typeface="Nimbus Roman"/>
                <a:hlinkClick r:id="rId1"/>
              </a:rPr>
              <a:t>Bouillant de Franklin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Aspects thermiques des changements d'état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4" name=""/>
          <p:cNvSpPr txBox="1"/>
          <p:nvPr/>
        </p:nvSpPr>
        <p:spPr>
          <a:xfrm>
            <a:off x="647280" y="2052360"/>
            <a:ext cx="5338080" cy="827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Chaleur latente de changement de phase =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variation d'enthalpie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5" name=""/>
          <p:cNvSpPr txBox="1"/>
          <p:nvPr/>
        </p:nvSpPr>
        <p:spPr>
          <a:xfrm>
            <a:off x="648000" y="3213000"/>
            <a:ext cx="2597760" cy="459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Variation d'entropie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6" name=""/>
          <p:cNvSpPr txBox="1"/>
          <p:nvPr/>
        </p:nvSpPr>
        <p:spPr>
          <a:xfrm>
            <a:off x="648000" y="4653000"/>
            <a:ext cx="9131040" cy="459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Times New Roman"/>
              </a:rPr>
              <a:t>Signes :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L(fusion), L(vaporisation), L(sublimation) &gt; 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0</a:t>
            </a:r>
            <a:r>
              <a:rPr b="0" i="1" lang="fr-FR" sz="2400" spc="-1" strike="noStrike">
                <a:solidFill>
                  <a:srgbClr val="000000"/>
                </a:solidFill>
                <a:latin typeface="Times New Roman"/>
              </a:rPr>
              <a:t> </a:t>
            </a: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(endothermiques)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7" name=""/>
          <p:cNvSpPr txBox="1"/>
          <p:nvPr/>
        </p:nvSpPr>
        <p:spPr>
          <a:xfrm>
            <a:off x="5112000" y="3204360"/>
            <a:ext cx="4266360" cy="827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2a6099"/>
                </a:solidFill>
                <a:latin typeface="Times New Roman"/>
              </a:rPr>
              <a:t>dépendent de </a:t>
            </a:r>
            <a:r>
              <a:rPr b="0" i="1" lang="fr-FR" sz="2400" spc="-1" strike="noStrike">
                <a:solidFill>
                  <a:srgbClr val="2a6099"/>
                </a:solidFill>
                <a:latin typeface="Times New Roman"/>
              </a:rPr>
              <a:t>T</a:t>
            </a:r>
            <a:r>
              <a:rPr b="0" lang="fr-FR" sz="2400" spc="-1" strike="noStrike">
                <a:solidFill>
                  <a:srgbClr val="2a6099"/>
                </a:solidFill>
                <a:latin typeface="Times New Roman"/>
              </a:rPr>
              <a:t> et de </a:t>
            </a:r>
            <a:r>
              <a:rPr b="0" i="1" lang="fr-FR" sz="2400" spc="-1" strike="noStrike">
                <a:solidFill>
                  <a:srgbClr val="2a6099"/>
                </a:solidFill>
                <a:latin typeface="Times New Roman"/>
              </a:rPr>
              <a:t>T</a:t>
            </a:r>
            <a:r>
              <a:rPr b="0" lang="fr-FR" sz="2400" spc="-1" strike="noStrike">
                <a:solidFill>
                  <a:srgbClr val="2a6099"/>
                </a:solidFill>
                <a:latin typeface="Times New Roman"/>
              </a:rPr>
              <a:t> seulement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400" spc="-1" strike="noStrike">
                <a:solidFill>
                  <a:srgbClr val="2a6099"/>
                </a:solidFill>
                <a:latin typeface="Times New Roman"/>
              </a:rPr>
              <a:t>(OU de </a:t>
            </a:r>
            <a:r>
              <a:rPr b="0" i="1" lang="fr-FR" sz="2400" spc="-1" strike="noStrike">
                <a:solidFill>
                  <a:srgbClr val="2a6099"/>
                </a:solidFill>
                <a:latin typeface="Times New Roman"/>
              </a:rPr>
              <a:t>P</a:t>
            </a:r>
            <a:r>
              <a:rPr b="0" lang="fr-FR" sz="2400" spc="-1" strike="noStrike">
                <a:solidFill>
                  <a:srgbClr val="2a6099"/>
                </a:solidFill>
                <a:latin typeface="Times New Roman"/>
              </a:rPr>
              <a:t> seulement)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8" name=""/>
          <p:cNvSpPr txBox="1"/>
          <p:nvPr/>
        </p:nvSpPr>
        <p:spPr>
          <a:xfrm>
            <a:off x="648000" y="5688000"/>
            <a:ext cx="7983720" cy="48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 u="sng">
                <a:solidFill>
                  <a:srgbClr val="000000"/>
                </a:solidFill>
                <a:uFillTx/>
                <a:latin typeface="Times New Roman"/>
              </a:rPr>
              <a:t>Ordres de grandeur</a:t>
            </a:r>
            <a:r>
              <a:rPr b="0" lang="fr-FR" sz="2600" spc="-1" strike="noStrike">
                <a:solidFill>
                  <a:srgbClr val="000000"/>
                </a:solidFill>
                <a:latin typeface="Times New Roman"/>
              </a:rPr>
              <a:t>   </a:t>
            </a:r>
            <a:r>
              <a:rPr b="0" i="1" lang="fr-FR" sz="2600" spc="-1" strike="noStrike">
                <a:solidFill>
                  <a:srgbClr val="000000"/>
                </a:solidFill>
                <a:latin typeface="Times New Roman"/>
              </a:rPr>
              <a:t>L(fusion)</a:t>
            </a:r>
            <a:r>
              <a:rPr b="0" lang="fr-FR" sz="2600" spc="-1" strike="noStrike">
                <a:solidFill>
                  <a:srgbClr val="000000"/>
                </a:solidFill>
                <a:latin typeface="Times New Roman"/>
              </a:rPr>
              <a:t> bcp + faible que les 2 autres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39" name=""/>
          <p:cNvSpPr txBox="1"/>
          <p:nvPr/>
        </p:nvSpPr>
        <p:spPr>
          <a:xfrm>
            <a:off x="1728000" y="6768000"/>
            <a:ext cx="61228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Nimbus Roman"/>
              </a:rPr>
              <a:t>(explication par les liaisons microscopiques)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0" name=""/>
              <p:cNvSpPr txBox="1"/>
              <p:nvPr/>
            </p:nvSpPr>
            <p:spPr>
              <a:xfrm>
                <a:off x="6235560" y="2048760"/>
                <a:ext cx="3340440" cy="5432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L</m:t>
                        </m:r>
                      </m:e>
                      <m:sub>
                        <m:r>
                          <m:t xml:space="preserve">fus</m:t>
                        </m:r>
                      </m:sub>
                    </m:sSub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</m:e>
                    </m:d>
                    <m:r>
                      <m:t xml:space="preserve">=</m:t>
                    </m:r>
                    <m:sSub>
                      <m:e>
                        <m:r>
                          <m:t xml:space="preserve">Δ</m:t>
                        </m:r>
                      </m:e>
                      <m:sub>
                        <m:r>
                          <m:t xml:space="preserve">fus</m:t>
                        </m:r>
                      </m:sub>
                    </m:sSub>
                    <m:sSup>
                      <m:e>
                        <m:r>
                          <m:t xml:space="preserve">H</m:t>
                        </m:r>
                      </m:e>
                      <m:sup>
                        <m:r>
                          <m:t xml:space="preserve">0</m:t>
                        </m:r>
                      </m:sup>
                    </m:sSup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</m:e>
                    </m:d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41" name=""/>
              <p:cNvSpPr txBox="1"/>
              <p:nvPr/>
            </p:nvSpPr>
            <p:spPr>
              <a:xfrm>
                <a:off x="864000" y="3528000"/>
                <a:ext cx="3792600" cy="9824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Δ</m:t>
                        </m:r>
                      </m:e>
                      <m:sub>
                        <m:r>
                          <m:t xml:space="preserve">fus</m:t>
                        </m:r>
                      </m:sub>
                    </m:sSub>
                    <m:sSup>
                      <m:e>
                        <m:r>
                          <m:t xml:space="preserve">S</m:t>
                        </m:r>
                      </m:e>
                      <m:sup>
                        <m:r>
                          <m:t xml:space="preserve">0</m:t>
                        </m:r>
                      </m:sup>
                    </m:sSup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</m:e>
                    </m:d>
                    <m:r>
                      <m:t xml:space="preserve">=</m:t>
                    </m:r>
                    <m:f>
                      <m:num>
                        <m:sSub>
                          <m:e>
                            <m:r>
                              <m:t xml:space="preserve">Δ</m:t>
                            </m:r>
                          </m:e>
                          <m:sub>
                            <m:r>
                              <m:t xml:space="preserve">fus</m:t>
                            </m:r>
                          </m:sub>
                        </m:sSub>
                        <m:sSup>
                          <m:e>
                            <m:r>
                              <m:t xml:space="preserve">H</m:t>
                            </m:r>
                          </m:e>
                          <m:sup>
                            <m:r>
                              <m:t xml:space="preserve">0</m:t>
                            </m:r>
                          </m:sup>
                        </m:sSup>
                        <m:d>
                          <m:dPr>
                            <m:begChr m:val="("/>
                            <m:endChr m:val=")"/>
                          </m:dPr>
                          <m:e>
                            <m:r>
                              <m:t xml:space="preserve">T</m:t>
                            </m:r>
                          </m:e>
                        </m:d>
                      </m:num>
                      <m:den>
                        <m:r>
                          <m:t xml:space="preserve">T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91" dur="indefinite" restart="never" nodeType="tmRoot">
          <p:childTnLst>
            <p:seq>
              <p:cTn id="192" dur="indefinite" nodeType="mainSeq">
                <p:childTnLst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" descr=""/>
          <p:cNvPicPr/>
          <p:nvPr/>
        </p:nvPicPr>
        <p:blipFill>
          <a:blip r:embed="rId1"/>
          <a:stretch/>
        </p:blipFill>
        <p:spPr>
          <a:xfrm>
            <a:off x="779400" y="1080000"/>
            <a:ext cx="7716600" cy="5558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0436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Applications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"/>
          <p:cNvSpPr txBox="1"/>
          <p:nvPr/>
        </p:nvSpPr>
        <p:spPr>
          <a:xfrm>
            <a:off x="467280" y="1872000"/>
            <a:ext cx="9448200" cy="4025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*) dans les machines thermiques (réfrigérateur, congélateur….)</a:t>
            </a:r>
            <a:br>
              <a:rPr sz="2800"/>
            </a:b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pour avoir des transferts thermiques plus importants entre fluides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*) aspect fondamental (définition du K jusqu’en 2019)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*) métallurgie…. mise en forme (verres, métaux)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*) fluides supercritiques comme solvants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6" name=""/>
          <p:cNvSpPr txBox="1"/>
          <p:nvPr/>
        </p:nvSpPr>
        <p:spPr>
          <a:xfrm>
            <a:off x="4896000" y="1728000"/>
            <a:ext cx="504684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Collège cycle 3 (6ème)… (2023)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47" name="" descr=""/>
          <p:cNvPicPr/>
          <p:nvPr/>
        </p:nvPicPr>
        <p:blipFill>
          <a:blip r:embed="rId1"/>
          <a:stretch/>
        </p:blipFill>
        <p:spPr>
          <a:xfrm>
            <a:off x="25200" y="2234160"/>
            <a:ext cx="10079640" cy="4772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"/>
          <p:cNvSpPr txBox="1"/>
          <p:nvPr/>
        </p:nvSpPr>
        <p:spPr>
          <a:xfrm>
            <a:off x="8251920" y="1728000"/>
            <a:ext cx="1690920" cy="16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Collège 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cycle 3 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(6ème)… 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(2023)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50" name="" descr=""/>
          <p:cNvPicPr/>
          <p:nvPr/>
        </p:nvPicPr>
        <p:blipFill>
          <a:blip r:embed="rId1"/>
          <a:stretch/>
        </p:blipFill>
        <p:spPr>
          <a:xfrm>
            <a:off x="-65520" y="12240"/>
            <a:ext cx="8317440" cy="75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2" name=""/>
          <p:cNvSpPr txBox="1"/>
          <p:nvPr/>
        </p:nvSpPr>
        <p:spPr>
          <a:xfrm>
            <a:off x="2736000" y="1563480"/>
            <a:ext cx="7344000" cy="80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Collège cycle 4 (5ème – 3ème)… (2020)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53" name="" descr=""/>
          <p:cNvPicPr/>
          <p:nvPr/>
        </p:nvPicPr>
        <p:blipFill>
          <a:blip r:embed="rId1"/>
          <a:stretch/>
        </p:blipFill>
        <p:spPr>
          <a:xfrm>
            <a:off x="1963440" y="2362320"/>
            <a:ext cx="6276600" cy="2895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Définition ? des 3 états principaux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"/>
          <p:cNvSpPr/>
          <p:nvPr/>
        </p:nvSpPr>
        <p:spPr>
          <a:xfrm>
            <a:off x="720000" y="2808000"/>
            <a:ext cx="8424000" cy="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-45000" bIns="-45000" anchor="ctr">
            <a:noAutofit/>
          </a:bodyPr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2" name=""/>
          <p:cNvSpPr/>
          <p:nvPr/>
        </p:nvSpPr>
        <p:spPr>
          <a:xfrm>
            <a:off x="720000" y="2664000"/>
            <a:ext cx="0" cy="288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3" name=""/>
          <p:cNvSpPr txBox="1"/>
          <p:nvPr/>
        </p:nvSpPr>
        <p:spPr>
          <a:xfrm>
            <a:off x="504000" y="2160000"/>
            <a:ext cx="378720" cy="864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0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4" name=""/>
          <p:cNvSpPr txBox="1"/>
          <p:nvPr/>
        </p:nvSpPr>
        <p:spPr>
          <a:xfrm>
            <a:off x="7416000" y="1728000"/>
            <a:ext cx="2655720" cy="95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Liaisons </a:t>
            </a:r>
            <a:br>
              <a:rPr sz="2800"/>
            </a:br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intermoléculaires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5" name=""/>
          <p:cNvSpPr txBox="1"/>
          <p:nvPr/>
        </p:nvSpPr>
        <p:spPr>
          <a:xfrm>
            <a:off x="6768000" y="3024000"/>
            <a:ext cx="89532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Solide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6" name=""/>
          <p:cNvSpPr txBox="1"/>
          <p:nvPr/>
        </p:nvSpPr>
        <p:spPr>
          <a:xfrm>
            <a:off x="2916360" y="3024360"/>
            <a:ext cx="105084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Liquide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7" name=""/>
          <p:cNvSpPr txBox="1"/>
          <p:nvPr/>
        </p:nvSpPr>
        <p:spPr>
          <a:xfrm>
            <a:off x="1224720" y="3024720"/>
            <a:ext cx="6318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Gaz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8" name=""/>
          <p:cNvSpPr txBox="1"/>
          <p:nvPr/>
        </p:nvSpPr>
        <p:spPr>
          <a:xfrm>
            <a:off x="433080" y="3025080"/>
            <a:ext cx="6516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G.P.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59" name=""/>
          <p:cNvSpPr txBox="1"/>
          <p:nvPr/>
        </p:nvSpPr>
        <p:spPr>
          <a:xfrm>
            <a:off x="324000" y="4680000"/>
            <a:ext cx="386712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Solide : forme et volume propres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60" name=""/>
          <p:cNvSpPr txBox="1"/>
          <p:nvPr/>
        </p:nvSpPr>
        <p:spPr>
          <a:xfrm>
            <a:off x="288000" y="5292360"/>
            <a:ext cx="682524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Liquide : volume propre mais prend la forme du récipient...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61" name=""/>
          <p:cNvSpPr txBox="1"/>
          <p:nvPr/>
        </p:nvSpPr>
        <p:spPr>
          <a:xfrm>
            <a:off x="324360" y="5940720"/>
            <a:ext cx="400896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Times New Roman"/>
              </a:rPr>
              <a:t>Gaz : occupe tout le volume offert</a:t>
            </a:r>
            <a:endParaRPr b="0" lang="fr-FR" sz="2200" spc="-1" strike="noStrike">
              <a:solidFill>
                <a:srgbClr val="000000"/>
              </a:solidFill>
              <a:latin typeface="Nimbus Roman"/>
            </a:endParaRPr>
          </a:p>
        </p:txBody>
      </p:sp>
      <p:grpSp>
        <p:nvGrpSpPr>
          <p:cNvPr id="62" name=""/>
          <p:cNvGrpSpPr/>
          <p:nvPr/>
        </p:nvGrpSpPr>
        <p:grpSpPr>
          <a:xfrm>
            <a:off x="3744000" y="2088000"/>
            <a:ext cx="5218920" cy="3555360"/>
            <a:chOff x="3744000" y="2088000"/>
            <a:chExt cx="5218920" cy="3555360"/>
          </a:xfrm>
        </p:grpSpPr>
        <p:sp>
          <p:nvSpPr>
            <p:cNvPr id="63" name=""/>
            <p:cNvSpPr txBox="1"/>
            <p:nvPr/>
          </p:nvSpPr>
          <p:spPr>
            <a:xfrm>
              <a:off x="3744000" y="2088000"/>
              <a:ext cx="1357200" cy="45936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1" lang="fr-FR" sz="2600" spc="-1" strike="noStrike">
                  <a:solidFill>
                    <a:srgbClr val="ff0000"/>
                  </a:solidFill>
                  <a:latin typeface="Nimbus Roman"/>
                </a:rPr>
                <a:t>MICRO</a:t>
              </a:r>
              <a:endParaRPr b="0" lang="fr-FR" sz="26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  <p:sp>
          <p:nvSpPr>
            <p:cNvPr id="64" name=""/>
            <p:cNvSpPr txBox="1"/>
            <p:nvPr/>
          </p:nvSpPr>
          <p:spPr>
            <a:xfrm>
              <a:off x="7494480" y="5184000"/>
              <a:ext cx="1468440" cy="45936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1" lang="fr-FR" sz="2600" spc="-1" strike="noStrike">
                  <a:solidFill>
                    <a:srgbClr val="ff0000"/>
                  </a:solidFill>
                  <a:latin typeface="Nimbus Roman"/>
                </a:rPr>
                <a:t>MACRO</a:t>
              </a:r>
              <a:endParaRPr b="0" lang="fr-FR" sz="26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</p:grpSp>
      <p:sp>
        <p:nvSpPr>
          <p:cNvPr id="65" name=""/>
          <p:cNvSpPr txBox="1"/>
          <p:nvPr/>
        </p:nvSpPr>
        <p:spPr>
          <a:xfrm>
            <a:off x="216000" y="7056000"/>
            <a:ext cx="939492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⚠ </a:t>
            </a: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« Solide » n’a ici pas la même signification qu’en mécanique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1" dur="indefinite" restart="never" nodeType="tmRoot">
          <p:childTnLst>
            <p:seq>
              <p:cTn id="52" dur="indefinite" nodeType="mainSeq">
                <p:childTnLst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1"/>
          <a:stretch/>
        </p:blipFill>
        <p:spPr>
          <a:xfrm>
            <a:off x="1180080" y="1224000"/>
            <a:ext cx="7387920" cy="6096600"/>
          </a:xfrm>
          <a:prstGeom prst="rect">
            <a:avLst/>
          </a:prstGeom>
          <a:ln w="0">
            <a:noFill/>
          </a:ln>
        </p:spPr>
      </p:pic>
      <p:sp>
        <p:nvSpPr>
          <p:cNvPr id="156" name=""/>
          <p:cNvSpPr txBox="1"/>
          <p:nvPr/>
        </p:nvSpPr>
        <p:spPr>
          <a:xfrm>
            <a:off x="3816000" y="994320"/>
            <a:ext cx="6336000" cy="801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Collège cycle 4 (5ème – 3ème)… (2020)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 txBox="1"/>
          <p:nvPr/>
        </p:nvSpPr>
        <p:spPr>
          <a:xfrm>
            <a:off x="4824000" y="994320"/>
            <a:ext cx="5328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Seconde (2019)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59" name="" descr=""/>
          <p:cNvPicPr/>
          <p:nvPr/>
        </p:nvPicPr>
        <p:blipFill>
          <a:blip r:embed="rId1"/>
          <a:stretch/>
        </p:blipFill>
        <p:spPr>
          <a:xfrm>
            <a:off x="1656000" y="1656000"/>
            <a:ext cx="6400440" cy="26571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"/>
          <p:cNvSpPr txBox="1"/>
          <p:nvPr/>
        </p:nvSpPr>
        <p:spPr>
          <a:xfrm>
            <a:off x="4824000" y="1296000"/>
            <a:ext cx="53280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Seconde (2019)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62" name="" descr=""/>
          <p:cNvPicPr/>
          <p:nvPr/>
        </p:nvPicPr>
        <p:blipFill>
          <a:blip r:embed="rId1"/>
          <a:stretch/>
        </p:blipFill>
        <p:spPr>
          <a:xfrm>
            <a:off x="1939680" y="2090880"/>
            <a:ext cx="6324120" cy="3438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"/>
          <p:cNvSpPr txBox="1"/>
          <p:nvPr/>
        </p:nvSpPr>
        <p:spPr>
          <a:xfrm>
            <a:off x="4824000" y="994320"/>
            <a:ext cx="5328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Seconde (2019)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65" name="" descr=""/>
          <p:cNvPicPr/>
          <p:nvPr/>
        </p:nvPicPr>
        <p:blipFill>
          <a:blip r:embed="rId1"/>
          <a:stretch/>
        </p:blipFill>
        <p:spPr>
          <a:xfrm>
            <a:off x="1152000" y="1584000"/>
            <a:ext cx="7796160" cy="4010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7" name=""/>
          <p:cNvSpPr txBox="1"/>
          <p:nvPr/>
        </p:nvSpPr>
        <p:spPr>
          <a:xfrm>
            <a:off x="432000" y="1426320"/>
            <a:ext cx="8568000" cy="802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1ère enseignement scientifique (2023)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les cristaux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68" name=""/>
          <p:cNvSpPr txBox="1"/>
          <p:nvPr/>
        </p:nvSpPr>
        <p:spPr>
          <a:xfrm>
            <a:off x="432000" y="2016000"/>
            <a:ext cx="7344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1ère spécialité 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∅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69" name=""/>
          <p:cNvSpPr txBox="1"/>
          <p:nvPr/>
        </p:nvSpPr>
        <p:spPr>
          <a:xfrm>
            <a:off x="432000" y="266400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1ère ST2S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70" name="" descr=""/>
          <p:cNvPicPr/>
          <p:nvPr/>
        </p:nvPicPr>
        <p:blipFill>
          <a:blip r:embed="rId1"/>
          <a:stretch/>
        </p:blipFill>
        <p:spPr>
          <a:xfrm>
            <a:off x="2919240" y="2533680"/>
            <a:ext cx="6152760" cy="971280"/>
          </a:xfrm>
          <a:prstGeom prst="rect">
            <a:avLst/>
          </a:prstGeom>
          <a:ln w="0">
            <a:noFill/>
          </a:ln>
        </p:spPr>
      </p:pic>
      <p:sp>
        <p:nvSpPr>
          <p:cNvPr id="171" name=""/>
          <p:cNvSpPr txBox="1"/>
          <p:nvPr/>
        </p:nvSpPr>
        <p:spPr>
          <a:xfrm>
            <a:off x="432000" y="412632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1ère STI2D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72" name="" descr=""/>
          <p:cNvPicPr/>
          <p:nvPr/>
        </p:nvPicPr>
        <p:blipFill>
          <a:blip r:embed="rId2"/>
          <a:stretch/>
        </p:blipFill>
        <p:spPr>
          <a:xfrm>
            <a:off x="2952000" y="3888720"/>
            <a:ext cx="5981400" cy="647280"/>
          </a:xfrm>
          <a:prstGeom prst="rect">
            <a:avLst/>
          </a:prstGeom>
          <a:ln w="0">
            <a:noFill/>
          </a:ln>
        </p:spPr>
      </p:pic>
      <p:sp>
        <p:nvSpPr>
          <p:cNvPr id="173" name=""/>
          <p:cNvSpPr txBox="1"/>
          <p:nvPr/>
        </p:nvSpPr>
        <p:spPr>
          <a:xfrm>
            <a:off x="432000" y="520632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1ère STL (labo)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74" name="" descr=""/>
          <p:cNvPicPr/>
          <p:nvPr/>
        </p:nvPicPr>
        <p:blipFill>
          <a:blip r:embed="rId3"/>
          <a:stretch/>
        </p:blipFill>
        <p:spPr>
          <a:xfrm>
            <a:off x="3240000" y="4968000"/>
            <a:ext cx="6267240" cy="856800"/>
          </a:xfrm>
          <a:prstGeom prst="rect">
            <a:avLst/>
          </a:prstGeom>
          <a:ln w="0">
            <a:noFill/>
          </a:ln>
        </p:spPr>
      </p:pic>
      <p:sp>
        <p:nvSpPr>
          <p:cNvPr id="175" name=""/>
          <p:cNvSpPr txBox="1"/>
          <p:nvPr/>
        </p:nvSpPr>
        <p:spPr>
          <a:xfrm>
            <a:off x="432000" y="664632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1ère STL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76" name="" descr=""/>
          <p:cNvPicPr/>
          <p:nvPr/>
        </p:nvPicPr>
        <p:blipFill>
          <a:blip r:embed="rId4"/>
          <a:stretch/>
        </p:blipFill>
        <p:spPr>
          <a:xfrm>
            <a:off x="2793240" y="6192000"/>
            <a:ext cx="5990760" cy="12758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"/>
          <p:cNvSpPr txBox="1"/>
          <p:nvPr/>
        </p:nvSpPr>
        <p:spPr>
          <a:xfrm>
            <a:off x="432000" y="1426320"/>
            <a:ext cx="7344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T</a:t>
            </a:r>
            <a:r>
              <a:rPr b="1" lang="fr-FR" sz="2800" spc="-1" strike="noStrike" baseline="33000">
                <a:solidFill>
                  <a:srgbClr val="ff0000"/>
                </a:solidFill>
                <a:latin typeface="Nimbus Roman"/>
              </a:rPr>
              <a:t>ale</a:t>
            </a: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 enseignement scientifique (2023)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79" name=""/>
          <p:cNvSpPr txBox="1"/>
          <p:nvPr/>
        </p:nvSpPr>
        <p:spPr>
          <a:xfrm>
            <a:off x="576000" y="3298320"/>
            <a:ext cx="7344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T</a:t>
            </a:r>
            <a:r>
              <a:rPr b="1" lang="fr-FR" sz="2800" spc="-1" strike="noStrike" baseline="33000">
                <a:solidFill>
                  <a:srgbClr val="ff0000"/>
                </a:solidFill>
                <a:latin typeface="Nimbus Roman"/>
              </a:rPr>
              <a:t>ale</a:t>
            </a: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 spécialité (2019) </a:t>
            </a: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: </a:t>
            </a:r>
            <a:r>
              <a:rPr b="1" lang="fr-FR" sz="2800" spc="-1" strike="noStrike">
                <a:solidFill>
                  <a:srgbClr val="000000"/>
                </a:solidFill>
                <a:latin typeface="Nimbus Roman"/>
              </a:rPr>
              <a:t>∅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 </a:t>
            </a: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(gaz parfait)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80" name="" descr=""/>
          <p:cNvPicPr/>
          <p:nvPr/>
        </p:nvPicPr>
        <p:blipFill>
          <a:blip r:embed="rId1"/>
          <a:stretch/>
        </p:blipFill>
        <p:spPr>
          <a:xfrm>
            <a:off x="613440" y="2090880"/>
            <a:ext cx="8962560" cy="933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2" name=""/>
          <p:cNvSpPr txBox="1"/>
          <p:nvPr/>
        </p:nvSpPr>
        <p:spPr>
          <a:xfrm>
            <a:off x="432000" y="142632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T</a:t>
            </a:r>
            <a:r>
              <a:rPr b="1" lang="fr-FR" sz="2800" spc="-1" strike="noStrike" baseline="33000">
                <a:solidFill>
                  <a:srgbClr val="ff0000"/>
                </a:solidFill>
                <a:latin typeface="Nimbus Roman"/>
              </a:rPr>
              <a:t>ale</a:t>
            </a: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 STI2D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83" name="" descr=""/>
          <p:cNvPicPr/>
          <p:nvPr/>
        </p:nvPicPr>
        <p:blipFill>
          <a:blip r:embed="rId1"/>
          <a:stretch/>
        </p:blipFill>
        <p:spPr>
          <a:xfrm>
            <a:off x="2748960" y="1224000"/>
            <a:ext cx="6467040" cy="3028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5" name=""/>
          <p:cNvSpPr txBox="1"/>
          <p:nvPr/>
        </p:nvSpPr>
        <p:spPr>
          <a:xfrm>
            <a:off x="576000" y="259200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T</a:t>
            </a:r>
            <a:r>
              <a:rPr b="1" lang="fr-FR" sz="2800" spc="-1" strike="noStrike" baseline="33000">
                <a:solidFill>
                  <a:srgbClr val="ff0000"/>
                </a:solidFill>
                <a:latin typeface="Nimbus Roman"/>
              </a:rPr>
              <a:t>ale</a:t>
            </a: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 STL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86" name="" descr=""/>
          <p:cNvPicPr/>
          <p:nvPr/>
        </p:nvPicPr>
        <p:blipFill>
          <a:blip r:embed="rId1"/>
          <a:stretch/>
        </p:blipFill>
        <p:spPr>
          <a:xfrm>
            <a:off x="2880000" y="1584000"/>
            <a:ext cx="6914880" cy="4323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-71640" y="-110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br>
              <a:rPr sz="4400"/>
            </a:br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dans les programmes du secondaire...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"/>
          <p:cNvSpPr txBox="1"/>
          <p:nvPr/>
        </p:nvSpPr>
        <p:spPr>
          <a:xfrm>
            <a:off x="432000" y="144000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T</a:t>
            </a:r>
            <a:r>
              <a:rPr b="1" lang="fr-FR" sz="2800" spc="-1" strike="noStrike" baseline="33000">
                <a:solidFill>
                  <a:srgbClr val="ff0000"/>
                </a:solidFill>
                <a:latin typeface="Nimbus Roman"/>
              </a:rPr>
              <a:t>ale</a:t>
            </a: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 STL (labo)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(2019)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89" name="" descr=""/>
          <p:cNvPicPr/>
          <p:nvPr/>
        </p:nvPicPr>
        <p:blipFill>
          <a:blip r:embed="rId1"/>
          <a:stretch/>
        </p:blipFill>
        <p:spPr>
          <a:xfrm>
            <a:off x="3096000" y="1296000"/>
            <a:ext cx="6438600" cy="694800"/>
          </a:xfrm>
          <a:prstGeom prst="rect">
            <a:avLst/>
          </a:prstGeom>
          <a:ln w="0">
            <a:noFill/>
          </a:ln>
        </p:spPr>
      </p:pic>
      <p:pic>
        <p:nvPicPr>
          <p:cNvPr id="190" name="" descr=""/>
          <p:cNvPicPr/>
          <p:nvPr/>
        </p:nvPicPr>
        <p:blipFill>
          <a:blip r:embed="rId2"/>
          <a:stretch/>
        </p:blipFill>
        <p:spPr>
          <a:xfrm>
            <a:off x="3161880" y="2212560"/>
            <a:ext cx="6486120" cy="523440"/>
          </a:xfrm>
          <a:prstGeom prst="rect">
            <a:avLst/>
          </a:prstGeom>
          <a:ln w="0">
            <a:noFill/>
          </a:ln>
        </p:spPr>
      </p:pic>
      <p:pic>
        <p:nvPicPr>
          <p:cNvPr id="191" name="" descr=""/>
          <p:cNvPicPr/>
          <p:nvPr/>
        </p:nvPicPr>
        <p:blipFill>
          <a:blip r:embed="rId3"/>
          <a:stretch/>
        </p:blipFill>
        <p:spPr>
          <a:xfrm>
            <a:off x="3312000" y="3042720"/>
            <a:ext cx="6257520" cy="485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PlaceHolder 1"/>
          <p:cNvSpPr>
            <a:spLocks noGrp="1"/>
          </p:cNvSpPr>
          <p:nvPr>
            <p:ph type="title"/>
          </p:nvPr>
        </p:nvSpPr>
        <p:spPr>
          <a:xfrm>
            <a:off x="288000" y="-38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"/>
          <p:cNvSpPr txBox="1"/>
          <p:nvPr/>
        </p:nvSpPr>
        <p:spPr>
          <a:xfrm>
            <a:off x="720000" y="936000"/>
            <a:ext cx="49266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développement post-baccalauréat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94" name=""/>
          <p:cNvSpPr txBox="1"/>
          <p:nvPr/>
        </p:nvSpPr>
        <p:spPr>
          <a:xfrm>
            <a:off x="288000" y="2506320"/>
            <a:ext cx="734400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BCPST 2</a:t>
            </a:r>
            <a:br>
              <a:rPr sz="2800"/>
            </a:br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(2021)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95" name=""/>
          <p:cNvSpPr txBox="1"/>
          <p:nvPr/>
        </p:nvSpPr>
        <p:spPr>
          <a:xfrm>
            <a:off x="360000" y="1800000"/>
            <a:ext cx="7344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BCPST 1 (2021) 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pas grand chose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196" name="" descr=""/>
          <p:cNvPicPr/>
          <p:nvPr/>
        </p:nvPicPr>
        <p:blipFill>
          <a:blip r:embed="rId1"/>
          <a:stretch/>
        </p:blipFill>
        <p:spPr>
          <a:xfrm>
            <a:off x="792000" y="3528000"/>
            <a:ext cx="8477280" cy="2736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504360" y="61200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Définition ? des 3 états principaux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7" name=""/>
          <p:cNvSpPr txBox="1"/>
          <p:nvPr/>
        </p:nvSpPr>
        <p:spPr>
          <a:xfrm>
            <a:off x="1008000" y="2448000"/>
            <a:ext cx="5366880" cy="459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Solide : ordonné à l'échelle microscopique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68" name=""/>
          <p:cNvSpPr txBox="1"/>
          <p:nvPr/>
        </p:nvSpPr>
        <p:spPr>
          <a:xfrm>
            <a:off x="1008360" y="3204360"/>
            <a:ext cx="830808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Liquide : désordonné à l'échelle microscopique (quoique, à courte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                distance….)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69" name=""/>
          <p:cNvSpPr txBox="1"/>
          <p:nvPr/>
        </p:nvSpPr>
        <p:spPr>
          <a:xfrm>
            <a:off x="1008720" y="4248720"/>
            <a:ext cx="4300200" cy="459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Times New Roman"/>
              </a:rPr>
              <a:t>Mais quid des solides amorphes ?</a:t>
            </a:r>
            <a:endParaRPr b="0" lang="fr-FR" sz="24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288000" y="-38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8" name=""/>
          <p:cNvSpPr txBox="1"/>
          <p:nvPr/>
        </p:nvSpPr>
        <p:spPr>
          <a:xfrm>
            <a:off x="720000" y="936000"/>
            <a:ext cx="49266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développement post-baccalauréat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99" name=""/>
          <p:cNvSpPr txBox="1"/>
          <p:nvPr/>
        </p:nvSpPr>
        <p:spPr>
          <a:xfrm>
            <a:off x="432000" y="1440000"/>
            <a:ext cx="7344000" cy="517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BCPST 2 (2021) :</a:t>
            </a:r>
            <a:r>
              <a:rPr b="0" lang="fr-FR" sz="2800" spc="-1" strike="noStrike">
                <a:solidFill>
                  <a:srgbClr val="ff0000"/>
                </a:solidFill>
                <a:latin typeface="Nimbus Roman"/>
              </a:rPr>
              <a:t>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200" name="" descr=""/>
          <p:cNvPicPr/>
          <p:nvPr/>
        </p:nvPicPr>
        <p:blipFill>
          <a:blip r:embed="rId1"/>
          <a:stretch/>
        </p:blipFill>
        <p:spPr>
          <a:xfrm>
            <a:off x="2880000" y="2433600"/>
            <a:ext cx="6686280" cy="48384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288000" y="-38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2" name="" descr=""/>
          <p:cNvPicPr/>
          <p:nvPr/>
        </p:nvPicPr>
        <p:blipFill>
          <a:blip r:embed="rId1"/>
          <a:stretch/>
        </p:blipFill>
        <p:spPr>
          <a:xfrm>
            <a:off x="720000" y="1609920"/>
            <a:ext cx="8229240" cy="5086080"/>
          </a:xfrm>
          <a:prstGeom prst="rect">
            <a:avLst/>
          </a:prstGeom>
          <a:ln w="0">
            <a:noFill/>
          </a:ln>
        </p:spPr>
      </p:pic>
      <p:sp>
        <p:nvSpPr>
          <p:cNvPr id="203" name=""/>
          <p:cNvSpPr txBox="1"/>
          <p:nvPr/>
        </p:nvSpPr>
        <p:spPr>
          <a:xfrm>
            <a:off x="3708000" y="1296000"/>
            <a:ext cx="604188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PCSI (2021) (MPSI presque identique)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204" name=""/>
          <p:cNvSpPr txBox="1"/>
          <p:nvPr/>
        </p:nvSpPr>
        <p:spPr>
          <a:xfrm>
            <a:off x="720000" y="936000"/>
            <a:ext cx="49266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développement post-baccalauréat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288000" y="-38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6" name=""/>
          <p:cNvSpPr txBox="1"/>
          <p:nvPr/>
        </p:nvSpPr>
        <p:spPr>
          <a:xfrm>
            <a:off x="3456000" y="1296000"/>
            <a:ext cx="604188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ff0000"/>
                </a:solidFill>
                <a:latin typeface="Nimbus Roman"/>
              </a:rPr>
              <a:t>PCSI (2021) (MPSI presque identique)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207" name=""/>
          <p:cNvSpPr txBox="1"/>
          <p:nvPr/>
        </p:nvSpPr>
        <p:spPr>
          <a:xfrm>
            <a:off x="720000" y="936000"/>
            <a:ext cx="49266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développement post-baccalauréat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208" name="" descr=""/>
          <p:cNvPicPr/>
          <p:nvPr/>
        </p:nvPicPr>
        <p:blipFill>
          <a:blip r:embed="rId1"/>
          <a:stretch/>
        </p:blipFill>
        <p:spPr>
          <a:xfrm>
            <a:off x="1440000" y="4104000"/>
            <a:ext cx="8115480" cy="681120"/>
          </a:xfrm>
          <a:prstGeom prst="rect">
            <a:avLst/>
          </a:prstGeom>
          <a:ln w="0">
            <a:noFill/>
          </a:ln>
        </p:spPr>
      </p:pic>
      <p:pic>
        <p:nvPicPr>
          <p:cNvPr id="209" name="" descr=""/>
          <p:cNvPicPr/>
          <p:nvPr/>
        </p:nvPicPr>
        <p:blipFill>
          <a:blip r:embed="rId2"/>
          <a:stretch/>
        </p:blipFill>
        <p:spPr>
          <a:xfrm>
            <a:off x="1368000" y="4959360"/>
            <a:ext cx="8239680" cy="656640"/>
          </a:xfrm>
          <a:prstGeom prst="rect">
            <a:avLst/>
          </a:prstGeom>
          <a:ln w="0">
            <a:noFill/>
          </a:ln>
        </p:spPr>
      </p:pic>
      <p:pic>
        <p:nvPicPr>
          <p:cNvPr id="210" name="" descr=""/>
          <p:cNvPicPr/>
          <p:nvPr/>
        </p:nvPicPr>
        <p:blipFill>
          <a:blip r:embed="rId3"/>
          <a:stretch/>
        </p:blipFill>
        <p:spPr>
          <a:xfrm>
            <a:off x="1728000" y="1800000"/>
            <a:ext cx="7876800" cy="647280"/>
          </a:xfrm>
          <a:prstGeom prst="rect">
            <a:avLst/>
          </a:prstGeom>
          <a:ln w="0">
            <a:noFill/>
          </a:ln>
        </p:spPr>
      </p:pic>
      <p:pic>
        <p:nvPicPr>
          <p:cNvPr id="211" name="" descr=""/>
          <p:cNvPicPr/>
          <p:nvPr/>
        </p:nvPicPr>
        <p:blipFill>
          <a:blip r:embed="rId4"/>
          <a:stretch/>
        </p:blipFill>
        <p:spPr>
          <a:xfrm>
            <a:off x="1799640" y="2471760"/>
            <a:ext cx="7848360" cy="552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288000" y="-3816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États de la matière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3" name=""/>
          <p:cNvSpPr txBox="1"/>
          <p:nvPr/>
        </p:nvSpPr>
        <p:spPr>
          <a:xfrm>
            <a:off x="720000" y="936360"/>
            <a:ext cx="49266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développement post-baccalauréat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pic>
        <p:nvPicPr>
          <p:cNvPr id="214" name="" descr=""/>
          <p:cNvPicPr/>
          <p:nvPr/>
        </p:nvPicPr>
        <p:blipFill>
          <a:blip r:embed="rId1"/>
          <a:stretch/>
        </p:blipFill>
        <p:spPr>
          <a:xfrm>
            <a:off x="1584000" y="-38160"/>
            <a:ext cx="8893440" cy="7559640"/>
          </a:xfrm>
          <a:prstGeom prst="rect">
            <a:avLst/>
          </a:prstGeom>
          <a:ln w="0">
            <a:noFill/>
          </a:ln>
        </p:spPr>
      </p:pic>
      <p:sp>
        <p:nvSpPr>
          <p:cNvPr id="215" name=""/>
          <p:cNvSpPr txBox="1"/>
          <p:nvPr/>
        </p:nvSpPr>
        <p:spPr>
          <a:xfrm>
            <a:off x="360000" y="2146320"/>
            <a:ext cx="113184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800" spc="-1" strike="noStrike">
                <a:solidFill>
                  <a:srgbClr val="c9211e"/>
                </a:solidFill>
                <a:latin typeface="Nimbus Roman"/>
              </a:rPr>
              <a:t>PSI</a:t>
            </a:r>
            <a:br>
              <a:rPr sz="2800"/>
            </a:br>
            <a:r>
              <a:rPr b="1" lang="fr-FR" sz="2800" spc="-1" strike="noStrike">
                <a:solidFill>
                  <a:srgbClr val="c9211e"/>
                </a:solidFill>
                <a:latin typeface="Nimbus Roman"/>
              </a:rPr>
              <a:t>(2021)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" name=""/>
          <p:cNvGraphicFramePr/>
          <p:nvPr/>
        </p:nvGraphicFramePr>
        <p:xfrm>
          <a:off x="216360" y="1980360"/>
          <a:ext cx="9647640" cy="3635280"/>
        </p:xfrm>
        <a:graphic>
          <a:graphicData uri="http://schemas.openxmlformats.org/drawingml/2006/table">
            <a:tbl>
              <a:tblPr/>
              <a:tblGrid>
                <a:gridCol w="2766240"/>
                <a:gridCol w="2055600"/>
                <a:gridCol w="2410920"/>
                <a:gridCol w="2415240"/>
              </a:tblGrid>
              <a:tr h="70236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1" lang="fr-FR" sz="28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r>
                        <a:rPr b="1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Solide</a:t>
                      </a:r>
                      <a:endParaRPr b="1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r>
                        <a:rPr b="1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Liquide</a:t>
                      </a:r>
                      <a:endParaRPr b="1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r>
                        <a:rPr b="1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Gaz</a:t>
                      </a:r>
                      <a:endParaRPr b="1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b3b3"/>
                    </a:solidFill>
                  </a:tcPr>
                </a:tc>
              </a:tr>
              <a:tr h="702360"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1" lang="fr-FR" sz="28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Densité</a:t>
                      </a:r>
                      <a:endParaRPr b="1" lang="fr-FR" sz="28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forte</a:t>
                      </a: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faible</a:t>
                      </a: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702360"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1" lang="fr-FR" sz="28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Compressibilité</a:t>
                      </a:r>
                      <a:endParaRPr b="1" lang="fr-FR" sz="28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faible</a:t>
                      </a: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forte</a:t>
                      </a: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  <a:tr h="825480"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1" lang="fr-FR" sz="28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Isotropie</a:t>
                      </a:r>
                      <a:endParaRPr b="1" lang="fr-FR" sz="28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parfois anisotropes</a:t>
                      </a: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ctr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2600" spc="-1" strike="noStrike">
                          <a:solidFill>
                            <a:srgbClr val="000000"/>
                          </a:solidFill>
                          <a:latin typeface="Nimbus Roman"/>
                        </a:rPr>
                        <a:t>isotropes</a:t>
                      </a: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ctr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70272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0" lang="fr-FR" sz="28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0" lang="fr-FR" sz="2600" spc="-1" strike="noStrike">
                        <a:solidFill>
                          <a:srgbClr val="000000"/>
                        </a:solidFill>
                        <a:latin typeface="Nimbus Roman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504360" y="61200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Définition ? des 3 états principaux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 txBox="1"/>
          <p:nvPr/>
        </p:nvSpPr>
        <p:spPr>
          <a:xfrm>
            <a:off x="5705280" y="2866680"/>
            <a:ext cx="846720" cy="877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forte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73" name=""/>
          <p:cNvSpPr txBox="1"/>
          <p:nvPr/>
        </p:nvSpPr>
        <p:spPr>
          <a:xfrm>
            <a:off x="5688000" y="3600000"/>
            <a:ext cx="990000" cy="483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faible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74" name=""/>
          <p:cNvSpPr txBox="1"/>
          <p:nvPr/>
        </p:nvSpPr>
        <p:spPr>
          <a:xfrm>
            <a:off x="5603760" y="4176000"/>
            <a:ext cx="1677240" cy="653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isotropes</a:t>
            </a:r>
            <a:br>
              <a:rPr sz="2800"/>
            </a:br>
            <a:r>
              <a:rPr b="0" lang="fr-FR" sz="1200" spc="-1" strike="noStrike">
                <a:solidFill>
                  <a:srgbClr val="000000"/>
                </a:solidFill>
                <a:latin typeface="Nimbus Roman"/>
              </a:rPr>
              <a:t>(mais cristaux liquides?)</a:t>
            </a:r>
            <a:endParaRPr b="0" lang="fr-FR" sz="12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3" dur="indefinite" restart="never" nodeType="tmRoot">
          <p:childTnLst>
            <p:seq>
              <p:cTn id="74" dur="indefinite" nodeType="mainSeq">
                <p:childTnLst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Les changements d'état = transitions de phase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/>
          <p:nvPr/>
        </p:nvSpPr>
        <p:spPr>
          <a:xfrm>
            <a:off x="1368000" y="5400000"/>
            <a:ext cx="2736000" cy="1440000"/>
          </a:xfrm>
          <a:prstGeom prst="ellipse">
            <a:avLst/>
          </a:prstGeom>
          <a:solidFill>
            <a:srgbClr val="cfe7f5"/>
          </a:solidFill>
          <a:ln w="0"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buNone/>
            </a:pPr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SOLIDE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77" name=""/>
          <p:cNvSpPr/>
          <p:nvPr/>
        </p:nvSpPr>
        <p:spPr>
          <a:xfrm>
            <a:off x="6984000" y="4104000"/>
            <a:ext cx="2736000" cy="1440000"/>
          </a:xfrm>
          <a:prstGeom prst="ellipse">
            <a:avLst/>
          </a:prstGeom>
          <a:solidFill>
            <a:srgbClr val="cfe7f5"/>
          </a:solidFill>
          <a:ln w="0"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buNone/>
            </a:pPr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GAZ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  <a:p>
            <a:pPr algn="ctr">
              <a:buNone/>
            </a:pPr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(VAPEUR)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78" name=""/>
          <p:cNvSpPr/>
          <p:nvPr/>
        </p:nvSpPr>
        <p:spPr>
          <a:xfrm>
            <a:off x="3024000" y="1728000"/>
            <a:ext cx="2736000" cy="1440000"/>
          </a:xfrm>
          <a:prstGeom prst="ellipse">
            <a:avLst/>
          </a:prstGeom>
          <a:solidFill>
            <a:srgbClr val="cfe7f5"/>
          </a:solidFill>
          <a:ln w="0">
            <a:solidFill>
              <a:srgbClr val="808080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buNone/>
            </a:pPr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LIQUIDE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cxnSp>
        <p:nvCxnSpPr>
          <p:cNvPr id="79" name=""/>
          <p:cNvCxnSpPr>
            <a:stCxn id="76" idx="1"/>
            <a:endCxn id="78" idx="2"/>
          </p:cNvCxnSpPr>
          <p:nvPr/>
        </p:nvCxnSpPr>
        <p:spPr>
          <a:xfrm flipV="1">
            <a:off x="1768680" y="2448000"/>
            <a:ext cx="1255680" cy="31629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80" name=""/>
          <p:cNvCxnSpPr>
            <a:stCxn id="78" idx="3"/>
            <a:endCxn id="76" idx="0"/>
          </p:cNvCxnSpPr>
          <p:nvPr/>
        </p:nvCxnSpPr>
        <p:spPr>
          <a:xfrm flipH="1">
            <a:off x="2736000" y="2957400"/>
            <a:ext cx="689040" cy="24429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81" name=""/>
          <p:cNvCxnSpPr>
            <a:stCxn id="78" idx="6"/>
            <a:endCxn id="77" idx="0"/>
          </p:cNvCxnSpPr>
          <p:nvPr/>
        </p:nvCxnSpPr>
        <p:spPr>
          <a:xfrm>
            <a:off x="5760000" y="2448000"/>
            <a:ext cx="2592360" cy="16563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82" name=""/>
          <p:cNvCxnSpPr>
            <a:stCxn id="77" idx="1"/>
            <a:endCxn id="78" idx="5"/>
          </p:cNvCxnSpPr>
          <p:nvPr/>
        </p:nvCxnSpPr>
        <p:spPr>
          <a:xfrm flipH="1" flipV="1">
            <a:off x="5359320" y="2957400"/>
            <a:ext cx="2025720" cy="13575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83" name=""/>
          <p:cNvCxnSpPr>
            <a:stCxn id="76" idx="7"/>
            <a:endCxn id="77" idx="2"/>
          </p:cNvCxnSpPr>
          <p:nvPr/>
        </p:nvCxnSpPr>
        <p:spPr>
          <a:xfrm flipV="1">
            <a:off x="3703320" y="4824000"/>
            <a:ext cx="3281040" cy="7869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84" name=""/>
          <p:cNvCxnSpPr>
            <a:stCxn id="77" idx="3"/>
            <a:endCxn id="76" idx="6"/>
          </p:cNvCxnSpPr>
          <p:nvPr/>
        </p:nvCxnSpPr>
        <p:spPr>
          <a:xfrm flipH="1">
            <a:off x="4104000" y="5333400"/>
            <a:ext cx="3281040" cy="7869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85" name=""/>
          <p:cNvSpPr txBox="1"/>
          <p:nvPr/>
        </p:nvSpPr>
        <p:spPr>
          <a:xfrm>
            <a:off x="1078920" y="3541680"/>
            <a:ext cx="865080" cy="490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Fusion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86" name=""/>
          <p:cNvSpPr txBox="1"/>
          <p:nvPr/>
        </p:nvSpPr>
        <p:spPr>
          <a:xfrm>
            <a:off x="2500560" y="3888000"/>
            <a:ext cx="145944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Solidification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87" name=""/>
          <p:cNvSpPr txBox="1"/>
          <p:nvPr/>
        </p:nvSpPr>
        <p:spPr>
          <a:xfrm>
            <a:off x="6768000" y="2245680"/>
            <a:ext cx="144720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Vaporisation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88" name=""/>
          <p:cNvSpPr txBox="1"/>
          <p:nvPr/>
        </p:nvSpPr>
        <p:spPr>
          <a:xfrm>
            <a:off x="5760000" y="3240000"/>
            <a:ext cx="1541520" cy="596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Liquéfaction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(condensation)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89" name=""/>
          <p:cNvSpPr txBox="1"/>
          <p:nvPr/>
        </p:nvSpPr>
        <p:spPr>
          <a:xfrm>
            <a:off x="4536000" y="4477680"/>
            <a:ext cx="13708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Sublimation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90" name=""/>
          <p:cNvSpPr txBox="1"/>
          <p:nvPr/>
        </p:nvSpPr>
        <p:spPr>
          <a:xfrm>
            <a:off x="4896000" y="5610600"/>
            <a:ext cx="158580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Nimbus Roman"/>
              </a:rPr>
              <a:t>Condensation</a:t>
            </a:r>
            <a:endParaRPr b="0" lang="fr-FR" sz="1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" descr=""/>
          <p:cNvPicPr/>
          <p:nvPr/>
        </p:nvPicPr>
        <p:blipFill>
          <a:blip r:embed="rId1"/>
          <a:stretch/>
        </p:blipFill>
        <p:spPr>
          <a:xfrm>
            <a:off x="3716640" y="380520"/>
            <a:ext cx="6219360" cy="6819480"/>
          </a:xfrm>
          <a:prstGeom prst="rect">
            <a:avLst/>
          </a:prstGeom>
          <a:ln w="0">
            <a:noFill/>
          </a:ln>
        </p:spPr>
      </p:pic>
      <p:sp>
        <p:nvSpPr>
          <p:cNvPr id="92" name=""/>
          <p:cNvSpPr txBox="1"/>
          <p:nvPr/>
        </p:nvSpPr>
        <p:spPr>
          <a:xfrm>
            <a:off x="108000" y="684000"/>
            <a:ext cx="3791160" cy="95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Surface d'état f(P,V,T)=0 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Times New Roman"/>
              </a:rPr>
              <a:t>d'un corps PUR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93" name=""/>
          <p:cNvSpPr txBox="1"/>
          <p:nvPr/>
        </p:nvSpPr>
        <p:spPr>
          <a:xfrm>
            <a:off x="144000" y="4752000"/>
            <a:ext cx="1902960" cy="48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Times New Roman"/>
              </a:rPr>
              <a:t>description...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94" name=""/>
          <p:cNvSpPr txBox="1"/>
          <p:nvPr/>
        </p:nvSpPr>
        <p:spPr>
          <a:xfrm>
            <a:off x="144000" y="5868000"/>
            <a:ext cx="1546200" cy="4896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Times New Roman"/>
              </a:rPr>
              <a:t>variance...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7" dur="indefinite" restart="never" nodeType="tmRoot">
          <p:childTnLst>
            <p:seq>
              <p:cTn id="88" dur="indefinite" nodeType="mainSeq">
                <p:childTnLst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" descr=""/>
          <p:cNvPicPr/>
          <p:nvPr/>
        </p:nvPicPr>
        <p:blipFill>
          <a:blip r:embed="rId1"/>
          <a:stretch/>
        </p:blipFill>
        <p:spPr>
          <a:xfrm>
            <a:off x="2016000" y="288000"/>
            <a:ext cx="6009480" cy="6720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Diagramme des phases (P,T)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7" name="" descr=""/>
          <p:cNvPicPr/>
          <p:nvPr/>
        </p:nvPicPr>
        <p:blipFill>
          <a:blip r:embed="rId1"/>
          <a:stretch/>
        </p:blipFill>
        <p:spPr>
          <a:xfrm>
            <a:off x="720000" y="1440000"/>
            <a:ext cx="5400000" cy="4844880"/>
          </a:xfrm>
          <a:prstGeom prst="rect">
            <a:avLst/>
          </a:prstGeom>
          <a:ln w="0">
            <a:noFill/>
          </a:ln>
        </p:spPr>
      </p:pic>
      <p:sp>
        <p:nvSpPr>
          <p:cNvPr id="98" name=""/>
          <p:cNvSpPr txBox="1"/>
          <p:nvPr/>
        </p:nvSpPr>
        <p:spPr>
          <a:xfrm>
            <a:off x="6408000" y="1944000"/>
            <a:ext cx="2414880" cy="1270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T   point triple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C point critique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grpSp>
        <p:nvGrpSpPr>
          <p:cNvPr id="99" name=""/>
          <p:cNvGrpSpPr/>
          <p:nvPr/>
        </p:nvGrpSpPr>
        <p:grpSpPr>
          <a:xfrm>
            <a:off x="4464000" y="3672000"/>
            <a:ext cx="4606920" cy="1106280"/>
            <a:chOff x="4464000" y="3672000"/>
            <a:chExt cx="4606920" cy="1106280"/>
          </a:xfrm>
        </p:grpSpPr>
        <p:sp>
          <p:nvSpPr>
            <p:cNvPr id="100" name=""/>
            <p:cNvSpPr txBox="1"/>
            <p:nvPr/>
          </p:nvSpPr>
          <p:spPr>
            <a:xfrm>
              <a:off x="6336000" y="3816000"/>
              <a:ext cx="2734920" cy="96228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800" spc="-1" strike="noStrike">
                  <a:solidFill>
                    <a:srgbClr val="000000"/>
                  </a:solidFill>
                  <a:latin typeface="Nimbus Roman"/>
                </a:rPr>
                <a:t>P</a:t>
              </a:r>
              <a:r>
                <a:rPr b="0" lang="fr-FR" sz="2800" spc="-1" strike="noStrike" baseline="-33000">
                  <a:solidFill>
                    <a:srgbClr val="000000"/>
                  </a:solidFill>
                  <a:latin typeface="Nimbus Roman"/>
                </a:rPr>
                <a:t>S</a:t>
              </a:r>
              <a:r>
                <a:rPr b="0" lang="fr-FR" sz="2800" spc="-1" strike="noStrike">
                  <a:solidFill>
                    <a:srgbClr val="000000"/>
                  </a:solidFill>
                  <a:latin typeface="Nimbus Roman"/>
                </a:rPr>
                <a:t>(T) pression de </a:t>
              </a:r>
              <a:br>
                <a:rPr sz="2800"/>
              </a:br>
              <a:r>
                <a:rPr b="0" lang="fr-FR" sz="2800" spc="-1" strike="noStrike">
                  <a:solidFill>
                    <a:srgbClr val="000000"/>
                  </a:solidFill>
                  <a:latin typeface="Nimbus Roman"/>
                </a:rPr>
                <a:t>vapeur saturante</a:t>
              </a:r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  <p:sp>
          <p:nvSpPr>
            <p:cNvPr id="101" name=""/>
            <p:cNvSpPr/>
            <p:nvPr/>
          </p:nvSpPr>
          <p:spPr>
            <a:xfrm>
              <a:off x="4464000" y="3672000"/>
              <a:ext cx="1656000" cy="432000"/>
            </a:xfrm>
            <a:custGeom>
              <a:avLst/>
              <a:gdLst/>
              <a:ahLst/>
              <a:rect l="0" t="0" r="r" b="b"/>
              <a:pathLst>
                <a:path fill="none" w="4600" h="1200">
                  <a:moveTo>
                    <a:pt x="4600" y="1200"/>
                  </a:moveTo>
                  <a:cubicBezTo>
                    <a:pt x="1600" y="1200"/>
                    <a:pt x="0" y="0"/>
                    <a:pt x="0" y="0"/>
                  </a:cubicBezTo>
                </a:path>
              </a:pathLst>
            </a:custGeom>
            <a:ln w="0">
              <a:solidFill>
                <a:srgbClr val="2a6099"/>
              </a:solidFill>
              <a:tailEnd len="med" type="triangle" w="med"/>
            </a:ln>
          </p:spPr>
          <p:txBody>
            <a:bodyPr lIns="90000" rIns="90000" tIns="45000" bIns="45000" anchor="ctr">
              <a:noAutofit/>
            </a:bodyPr>
            <a:p>
              <a:endParaRPr b="0" lang="fr-FR" sz="2800" spc="-1" strike="noStrike">
                <a:solidFill>
                  <a:srgbClr val="000000"/>
                </a:solidFill>
                <a:latin typeface="Nimbus Roman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7" dur="indefinite" restart="never" nodeType="tmRoot">
          <p:childTnLst>
            <p:seq>
              <p:cTn id="98" dur="indefinite" nodeType="mainSeq">
                <p:childTnLst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" descr=""/>
          <p:cNvPicPr/>
          <p:nvPr/>
        </p:nvPicPr>
        <p:blipFill>
          <a:blip r:embed="rId1"/>
          <a:stretch/>
        </p:blipFill>
        <p:spPr>
          <a:xfrm>
            <a:off x="648000" y="2304000"/>
            <a:ext cx="6048000" cy="4031280"/>
          </a:xfrm>
          <a:prstGeom prst="rect">
            <a:avLst/>
          </a:prstGeom>
          <a:ln w="0">
            <a:noFill/>
          </a:ln>
        </p:spPr>
      </p:pic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Diagramme des phases (P,T)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"/>
          <p:cNvSpPr txBox="1"/>
          <p:nvPr/>
        </p:nvSpPr>
        <p:spPr>
          <a:xfrm>
            <a:off x="340920" y="1584000"/>
            <a:ext cx="6830280" cy="828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Cas particulier de l'eau    (</a:t>
            </a:r>
            <a:r>
              <a:rPr b="0" lang="fr-FR" sz="2600" spc="-1" strike="noStrike">
                <a:solidFill>
                  <a:srgbClr val="ff0000"/>
                </a:solidFill>
                <a:latin typeface="Nimbus Roman"/>
              </a:rPr>
              <a:t>échelles non respectées</a:t>
            </a:r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)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600" spc="-1" strike="noStrike">
                <a:solidFill>
                  <a:srgbClr val="000000"/>
                </a:solidFill>
                <a:latin typeface="Nimbus Roman"/>
              </a:rPr>
              <a:t>(avec valeurs numériques particulières)</a:t>
            </a:r>
            <a:endParaRPr b="0" lang="fr-FR" sz="26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05" name=""/>
          <p:cNvSpPr txBox="1"/>
          <p:nvPr/>
        </p:nvSpPr>
        <p:spPr>
          <a:xfrm>
            <a:off x="697680" y="6183720"/>
            <a:ext cx="8916120" cy="1270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et c’est un cas particulier : la pente de la courbe S-L est &lt; 0 ! </a:t>
            </a:r>
            <a:br>
              <a:rPr sz="2800"/>
            </a:br>
            <a:r>
              <a:rPr b="0" lang="fr-FR" sz="2800" spc="-1" strike="noStrike">
                <a:solidFill>
                  <a:srgbClr val="000000"/>
                </a:solidFill>
                <a:latin typeface="Nimbus Roman"/>
              </a:rPr>
              <a:t>(lié au fait que l’eau solide est moins dense que l’eau liquide)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i="1" lang="fr-FR" sz="2800" spc="-1" strike="noStrike">
                <a:solidFill>
                  <a:srgbClr val="000000"/>
                </a:solidFill>
                <a:latin typeface="Nimbus Roman"/>
              </a:rPr>
              <a:t>(idem : Sb, Ag, Bi, Ga, Ge, Pu, Na...)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06" name=""/>
          <p:cNvSpPr/>
          <p:nvPr/>
        </p:nvSpPr>
        <p:spPr>
          <a:xfrm>
            <a:off x="3240000" y="5832000"/>
            <a:ext cx="576000" cy="351720"/>
          </a:xfrm>
          <a:prstGeom prst="rect">
            <a:avLst/>
          </a:prstGeom>
          <a:solidFill>
            <a:srgbClr val="e16173">
              <a:alpha val="50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  <p:sp>
        <p:nvSpPr>
          <p:cNvPr id="107" name=""/>
          <p:cNvSpPr txBox="1"/>
          <p:nvPr/>
        </p:nvSpPr>
        <p:spPr>
          <a:xfrm>
            <a:off x="6768360" y="3168000"/>
            <a:ext cx="3181320" cy="16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a servi à la définition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du Kelvin….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en vigueur jusqu’au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  <a:p>
            <a:r>
              <a:rPr b="0" lang="fr-FR" sz="2800" spc="-1" strike="noStrike">
                <a:solidFill>
                  <a:srgbClr val="000000"/>
                </a:solidFill>
                <a:highlight>
                  <a:srgbClr val="e16173"/>
                </a:highlight>
                <a:latin typeface="Nimbus Roman"/>
              </a:rPr>
              <a:t>19 mai 2019</a:t>
            </a:r>
            <a:endParaRPr b="0" lang="fr-FR" sz="2800" spc="-1" strike="noStrike">
              <a:solidFill>
                <a:srgbClr val="000000"/>
              </a:solidFill>
              <a:latin typeface="Nimbus Roman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1" dur="indefinite" restart="never" nodeType="tmRoot">
          <p:childTnLst>
            <p:seq>
              <p:cTn id="112" dur="indefinite" nodeType="mainSeq">
                <p:childTnLst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</TotalTime>
  <Application>Collabora_Office/22.05.22.2$Linux_X86_64 LibreOffice_project/d02b2d23c8d3dec8585df17cd2fe6f68e0a707b3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2013-04-10T08:05:02Z</dcterms:created>
  <dc:creator/>
  <dc:description/>
  <dc:language>fr-FR</dc:language>
  <cp:lastModifiedBy/>
  <dcterms:modified xsi:type="dcterms:W3CDTF">2024-04-03T11:35:48Z</dcterms:modified>
  <cp:revision>54</cp:revision>
  <dc:subject/>
  <dc:title/>
</cp:coreProperties>
</file>