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_rels/presentation.xml.rels" ContentType="application/vnd.openxmlformats-package.relationshi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_rels/slideLayout12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1.xml.rels" ContentType="application/vnd.openxmlformats-package.relationships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media/image9.png" ContentType="image/png"/>
  <Override PartName="/ppt/media/image14.png" ContentType="image/png"/>
  <Override PartName="/ppt/media/image1.png" ContentType="image/png"/>
  <Override PartName="/ppt/media/image2.jpeg" ContentType="image/jpeg"/>
  <Override PartName="/ppt/media/image3.png" ContentType="image/png"/>
  <Override PartName="/ppt/media/image4.png" ContentType="image/png"/>
  <Override PartName="/ppt/media/image5.png" ContentType="image/png"/>
  <Override PartName="/ppt/media/image10.png" ContentType="image/png"/>
  <Override PartName="/ppt/media/image6.png" ContentType="image/png"/>
  <Override PartName="/ppt/media/image11.png" ContentType="image/png"/>
  <Override PartName="/ppt/media/image7.png" ContentType="image/png"/>
  <Override PartName="/ppt/media/image12.png" ContentType="image/png"/>
  <Override PartName="/ppt/media/image8.png" ContentType="image/png"/>
  <Override PartName="/ppt/media/image13.png" ContentType="image/png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9.xml" ContentType="application/vnd.openxmlformats-officedocument.presentationml.slide+xml"/>
  <Override PartName="/ppt/slides/slide11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25.xml" ContentType="application/vnd.openxmlformats-officedocument.presentationml.slide+xml"/>
  <Override PartName="/ppt/slides/slide24.xml" ContentType="application/vnd.openxmlformats-officedocument.presentationml.slide+xml"/>
  <Override PartName="/ppt/slides/slide23.xml" ContentType="application/vnd.openxmlformats-officedocument.presentationml.slide+xml"/>
  <Override PartName="/ppt/slides/slide22.xml" ContentType="application/vnd.openxmlformats-officedocument.presentationml.slide+xml"/>
  <Override PartName="/ppt/slides/slide21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18.xml" ContentType="application/vnd.openxmlformats-officedocument.presentationml.slide+xml"/>
  <Override PartName="/ppt/slides/slide17.xml" ContentType="application/vnd.openxmlformats-officedocument.presentationml.slide+xml"/>
  <Override PartName="/ppt/slides/_rels/slide1.xml.rels" ContentType="application/vnd.openxmlformats-package.relationships+xml"/>
  <Override PartName="/ppt/slides/_rels/slide16.xml.rels" ContentType="application/vnd.openxmlformats-package.relationships+xml"/>
  <Override PartName="/ppt/slides/_rels/slide17.xml.rels" ContentType="application/vnd.openxmlformats-package.relationships+xml"/>
  <Override PartName="/ppt/slides/_rels/slide18.xml.rels" ContentType="application/vnd.openxmlformats-package.relationships+xml"/>
  <Override PartName="/ppt/slides/_rels/slide20.xml.rels" ContentType="application/vnd.openxmlformats-package.relationships+xml"/>
  <Override PartName="/ppt/slides/_rels/slide2.xml.rels" ContentType="application/vnd.openxmlformats-package.relationships+xml"/>
  <Override PartName="/ppt/slides/_rels/slide19.xml.rels" ContentType="application/vnd.openxmlformats-package.relationships+xml"/>
  <Override PartName="/ppt/slides/_rels/slide21.xml.rels" ContentType="application/vnd.openxmlformats-package.relationships+xml"/>
  <Override PartName="/ppt/slides/_rels/slide3.xml.rels" ContentType="application/vnd.openxmlformats-package.relationships+xml"/>
  <Override PartName="/ppt/slides/_rels/slide22.xml.rels" ContentType="application/vnd.openxmlformats-package.relationships+xml"/>
  <Override PartName="/ppt/slides/_rels/slide23.xml.rels" ContentType="application/vnd.openxmlformats-package.relationships+xml"/>
  <Override PartName="/ppt/slides/_rels/slide14.xml.rels" ContentType="application/vnd.openxmlformats-package.relationships+xml"/>
  <Override PartName="/ppt/slides/_rels/slide13.xml.rels" ContentType="application/vnd.openxmlformats-package.relationships+xml"/>
  <Override PartName="/ppt/slides/_rels/slide12.xml.rels" ContentType="application/vnd.openxmlformats-package.relationships+xml"/>
  <Override PartName="/ppt/slides/_rels/slide15.xml.rels" ContentType="application/vnd.openxmlformats-package.relationships+xml"/>
  <Override PartName="/ppt/slides/_rels/slide9.xml.rels" ContentType="application/vnd.openxmlformats-package.relationships+xml"/>
  <Override PartName="/ppt/slides/_rels/slide25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24.xml.rels" ContentType="application/vnd.openxmlformats-package.relationships+xml"/>
  <Override PartName="/ppt/slides/_rels/slide8.xml.rels" ContentType="application/vnd.openxmlformats-package.relationships+xml"/>
  <Override PartName="/ppt/slides/_rels/slide7.xml.rels" ContentType="application/vnd.openxmlformats-package.relationships+xml"/>
  <Override PartName="/ppt/slides/_rels/slide6.xml.rels" ContentType="application/vnd.openxmlformats-package.relationships+xml"/>
  <Override PartName="/ppt/slides/_rels/slide5.xml.rels" ContentType="application/vnd.openxmlformats-package.relationships+xml"/>
  <Override PartName="/ppt/slides/_rels/slide4.xml.rels" ContentType="application/vnd.openxmlformats-package.relationships+xml"/>
  <Override PartName="/ppt/slides/slide16.xml" ContentType="application/vnd.openxmlformats-officedocument.presentationml.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</p:sldIdLst>
  <p:sldSz cx="10080625" cy="7559675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2135A1C6-137C-4CA6-91AA-447365F8C404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fr"/>
              <a:t/>
            </a:r>
          </a:p>
        </p:txBody>
      </p:sp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504000" y="1769040"/>
            <a:ext cx="907164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/>
          </p:nvPr>
        </p:nvSpPr>
        <p:spPr>
          <a:xfrm>
            <a:off x="504000" y="4059360"/>
            <a:ext cx="907164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51AB5156-72C3-439A-BAFC-9719A210FF7C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fr"/>
              <a:t/>
            </a: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/>
          </p:nvPr>
        </p:nvSpPr>
        <p:spPr>
          <a:xfrm>
            <a:off x="504000" y="1769040"/>
            <a:ext cx="442692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/>
          </p:nvPr>
        </p:nvSpPr>
        <p:spPr>
          <a:xfrm>
            <a:off x="5152680" y="1769040"/>
            <a:ext cx="442692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/>
          </p:nvPr>
        </p:nvSpPr>
        <p:spPr>
          <a:xfrm>
            <a:off x="504000" y="4059360"/>
            <a:ext cx="442692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/>
          </p:nvPr>
        </p:nvSpPr>
        <p:spPr>
          <a:xfrm>
            <a:off x="5152680" y="4059360"/>
            <a:ext cx="442692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E7E1C0E8-D04C-4A28-9943-16B15B680FBA}" type="slidenum">
              <a:t>&lt;#&gt;</a:t>
            </a:fld>
          </a:p>
        </p:txBody>
      </p:sp>
      <p:sp>
        <p:nvSpPr>
          <p:cNvPr id="9" name="PlaceHolder 8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fr"/>
              <a:t/>
            </a: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/>
          </p:nvPr>
        </p:nvSpPr>
        <p:spPr>
          <a:xfrm>
            <a:off x="504000" y="1769040"/>
            <a:ext cx="292068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/>
          </p:nvPr>
        </p:nvSpPr>
        <p:spPr>
          <a:xfrm>
            <a:off x="3571200" y="1769040"/>
            <a:ext cx="292068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/>
          </p:nvPr>
        </p:nvSpPr>
        <p:spPr>
          <a:xfrm>
            <a:off x="6638040" y="1769040"/>
            <a:ext cx="292068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/>
          </p:nvPr>
        </p:nvSpPr>
        <p:spPr>
          <a:xfrm>
            <a:off x="504000" y="4059360"/>
            <a:ext cx="292068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/>
          </p:nvPr>
        </p:nvSpPr>
        <p:spPr>
          <a:xfrm>
            <a:off x="3571200" y="4059360"/>
            <a:ext cx="292068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/>
          </p:nvPr>
        </p:nvSpPr>
        <p:spPr>
          <a:xfrm>
            <a:off x="6638040" y="4059360"/>
            <a:ext cx="292068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4011AA04-9756-4B84-BF27-514F13AB231D}" type="slidenum">
              <a:t>&lt;#&gt;</a:t>
            </a:fld>
          </a:p>
        </p:txBody>
      </p:sp>
      <p:sp>
        <p:nvSpPr>
          <p:cNvPr id="11" name="PlaceHolder 10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fr"/>
              <a:t/>
            </a: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504000" y="1769040"/>
            <a:ext cx="9071640" cy="438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BA7C4332-8BC4-42F5-BCCD-51FBC4657873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fr"/>
              <a:t/>
            </a: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/>
          </p:nvPr>
        </p:nvSpPr>
        <p:spPr>
          <a:xfrm>
            <a:off x="504000" y="1769040"/>
            <a:ext cx="9071640" cy="438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74B08B10-302B-4C8E-89DB-4F3DB4246D0D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fr"/>
              <a:t/>
            </a: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504000" y="1769040"/>
            <a:ext cx="4426920" cy="438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/>
          </p:nvPr>
        </p:nvSpPr>
        <p:spPr>
          <a:xfrm>
            <a:off x="5152680" y="1769040"/>
            <a:ext cx="4426920" cy="438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A983AA29-63C4-4127-A57B-878D93BB9D97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fr"/>
              <a:t/>
            </a: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F3CEB6EB-C110-4786-BCA7-808BEE523601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fr"/>
              <a:t/>
            </a: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504000" y="301320"/>
            <a:ext cx="9071640" cy="5851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58B4F35A-4B9C-410C-8E11-BCB8653A1BDC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fr"/>
              <a:t/>
            </a: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/>
          </p:nvPr>
        </p:nvSpPr>
        <p:spPr>
          <a:xfrm>
            <a:off x="504000" y="1769040"/>
            <a:ext cx="442692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/>
          </p:nvPr>
        </p:nvSpPr>
        <p:spPr>
          <a:xfrm>
            <a:off x="5152680" y="1769040"/>
            <a:ext cx="4426920" cy="438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/>
          </p:nvPr>
        </p:nvSpPr>
        <p:spPr>
          <a:xfrm>
            <a:off x="504000" y="4059360"/>
            <a:ext cx="442692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CEEFF6A8-09E6-4BF9-808C-99BD3F3D1662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fr"/>
              <a:t/>
            </a: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/>
          </p:nvPr>
        </p:nvSpPr>
        <p:spPr>
          <a:xfrm>
            <a:off x="504000" y="1769040"/>
            <a:ext cx="4426920" cy="438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/>
          </p:nvPr>
        </p:nvSpPr>
        <p:spPr>
          <a:xfrm>
            <a:off x="5152680" y="1769040"/>
            <a:ext cx="442692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/>
          </p:nvPr>
        </p:nvSpPr>
        <p:spPr>
          <a:xfrm>
            <a:off x="5152680" y="4059360"/>
            <a:ext cx="442692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14E05405-0D0D-4D5A-B1E2-DD6B8BD99BD0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fr"/>
              <a:t/>
            </a: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/>
          </p:nvPr>
        </p:nvSpPr>
        <p:spPr>
          <a:xfrm>
            <a:off x="504000" y="1769040"/>
            <a:ext cx="442692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/>
          </p:nvPr>
        </p:nvSpPr>
        <p:spPr>
          <a:xfrm>
            <a:off x="5152680" y="1769040"/>
            <a:ext cx="442692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/>
          </p:nvPr>
        </p:nvSpPr>
        <p:spPr>
          <a:xfrm>
            <a:off x="504000" y="4059360"/>
            <a:ext cx="9071640" cy="2091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74328AA7-E3BC-4894-A633-16C5BC5D6678}" type="slidenum">
              <a:t>&lt;#&gt;</a:t>
            </a:fld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fr"/>
              <a:t/>
            </a: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fr-FR" sz="4400" spc="-1" strike="noStrike">
                <a:solidFill>
                  <a:srgbClr val="000000"/>
                </a:solidFill>
                <a:latin typeface="Arial"/>
              </a:rPr>
              <a:t>Cliquez pour éditer le format du texte-titre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9071640" cy="4384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Aft>
                <a:spcPts val="1417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3200" spc="-1" strike="noStrike">
                <a:solidFill>
                  <a:srgbClr val="000000"/>
                </a:solidFill>
                <a:latin typeface="Arial"/>
              </a:rPr>
              <a:t>Cliquez pour éditer le format du plan de texte</a:t>
            </a:r>
            <a:endParaRPr b="0" lang="fr-FR" sz="3200" spc="-1" strike="noStrike">
              <a:solidFill>
                <a:srgbClr val="000000"/>
              </a:solidFill>
              <a:latin typeface="Arial"/>
            </a:endParaRPr>
          </a:p>
          <a:p>
            <a:pPr lvl="1" marL="864000" indent="-324000">
              <a:spcAft>
                <a:spcPts val="1134"/>
              </a:spcAft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800" spc="-1" strike="noStrike">
                <a:solidFill>
                  <a:srgbClr val="000000"/>
                </a:solidFill>
                <a:latin typeface="Arial"/>
              </a:rPr>
              <a:t>Second niveau de plan</a:t>
            </a:r>
            <a:endParaRPr b="0" lang="fr-FR" sz="2800" spc="-1" strike="noStrike">
              <a:solidFill>
                <a:srgbClr val="000000"/>
              </a:solidFill>
              <a:latin typeface="Arial"/>
            </a:endParaRPr>
          </a:p>
          <a:p>
            <a:pPr lvl="2" marL="1296000" indent="-288000">
              <a:spcAft>
                <a:spcPts val="850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Troisième niveau de plan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pPr lvl="3" marL="1728000" indent="-216000">
              <a:spcAft>
                <a:spcPts val="567"/>
              </a:spcAft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Quatrième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4" marL="2160000" indent="-216000">
              <a:spcAft>
                <a:spcPts val="283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Cinquième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5" marL="2592000" indent="-216000">
              <a:spcAft>
                <a:spcPts val="283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Sixième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  <a:p>
            <a:pPr lvl="6" marL="3024000" indent="-216000">
              <a:spcAft>
                <a:spcPts val="283"/>
              </a:spcAft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fr-FR" sz="2000" spc="-1" strike="noStrike">
                <a:solidFill>
                  <a:srgbClr val="000000"/>
                </a:solidFill>
                <a:latin typeface="Arial"/>
              </a:rPr>
              <a:t>Septième niveau de plan</a:t>
            </a:r>
            <a:endParaRPr b="0" lang="fr-FR" sz="2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dt" idx="1"/>
          </p:nvPr>
        </p:nvSpPr>
        <p:spPr>
          <a:xfrm>
            <a:off x="504000" y="6887160"/>
            <a:ext cx="2348280" cy="521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>
              <a:defRPr b="0" lang="fr-FR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r>
              <a:rPr b="0" lang="fr-FR" sz="1400" spc="-1" strike="noStrike">
                <a:solidFill>
                  <a:srgbClr val="000000"/>
                </a:solidFill>
                <a:latin typeface="Times New Roman"/>
              </a:rPr>
              <a:t>&lt;date/heure&gt;</a:t>
            </a:r>
            <a:endParaRPr b="0" lang="fr-FR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 idx="2"/>
          </p:nvPr>
        </p:nvSpPr>
        <p:spPr>
          <a:xfrm>
            <a:off x="3447360" y="6887160"/>
            <a:ext cx="3195000" cy="521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algn="ctr">
              <a:buNone/>
              <a:defRPr b="0" lang="fr-FR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algn="ctr">
              <a:buNone/>
            </a:pPr>
            <a:r>
              <a:rPr b="0" lang="fr-FR" sz="1400" spc="-1" strike="noStrike">
                <a:solidFill>
                  <a:srgbClr val="000000"/>
                </a:solidFill>
                <a:latin typeface="Times New Roman"/>
              </a:rPr>
              <a:t>&lt;pied de page&gt;</a:t>
            </a:r>
            <a:endParaRPr b="0" lang="fr-FR" sz="1400" spc="-1" strike="noStrike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 idx="3"/>
          </p:nvPr>
        </p:nvSpPr>
        <p:spPr>
          <a:xfrm>
            <a:off x="7227360" y="6887160"/>
            <a:ext cx="2348280" cy="521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algn="r">
              <a:buNone/>
              <a:defRPr b="0" lang="fr-FR" sz="1400" spc="-1" strike="noStrike">
                <a:solidFill>
                  <a:srgbClr val="000000"/>
                </a:solidFill>
                <a:latin typeface="Times New Roman"/>
              </a:defRPr>
            </a:lvl1pPr>
          </a:lstStyle>
          <a:p>
            <a:pPr algn="r">
              <a:buNone/>
            </a:pPr>
            <a:fld id="{C9D92BB4-F855-4AC9-B120-77718F628F88}" type="slidenum">
              <a:rPr b="0" lang="fr-FR" sz="1400" spc="-1" strike="noStrike">
                <a:solidFill>
                  <a:srgbClr val="000000"/>
                </a:solidFill>
                <a:latin typeface="Times New Roman"/>
              </a:rPr>
              <a:t>&lt;numéro&gt;</a:t>
            </a:fld>
            <a:endParaRPr b="0" lang="fr-FR" sz="1400" spc="-1" strike="noStrike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slideLayout" Target="../slideLayouts/slideLayout3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slideLayout" Target="../slideLayouts/slideLayout3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slideLayout" Target="../slideLayouts/slideLayout3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5.png"/><Relationship Id="rId2" Type="http://schemas.openxmlformats.org/officeDocument/2006/relationships/slideLayout" Target="../slideLayouts/slideLayout3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6.png"/><Relationship Id="rId2" Type="http://schemas.openxmlformats.org/officeDocument/2006/relationships/slideLayout" Target="../slideLayouts/slideLayout3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7.png"/><Relationship Id="rId2" Type="http://schemas.openxmlformats.org/officeDocument/2006/relationships/slideLayout" Target="../slideLayouts/slideLayout3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image" Target="../media/image8.png"/><Relationship Id="rId2" Type="http://schemas.openxmlformats.org/officeDocument/2006/relationships/slideLayout" Target="../slideLayouts/slideLayout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image" Target="../media/image9.png"/><Relationship Id="rId2" Type="http://schemas.openxmlformats.org/officeDocument/2006/relationships/image" Target="../media/image10.png"/><Relationship Id="rId3" Type="http://schemas.openxmlformats.org/officeDocument/2006/relationships/slideLayout" Target="../slideLayouts/slideLayout3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hyperlink" Target="file:///tmp/user/programmes/CPGE/PSI.pdf" TargetMode="External"/><Relationship Id="rId2" Type="http://schemas.openxmlformats.org/officeDocument/2006/relationships/slideLayout" Target="../slideLayouts/slideLayout3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image" Target="../media/image11.png"/><Relationship Id="rId2" Type="http://schemas.openxmlformats.org/officeDocument/2006/relationships/slideLayout" Target="../slideLayouts/slideLayout3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image" Target="../media/image12.png"/><Relationship Id="rId2" Type="http://schemas.openxmlformats.org/officeDocument/2006/relationships/slideLayout" Target="../slideLayouts/slideLayout3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image" Target="../media/image13.png"/><Relationship Id="rId2" Type="http://schemas.openxmlformats.org/officeDocument/2006/relationships/image" Target="../media/image14.png"/><Relationship Id="rId3" Type="http://schemas.openxmlformats.org/officeDocument/2006/relationships/slideLayout" Target="../slideLayouts/slideLayout3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hyperlink" Target="https://www.dunod.com/collection/j-integre" TargetMode="External"/><Relationship Id="rId2" Type="http://schemas.openxmlformats.org/officeDocument/2006/relationships/slideLayout" Target="../slideLayouts/slideLayout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fr-FR" sz="4000" spc="-1" strike="noStrike">
                <a:solidFill>
                  <a:srgbClr val="000000"/>
                </a:solidFill>
                <a:latin typeface="Arial"/>
              </a:rPr>
              <a:t>Conversion de puissance</a:t>
            </a:r>
            <a:br>
              <a:rPr sz="4400"/>
            </a:br>
            <a:r>
              <a:rPr b="0" i="1" lang="fr-FR" sz="2400" spc="-1" strike="noStrike">
                <a:solidFill>
                  <a:srgbClr val="000000"/>
                </a:solidFill>
                <a:latin typeface="Arial"/>
              </a:rPr>
              <a:t>Partie relative au concept scientifique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2" name=""/>
          <p:cNvSpPr txBox="1"/>
          <p:nvPr/>
        </p:nvSpPr>
        <p:spPr>
          <a:xfrm>
            <a:off x="839880" y="2160000"/>
            <a:ext cx="8520120" cy="430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fr-FR" sz="2400" spc="-1" strike="noStrike">
                <a:solidFill>
                  <a:srgbClr val="000000"/>
                </a:solidFill>
                <a:latin typeface="Arial"/>
              </a:rPr>
              <a:t>Premier principe de la thermo : conservation de l’énergie.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" name=""/>
          <p:cNvSpPr txBox="1"/>
          <p:nvPr/>
        </p:nvSpPr>
        <p:spPr>
          <a:xfrm>
            <a:off x="925200" y="3117960"/>
            <a:ext cx="8722800" cy="7700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➞ </a:t>
            </a: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on ne « produit » pas de l’énergie, on ne fait que la </a:t>
            </a:r>
            <a:r>
              <a:rPr b="0" lang="fr-FR" sz="2400" spc="-1" strike="noStrike">
                <a:solidFill>
                  <a:srgbClr val="ff0000"/>
                </a:solidFill>
                <a:latin typeface="Arial"/>
              </a:rPr>
              <a:t>convertir</a:t>
            </a: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 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d’une forme dans une autre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fr-FR" sz="4000" spc="-1" strike="noStrike">
                <a:solidFill>
                  <a:srgbClr val="000000"/>
                </a:solidFill>
                <a:latin typeface="Arial"/>
              </a:rPr>
              <a:t>Conversion de puissance</a:t>
            </a:r>
            <a:br>
              <a:rPr sz="4400"/>
            </a:br>
            <a:r>
              <a:rPr b="0" i="1" lang="fr-FR" sz="2400" spc="-1" strike="noStrike">
                <a:solidFill>
                  <a:srgbClr val="000000"/>
                </a:solidFill>
                <a:latin typeface="Arial"/>
              </a:rPr>
              <a:t>Partie relative au concept scientifique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5" name=""/>
          <p:cNvSpPr txBox="1"/>
          <p:nvPr/>
        </p:nvSpPr>
        <p:spPr>
          <a:xfrm>
            <a:off x="648000" y="1800000"/>
            <a:ext cx="5757120" cy="430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fr-FR" sz="2400" spc="-1" strike="noStrike">
                <a:solidFill>
                  <a:srgbClr val="000000"/>
                </a:solidFill>
                <a:latin typeface="Arial"/>
              </a:rPr>
              <a:t>Quelques exemples en vrac (à vérifier)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6" name=""/>
          <p:cNvSpPr txBox="1"/>
          <p:nvPr/>
        </p:nvSpPr>
        <p:spPr>
          <a:xfrm>
            <a:off x="331560" y="2664000"/>
            <a:ext cx="9473760" cy="9421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• </a:t>
            </a: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Métro VAL (Toulouse) : moteur 750 V continu alimenté par hacheur </a:t>
            </a:r>
            <a:br>
              <a:rPr sz="2400"/>
            </a:br>
            <a:r>
              <a:rPr b="0" lang="fr-FR" sz="1800" spc="-1" strike="noStrike">
                <a:solidFill>
                  <a:srgbClr val="000000"/>
                </a:solidFill>
                <a:latin typeface="Arial"/>
              </a:rPr>
              <a:t>(le hacheur permet de faire varier la vitesse d’un moteur à courant </a:t>
            </a:r>
            <a:br>
              <a:rPr sz="1800"/>
            </a:br>
            <a:r>
              <a:rPr b="0" lang="fr-FR" sz="1800" spc="-1" strike="noStrike">
                <a:solidFill>
                  <a:srgbClr val="000000"/>
                </a:solidFill>
                <a:latin typeface="Arial"/>
              </a:rPr>
              <a:t>continu)     520 kW par rame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7" name=""/>
          <p:cNvSpPr txBox="1"/>
          <p:nvPr/>
        </p:nvSpPr>
        <p:spPr>
          <a:xfrm>
            <a:off x="410400" y="4536000"/>
            <a:ext cx="8373600" cy="430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• </a:t>
            </a: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TGV Atlantique : moteurs synchrones autopilotés       9 MW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8" name=""/>
          <p:cNvSpPr txBox="1"/>
          <p:nvPr/>
        </p:nvSpPr>
        <p:spPr>
          <a:xfrm>
            <a:off x="319680" y="3816000"/>
            <a:ext cx="9760320" cy="430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• </a:t>
            </a: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Premiers TGV sud-est : moteur à courant continu et hacheur     6 MW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9" name=""/>
          <p:cNvSpPr txBox="1"/>
          <p:nvPr/>
        </p:nvSpPr>
        <p:spPr>
          <a:xfrm>
            <a:off x="360000" y="5328000"/>
            <a:ext cx="9196560" cy="9021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• </a:t>
            </a: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Les Eurostar peuvent fonctionner : </a:t>
            </a:r>
            <a:r>
              <a:rPr b="0" lang="fr-FR" sz="1800" spc="-1" strike="noStrike">
                <a:solidFill>
                  <a:srgbClr val="000000"/>
                </a:solidFill>
                <a:latin typeface="Arial"/>
              </a:rPr>
              <a:t>1500 V =, 3000 V=, 15 kV~ (16Hz 2/3=),</a:t>
            </a:r>
            <a:br>
              <a:rPr sz="1800"/>
            </a:br>
            <a:r>
              <a:rPr b="0" lang="fr-FR" sz="1800" spc="-1" strike="noStrike">
                <a:solidFill>
                  <a:srgbClr val="000000"/>
                </a:solidFill>
                <a:latin typeface="Arial"/>
              </a:rPr>
              <a:t>                                                                              25 kV (50 Hz) !!!  Moteurs asynchrones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35" dur="indefinite" restart="never" nodeType="tmRoot">
          <p:childTnLst>
            <p:seq>
              <p:cTn id="36" dur="indefinite" nodeType="mainSeq">
                <p:childTnLst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fr-FR" sz="4000" spc="-1" strike="noStrike">
                <a:solidFill>
                  <a:srgbClr val="000000"/>
                </a:solidFill>
                <a:latin typeface="Arial"/>
              </a:rPr>
              <a:t>Conversion de puissance</a:t>
            </a:r>
            <a:br>
              <a:rPr sz="4400"/>
            </a:br>
            <a:r>
              <a:rPr b="0" i="1" lang="fr-FR" sz="2400" spc="-1" strike="noStrike">
                <a:solidFill>
                  <a:srgbClr val="000000"/>
                </a:solidFill>
                <a:latin typeface="Arial"/>
              </a:rPr>
              <a:t>Partie relative au concept scientifique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1" name=""/>
          <p:cNvSpPr txBox="1"/>
          <p:nvPr/>
        </p:nvSpPr>
        <p:spPr>
          <a:xfrm>
            <a:off x="648000" y="1800000"/>
            <a:ext cx="5757120" cy="430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fr-FR" sz="2400" spc="-1" strike="noStrike">
                <a:solidFill>
                  <a:srgbClr val="000000"/>
                </a:solidFill>
                <a:latin typeface="Arial"/>
              </a:rPr>
              <a:t>Quelques exemples en vrac (à vérifier)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2" name=""/>
          <p:cNvSpPr txBox="1"/>
          <p:nvPr/>
        </p:nvSpPr>
        <p:spPr>
          <a:xfrm>
            <a:off x="1080000" y="3816000"/>
            <a:ext cx="6802560" cy="11098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IFA 2000 : liaison sous-marine France-Angleterre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	</a:t>
            </a: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	</a:t>
            </a: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	</a:t>
            </a: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270 kV </a:t>
            </a:r>
            <a:r>
              <a:rPr b="1" lang="fr-FR" sz="2400" spc="-1" strike="noStrike">
                <a:solidFill>
                  <a:srgbClr val="000000"/>
                </a:solidFill>
                <a:latin typeface="Arial"/>
              </a:rPr>
              <a:t>continu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	</a:t>
            </a: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	</a:t>
            </a: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	</a:t>
            </a: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2 GW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fr-FR" sz="4000" spc="-1" strike="noStrike">
                <a:solidFill>
                  <a:srgbClr val="000000"/>
                </a:solidFill>
                <a:latin typeface="Arial"/>
              </a:rPr>
              <a:t>Conversion de puissance</a:t>
            </a:r>
            <a:br>
              <a:rPr sz="4400"/>
            </a:br>
            <a:r>
              <a:rPr b="0" i="1" lang="fr-FR" sz="2400" spc="-1" strike="noStrike">
                <a:solidFill>
                  <a:srgbClr val="000000"/>
                </a:solidFill>
                <a:latin typeface="Arial"/>
              </a:rPr>
              <a:t>Partie relative au concept scientifique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4" name=""/>
          <p:cNvSpPr txBox="1"/>
          <p:nvPr/>
        </p:nvSpPr>
        <p:spPr>
          <a:xfrm>
            <a:off x="648000" y="1800000"/>
            <a:ext cx="5757120" cy="430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fr-FR" sz="2400" spc="-1" strike="noStrike">
                <a:solidFill>
                  <a:srgbClr val="000000"/>
                </a:solidFill>
                <a:latin typeface="Arial"/>
              </a:rPr>
              <a:t>Quelques exemples en vrac (à vérifier)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45" name="" descr=""/>
          <p:cNvPicPr/>
          <p:nvPr/>
        </p:nvPicPr>
        <p:blipFill>
          <a:blip r:embed="rId1"/>
          <a:stretch/>
        </p:blipFill>
        <p:spPr>
          <a:xfrm>
            <a:off x="1598760" y="2376000"/>
            <a:ext cx="7905240" cy="4962240"/>
          </a:xfrm>
          <a:prstGeom prst="rect">
            <a:avLst/>
          </a:prstGeom>
          <a:ln w="0">
            <a:noFill/>
          </a:ln>
        </p:spPr>
      </p:pic>
      <p:sp>
        <p:nvSpPr>
          <p:cNvPr id="146" name=""/>
          <p:cNvSpPr txBox="1"/>
          <p:nvPr/>
        </p:nvSpPr>
        <p:spPr>
          <a:xfrm>
            <a:off x="576000" y="4989960"/>
            <a:ext cx="2771640" cy="7700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320 kV CONTINU !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1 GW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7" name=""/>
          <p:cNvSpPr txBox="1"/>
          <p:nvPr/>
        </p:nvSpPr>
        <p:spPr>
          <a:xfrm>
            <a:off x="8280000" y="2880000"/>
            <a:ext cx="875520" cy="430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IFA 2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8" name=""/>
          <p:cNvSpPr txBox="1"/>
          <p:nvPr/>
        </p:nvSpPr>
        <p:spPr>
          <a:xfrm>
            <a:off x="288000" y="5833800"/>
            <a:ext cx="3907080" cy="430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mise en service 22/01/2021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fr-FR" sz="4000" spc="-1" strike="noStrike">
                <a:solidFill>
                  <a:srgbClr val="000000"/>
                </a:solidFill>
                <a:latin typeface="Arial"/>
              </a:rPr>
              <a:t>Conversion de puissance</a:t>
            </a:r>
            <a:br>
              <a:rPr sz="4400"/>
            </a:br>
            <a:r>
              <a:rPr b="0" i="1" lang="fr-FR" sz="2400" spc="-1" strike="noStrike">
                <a:solidFill>
                  <a:srgbClr val="000000"/>
                </a:solidFill>
                <a:latin typeface="Arial"/>
              </a:rPr>
              <a:t>Partie relative au concept scientifique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0" name=""/>
          <p:cNvSpPr txBox="1"/>
          <p:nvPr/>
        </p:nvSpPr>
        <p:spPr>
          <a:xfrm>
            <a:off x="864000" y="2181960"/>
            <a:ext cx="8154360" cy="7700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 u="sng">
                <a:solidFill>
                  <a:srgbClr val="000000"/>
                </a:solidFill>
                <a:uFillTx/>
                <a:latin typeface="Arial"/>
              </a:rPr>
              <a:t>Développement pédagogique et didactique (enseignement 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r>
              <a:rPr b="0" lang="fr-FR" sz="2400" spc="-1" strike="noStrike" u="sng">
                <a:solidFill>
                  <a:srgbClr val="000000"/>
                </a:solidFill>
                <a:uFillTx/>
                <a:latin typeface="Arial"/>
              </a:rPr>
              <a:t>au collège ou au lycée)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1" name=""/>
          <p:cNvSpPr txBox="1"/>
          <p:nvPr/>
        </p:nvSpPr>
        <p:spPr>
          <a:xfrm>
            <a:off x="432000" y="4341960"/>
            <a:ext cx="9579240" cy="17895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J’essaie de répertorier ci-dessous les apparitions du concept dans les</a:t>
            </a:r>
            <a:br>
              <a:rPr sz="2400"/>
            </a:b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programmes de collège – lycée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(attention liste non exhaustive – j’ai recherché « puissance », il aurait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sans doute fallu rechercher aussi « conversion », « convertisseur »,</a:t>
            </a:r>
            <a:br>
              <a:rPr sz="2400"/>
            </a:b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 « rendement », « énergie »….)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" name="" descr=""/>
          <p:cNvPicPr/>
          <p:nvPr/>
        </p:nvPicPr>
        <p:blipFill>
          <a:blip r:embed="rId1"/>
          <a:stretch/>
        </p:blipFill>
        <p:spPr>
          <a:xfrm>
            <a:off x="843840" y="346680"/>
            <a:ext cx="7436160" cy="6886800"/>
          </a:xfrm>
          <a:prstGeom prst="rect">
            <a:avLst/>
          </a:prstGeom>
          <a:ln w="0">
            <a:noFill/>
          </a:ln>
        </p:spPr>
      </p:pic>
      <p:sp>
        <p:nvSpPr>
          <p:cNvPr id="153" name=""/>
          <p:cNvSpPr txBox="1"/>
          <p:nvPr/>
        </p:nvSpPr>
        <p:spPr>
          <a:xfrm>
            <a:off x="4501800" y="36000"/>
            <a:ext cx="5717520" cy="7700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ff0000"/>
                </a:solidFill>
                <a:latin typeface="Arial"/>
              </a:rPr>
              <a:t>Physique Chimie Cycle 4 (5ème – 3ème)</a:t>
            </a:r>
            <a:br>
              <a:rPr sz="2400"/>
            </a:br>
            <a:r>
              <a:rPr b="0" lang="fr-FR" sz="2400" spc="-1" strike="noStrike">
                <a:solidFill>
                  <a:srgbClr val="ff0000"/>
                </a:solidFill>
                <a:latin typeface="Arial"/>
              </a:rPr>
              <a:t>             (2020)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4" name=""/>
          <p:cNvSpPr/>
          <p:nvPr/>
        </p:nvSpPr>
        <p:spPr>
          <a:xfrm>
            <a:off x="1008000" y="5184000"/>
            <a:ext cx="3744000" cy="216000"/>
          </a:xfrm>
          <a:prstGeom prst="rect">
            <a:avLst/>
          </a:prstGeom>
          <a:solidFill>
            <a:srgbClr val="ff4000">
              <a:alpha val="50000"/>
            </a:srgbClr>
          </a:solidFill>
          <a:ln w="0"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" descr=""/>
          <p:cNvPicPr/>
          <p:nvPr/>
        </p:nvPicPr>
        <p:blipFill>
          <a:blip r:embed="rId1"/>
          <a:srcRect l="0" t="5525" r="0" b="0"/>
          <a:stretch/>
        </p:blipFill>
        <p:spPr>
          <a:xfrm>
            <a:off x="-143640" y="3384000"/>
            <a:ext cx="10079640" cy="1843200"/>
          </a:xfrm>
          <a:prstGeom prst="rect">
            <a:avLst/>
          </a:prstGeom>
          <a:ln w="0">
            <a:noFill/>
          </a:ln>
        </p:spPr>
      </p:pic>
      <p:sp>
        <p:nvSpPr>
          <p:cNvPr id="156" name=""/>
          <p:cNvSpPr txBox="1"/>
          <p:nvPr/>
        </p:nvSpPr>
        <p:spPr>
          <a:xfrm>
            <a:off x="1728000" y="432000"/>
            <a:ext cx="5260320" cy="7700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ff0000"/>
                </a:solidFill>
                <a:latin typeface="Arial"/>
              </a:rPr>
              <a:t>Première générale – spécialité (2019)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7" name=""/>
          <p:cNvSpPr txBox="1"/>
          <p:nvPr/>
        </p:nvSpPr>
        <p:spPr>
          <a:xfrm>
            <a:off x="504000" y="1584000"/>
            <a:ext cx="7539120" cy="7700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L ‘énergie : conversions et transferts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	</a:t>
            </a: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Aspects énergétiques des phénomènes électriques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8" name=""/>
          <p:cNvSpPr/>
          <p:nvPr/>
        </p:nvSpPr>
        <p:spPr>
          <a:xfrm>
            <a:off x="3600000" y="3960000"/>
            <a:ext cx="4464000" cy="648000"/>
          </a:xfrm>
          <a:prstGeom prst="rect">
            <a:avLst/>
          </a:prstGeom>
          <a:solidFill>
            <a:srgbClr val="ff4000">
              <a:alpha val="50000"/>
            </a:srgbClr>
          </a:solidFill>
          <a:ln w="0"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59" name=""/>
          <p:cNvSpPr/>
          <p:nvPr/>
        </p:nvSpPr>
        <p:spPr>
          <a:xfrm>
            <a:off x="144000" y="4824000"/>
            <a:ext cx="3384000" cy="288000"/>
          </a:xfrm>
          <a:prstGeom prst="rect">
            <a:avLst/>
          </a:prstGeom>
          <a:solidFill>
            <a:srgbClr val="ff8000">
              <a:alpha val="50000"/>
            </a:srgbClr>
          </a:solidFill>
          <a:ln w="0"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" name="" descr=""/>
          <p:cNvPicPr/>
          <p:nvPr/>
        </p:nvPicPr>
        <p:blipFill>
          <a:blip r:embed="rId1"/>
          <a:stretch/>
        </p:blipFill>
        <p:spPr>
          <a:xfrm>
            <a:off x="628200" y="2008080"/>
            <a:ext cx="9019800" cy="2599920"/>
          </a:xfrm>
          <a:prstGeom prst="rect">
            <a:avLst/>
          </a:prstGeom>
          <a:ln w="0">
            <a:noFill/>
          </a:ln>
        </p:spPr>
      </p:pic>
      <p:sp>
        <p:nvSpPr>
          <p:cNvPr id="161" name=""/>
          <p:cNvSpPr txBox="1"/>
          <p:nvPr/>
        </p:nvSpPr>
        <p:spPr>
          <a:xfrm>
            <a:off x="1008000" y="576000"/>
            <a:ext cx="7596360" cy="430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ff0000"/>
                </a:solidFill>
                <a:latin typeface="Arial"/>
              </a:rPr>
              <a:t>Terminale générale – enseignement scientifique (2023)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2" name=""/>
          <p:cNvSpPr/>
          <p:nvPr/>
        </p:nvSpPr>
        <p:spPr>
          <a:xfrm>
            <a:off x="792000" y="4104000"/>
            <a:ext cx="3600000" cy="432000"/>
          </a:xfrm>
          <a:prstGeom prst="rect">
            <a:avLst/>
          </a:prstGeom>
          <a:solidFill>
            <a:srgbClr val="ff4000">
              <a:alpha val="33000"/>
            </a:srgbClr>
          </a:solidFill>
          <a:ln w="0">
            <a:solidFill>
              <a:srgbClr val="3465a4"/>
            </a:solidFill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ctr">
            <a:noAutofit/>
          </a:bodyPr>
          <a:p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"/>
          <p:cNvSpPr txBox="1"/>
          <p:nvPr/>
        </p:nvSpPr>
        <p:spPr>
          <a:xfrm>
            <a:off x="1008000" y="72000"/>
            <a:ext cx="7596360" cy="430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ff0000"/>
                </a:solidFill>
                <a:latin typeface="Arial"/>
              </a:rPr>
              <a:t>Terminale générale – enseignement scientifique (2023)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64" name="" descr=""/>
          <p:cNvPicPr/>
          <p:nvPr/>
        </p:nvPicPr>
        <p:blipFill>
          <a:blip r:embed="rId1"/>
          <a:stretch/>
        </p:blipFill>
        <p:spPr>
          <a:xfrm>
            <a:off x="690480" y="1741320"/>
            <a:ext cx="9029520" cy="5314680"/>
          </a:xfrm>
          <a:prstGeom prst="rect">
            <a:avLst/>
          </a:prstGeom>
          <a:ln w="0">
            <a:noFill/>
          </a:ln>
        </p:spPr>
      </p:pic>
      <p:sp>
        <p:nvSpPr>
          <p:cNvPr id="165" name=""/>
          <p:cNvSpPr txBox="1"/>
          <p:nvPr/>
        </p:nvSpPr>
        <p:spPr>
          <a:xfrm>
            <a:off x="1152000" y="1008000"/>
            <a:ext cx="2012400" cy="430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mais surtout :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"/>
          <p:cNvSpPr txBox="1"/>
          <p:nvPr/>
        </p:nvSpPr>
        <p:spPr>
          <a:xfrm>
            <a:off x="1008000" y="72000"/>
            <a:ext cx="7596360" cy="430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ff0000"/>
                </a:solidFill>
                <a:latin typeface="Arial"/>
              </a:rPr>
              <a:t>Terminale générale – enseignement scientifique (2023)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67" name="" descr=""/>
          <p:cNvPicPr/>
          <p:nvPr/>
        </p:nvPicPr>
        <p:blipFill>
          <a:blip r:embed="rId1"/>
          <a:stretch/>
        </p:blipFill>
        <p:spPr>
          <a:xfrm>
            <a:off x="648000" y="617400"/>
            <a:ext cx="8953200" cy="64386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"/>
          <p:cNvSpPr txBox="1"/>
          <p:nvPr/>
        </p:nvSpPr>
        <p:spPr>
          <a:xfrm>
            <a:off x="1008360" y="576360"/>
            <a:ext cx="5344200" cy="430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ff0000"/>
                </a:solidFill>
                <a:latin typeface="Arial"/>
              </a:rPr>
              <a:t>Terminale générale – spécialité (2019)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9" name=""/>
          <p:cNvSpPr txBox="1"/>
          <p:nvPr/>
        </p:nvSpPr>
        <p:spPr>
          <a:xfrm>
            <a:off x="910440" y="1081800"/>
            <a:ext cx="4993560" cy="430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L’énergie : conversions et transferts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0" name=""/>
          <p:cNvSpPr txBox="1"/>
          <p:nvPr/>
        </p:nvSpPr>
        <p:spPr>
          <a:xfrm>
            <a:off x="1512000" y="2449800"/>
            <a:ext cx="4469400" cy="430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Certes, mais concrètement…. ?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71" name="" descr=""/>
          <p:cNvPicPr/>
          <p:nvPr/>
        </p:nvPicPr>
        <p:blipFill>
          <a:blip r:embed="rId1"/>
          <a:stretch/>
        </p:blipFill>
        <p:spPr>
          <a:xfrm>
            <a:off x="895320" y="4536000"/>
            <a:ext cx="8536680" cy="1440000"/>
          </a:xfrm>
          <a:prstGeom prst="rect">
            <a:avLst/>
          </a:prstGeom>
          <a:ln w="0">
            <a:noFill/>
          </a:ln>
        </p:spPr>
      </p:pic>
      <p:sp>
        <p:nvSpPr>
          <p:cNvPr id="172" name=""/>
          <p:cNvSpPr txBox="1"/>
          <p:nvPr/>
        </p:nvSpPr>
        <p:spPr>
          <a:xfrm>
            <a:off x="1080000" y="3528000"/>
            <a:ext cx="5196240" cy="430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ou bien, dans « Ondes et Signaux » :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504000" y="49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fr-FR" sz="4000" spc="-1" strike="noStrike">
                <a:solidFill>
                  <a:srgbClr val="000000"/>
                </a:solidFill>
                <a:latin typeface="Arial"/>
              </a:rPr>
              <a:t>Conversion de puissance</a:t>
            </a:r>
            <a:br>
              <a:rPr sz="4400"/>
            </a:br>
            <a:r>
              <a:rPr b="0" i="1" lang="fr-FR" sz="2400" spc="-1" strike="noStrike">
                <a:solidFill>
                  <a:srgbClr val="000000"/>
                </a:solidFill>
                <a:latin typeface="Arial"/>
              </a:rPr>
              <a:t>Partie relative au concept scientifique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5" name=""/>
          <p:cNvSpPr txBox="1"/>
          <p:nvPr/>
        </p:nvSpPr>
        <p:spPr>
          <a:xfrm>
            <a:off x="460080" y="1368000"/>
            <a:ext cx="9404280" cy="402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fr-FR" sz="2200" spc="-1" strike="noStrike">
                <a:solidFill>
                  <a:srgbClr val="000000"/>
                </a:solidFill>
                <a:latin typeface="Arial"/>
              </a:rPr>
              <a:t>Les </a:t>
            </a:r>
            <a:r>
              <a:rPr b="1" lang="fr-FR" sz="2200" spc="-1" strike="noStrike" u="sng">
                <a:solidFill>
                  <a:srgbClr val="000000"/>
                </a:solidFill>
                <a:uFillTx/>
                <a:latin typeface="Arial"/>
              </a:rPr>
              <a:t>principales</a:t>
            </a:r>
            <a:r>
              <a:rPr b="1" lang="fr-FR" sz="2200" spc="-1" strike="noStrike">
                <a:solidFill>
                  <a:srgbClr val="000000"/>
                </a:solidFill>
                <a:latin typeface="Arial"/>
              </a:rPr>
              <a:t> formes d’énergie et les conversions correspondantes</a:t>
            </a:r>
            <a:endParaRPr b="0" lang="fr-FR" sz="2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6" name=""/>
          <p:cNvSpPr txBox="1"/>
          <p:nvPr/>
        </p:nvSpPr>
        <p:spPr>
          <a:xfrm>
            <a:off x="4104000" y="3889800"/>
            <a:ext cx="1654560" cy="430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fr-FR" sz="2400" spc="-1" strike="noStrike">
                <a:solidFill>
                  <a:srgbClr val="000000"/>
                </a:solidFill>
                <a:latin typeface="Arial"/>
              </a:rPr>
              <a:t>Électrique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7" name=""/>
          <p:cNvSpPr txBox="1"/>
          <p:nvPr/>
        </p:nvSpPr>
        <p:spPr>
          <a:xfrm>
            <a:off x="1053000" y="2736000"/>
            <a:ext cx="1755000" cy="430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fr-FR" sz="2400" spc="-1" strike="noStrike">
                <a:solidFill>
                  <a:srgbClr val="000000"/>
                </a:solidFill>
                <a:latin typeface="Arial"/>
              </a:rPr>
              <a:t>Mécanique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8" name=""/>
          <p:cNvSpPr txBox="1"/>
          <p:nvPr/>
        </p:nvSpPr>
        <p:spPr>
          <a:xfrm>
            <a:off x="349920" y="4680000"/>
            <a:ext cx="1738080" cy="430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fr-FR" sz="2400" spc="-1" strike="noStrike">
                <a:solidFill>
                  <a:srgbClr val="000000"/>
                </a:solidFill>
                <a:latin typeface="Arial"/>
              </a:rPr>
              <a:t>Thermique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9" name=""/>
          <p:cNvSpPr txBox="1"/>
          <p:nvPr/>
        </p:nvSpPr>
        <p:spPr>
          <a:xfrm>
            <a:off x="1958760" y="6336000"/>
            <a:ext cx="1945440" cy="6861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fr-FR" sz="2400" spc="-1" strike="noStrike">
                <a:solidFill>
                  <a:srgbClr val="000000"/>
                </a:solidFill>
                <a:latin typeface="Arial"/>
              </a:rPr>
              <a:t>Chimique</a:t>
            </a:r>
            <a:br>
              <a:rPr sz="2400"/>
            </a:br>
            <a:r>
              <a:rPr b="1" lang="fr-FR" sz="1800" spc="-1" strike="noStrike">
                <a:solidFill>
                  <a:srgbClr val="000000"/>
                </a:solidFill>
                <a:latin typeface="Arial"/>
              </a:rPr>
              <a:t>(voire nucléaire)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0" name=""/>
          <p:cNvSpPr txBox="1"/>
          <p:nvPr/>
        </p:nvSpPr>
        <p:spPr>
          <a:xfrm>
            <a:off x="7012080" y="4569840"/>
            <a:ext cx="2923920" cy="6861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fr-FR" sz="2400" spc="-1" strike="noStrike">
                <a:solidFill>
                  <a:srgbClr val="000000"/>
                </a:solidFill>
                <a:latin typeface="Arial"/>
              </a:rPr>
              <a:t>Électromagnétique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r>
              <a:rPr b="1" lang="fr-FR" sz="1800" spc="-1" strike="noStrike">
                <a:solidFill>
                  <a:srgbClr val="000000"/>
                </a:solidFill>
                <a:latin typeface="Arial"/>
              </a:rPr>
              <a:t>(en particulier lumière)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1" name=""/>
          <p:cNvSpPr txBox="1"/>
          <p:nvPr/>
        </p:nvSpPr>
        <p:spPr>
          <a:xfrm>
            <a:off x="5096160" y="5688000"/>
            <a:ext cx="5055840" cy="16365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fr-FR" sz="2200" spc="-1" strike="noStrike">
                <a:solidFill>
                  <a:srgbClr val="158466"/>
                </a:solidFill>
                <a:latin typeface="Times New Roman"/>
              </a:rPr>
              <a:t>Rôle central de l’électricité car c’est</a:t>
            </a:r>
            <a:br>
              <a:rPr sz="2200"/>
            </a:br>
            <a:r>
              <a:rPr b="1" lang="fr-FR" sz="2200" spc="-1" strike="noStrike">
                <a:solidFill>
                  <a:srgbClr val="158466"/>
                </a:solidFill>
                <a:latin typeface="Times New Roman"/>
              </a:rPr>
              <a:t>(de loin) la forme la plus facile à</a:t>
            </a:r>
            <a:br>
              <a:rPr sz="2200"/>
            </a:br>
            <a:r>
              <a:rPr b="1" lang="fr-FR" sz="2200" spc="-1" strike="noStrike" u="sng">
                <a:solidFill>
                  <a:srgbClr val="158466"/>
                </a:solidFill>
                <a:uFillTx/>
                <a:latin typeface="Times New Roman"/>
              </a:rPr>
              <a:t>transporter</a:t>
            </a:r>
            <a:r>
              <a:rPr b="1" lang="fr-FR" sz="2200" spc="-1" strike="noStrike">
                <a:solidFill>
                  <a:srgbClr val="158466"/>
                </a:solidFill>
                <a:latin typeface="Times New Roman"/>
              </a:rPr>
              <a:t> sur de longues distances</a:t>
            </a:r>
            <a:endParaRPr b="0" lang="fr-FR" sz="2200" spc="-1" strike="noStrike">
              <a:solidFill>
                <a:srgbClr val="000000"/>
              </a:solidFill>
              <a:latin typeface="Arial"/>
            </a:endParaRPr>
          </a:p>
          <a:p>
            <a:r>
              <a:rPr b="1" lang="fr-FR" sz="2200" spc="-1" strike="noStrike">
                <a:solidFill>
                  <a:srgbClr val="158466"/>
                </a:solidFill>
                <a:latin typeface="Times New Roman"/>
              </a:rPr>
              <a:t>(et conversion possible à partir de toutes </a:t>
            </a:r>
            <a:br>
              <a:rPr sz="2200"/>
            </a:br>
            <a:r>
              <a:rPr b="1" lang="fr-FR" sz="2200" spc="-1" strike="noStrike">
                <a:solidFill>
                  <a:srgbClr val="158466"/>
                </a:solidFill>
                <a:latin typeface="Times New Roman"/>
              </a:rPr>
              <a:t>les autres formes)</a:t>
            </a:r>
            <a:endParaRPr b="0" lang="fr-FR" sz="2200" spc="-1" strike="noStrike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52" name=""/>
          <p:cNvCxnSpPr>
            <a:stCxn id="47" idx="3"/>
            <a:endCxn id="46" idx="0"/>
          </p:cNvCxnSpPr>
          <p:nvPr/>
        </p:nvCxnSpPr>
        <p:spPr>
          <a:xfrm>
            <a:off x="2808000" y="2950920"/>
            <a:ext cx="2123640" cy="939240"/>
          </a:xfrm>
          <a:prstGeom prst="curvedConnector3">
            <a:avLst/>
          </a:prstGeom>
          <a:ln w="0">
            <a:solidFill>
              <a:srgbClr val="000000"/>
            </a:solidFill>
            <a:tailEnd len="med" type="triangle" w="med"/>
          </a:ln>
        </p:spPr>
      </p:cxnSp>
      <p:cxnSp>
        <p:nvCxnSpPr>
          <p:cNvPr id="53" name=""/>
          <p:cNvCxnSpPr>
            <a:stCxn id="46" idx="1"/>
            <a:endCxn id="47" idx="2"/>
          </p:cNvCxnSpPr>
          <p:nvPr/>
        </p:nvCxnSpPr>
        <p:spPr>
          <a:xfrm flipH="1" flipV="1">
            <a:off x="1930320" y="3166200"/>
            <a:ext cx="2174040" cy="938880"/>
          </a:xfrm>
          <a:prstGeom prst="curvedConnector3">
            <a:avLst/>
          </a:prstGeom>
          <a:ln w="0">
            <a:solidFill>
              <a:srgbClr val="000000"/>
            </a:solidFill>
            <a:tailEnd len="med" type="triangle" w="med"/>
          </a:ln>
        </p:spPr>
      </p:cxnSp>
      <p:sp>
        <p:nvSpPr>
          <p:cNvPr id="54" name=""/>
          <p:cNvSpPr txBox="1"/>
          <p:nvPr/>
        </p:nvSpPr>
        <p:spPr>
          <a:xfrm>
            <a:off x="2016000" y="3744000"/>
            <a:ext cx="1296000" cy="288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1200" spc="-1" strike="noStrike">
                <a:solidFill>
                  <a:srgbClr val="3465a4"/>
                </a:solidFill>
                <a:latin typeface="Times New Roman"/>
              </a:rPr>
              <a:t>moteur électrique</a:t>
            </a:r>
            <a:endParaRPr b="0" lang="fr-FR" sz="1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5" name=""/>
          <p:cNvSpPr txBox="1"/>
          <p:nvPr/>
        </p:nvSpPr>
        <p:spPr>
          <a:xfrm>
            <a:off x="3672000" y="2592000"/>
            <a:ext cx="1296000" cy="4287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1200" spc="-1" strike="noStrike">
                <a:solidFill>
                  <a:srgbClr val="3465a4"/>
                </a:solidFill>
                <a:latin typeface="Times New Roman"/>
              </a:rPr>
              <a:t>alternateur,</a:t>
            </a:r>
            <a:br>
              <a:rPr sz="1200"/>
            </a:br>
            <a:r>
              <a:rPr b="0" lang="fr-FR" sz="1200" spc="-1" strike="noStrike">
                <a:solidFill>
                  <a:srgbClr val="3465a4"/>
                </a:solidFill>
                <a:latin typeface="Times New Roman"/>
              </a:rPr>
              <a:t>générateur</a:t>
            </a:r>
            <a:endParaRPr b="0" lang="fr-FR" sz="1200" spc="-1" strike="noStrike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56" name=""/>
          <p:cNvCxnSpPr>
            <a:stCxn id="49" idx="0"/>
            <a:endCxn id="46" idx="2"/>
          </p:cNvCxnSpPr>
          <p:nvPr/>
        </p:nvCxnSpPr>
        <p:spPr>
          <a:xfrm flipV="1">
            <a:off x="2931480" y="4320000"/>
            <a:ext cx="2000160" cy="2016360"/>
          </a:xfrm>
          <a:prstGeom prst="curvedConnector3">
            <a:avLst/>
          </a:prstGeom>
          <a:ln w="0">
            <a:solidFill>
              <a:srgbClr val="000000"/>
            </a:solidFill>
            <a:tailEnd len="med" type="triangle" w="med"/>
          </a:ln>
        </p:spPr>
      </p:cxnSp>
      <p:cxnSp>
        <p:nvCxnSpPr>
          <p:cNvPr id="57" name=""/>
          <p:cNvCxnSpPr>
            <a:stCxn id="46" idx="2"/>
            <a:endCxn id="49" idx="3"/>
          </p:cNvCxnSpPr>
          <p:nvPr/>
        </p:nvCxnSpPr>
        <p:spPr>
          <a:xfrm flipH="1">
            <a:off x="3904200" y="4320000"/>
            <a:ext cx="1027440" cy="2359440"/>
          </a:xfrm>
          <a:prstGeom prst="curvedConnector3">
            <a:avLst/>
          </a:prstGeom>
          <a:ln w="0">
            <a:solidFill>
              <a:srgbClr val="000000"/>
            </a:solidFill>
            <a:tailEnd len="med" type="triangle" w="med"/>
          </a:ln>
        </p:spPr>
      </p:cxnSp>
      <p:sp>
        <p:nvSpPr>
          <p:cNvPr id="58" name=""/>
          <p:cNvSpPr txBox="1"/>
          <p:nvPr/>
        </p:nvSpPr>
        <p:spPr>
          <a:xfrm>
            <a:off x="3384000" y="5328000"/>
            <a:ext cx="1296000" cy="4287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1200" spc="-1" strike="noStrike">
                <a:solidFill>
                  <a:srgbClr val="3465a4"/>
                </a:solidFill>
                <a:latin typeface="Times New Roman"/>
              </a:rPr>
              <a:t>piles, accumulateurs</a:t>
            </a:r>
            <a:endParaRPr b="0" lang="fr-FR" sz="1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59" name=""/>
          <p:cNvSpPr txBox="1"/>
          <p:nvPr/>
        </p:nvSpPr>
        <p:spPr>
          <a:xfrm>
            <a:off x="288000" y="3600000"/>
            <a:ext cx="1296000" cy="4287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1200" spc="-1" strike="noStrike">
                <a:solidFill>
                  <a:srgbClr val="3465a4"/>
                </a:solidFill>
                <a:latin typeface="Times New Roman"/>
              </a:rPr>
              <a:t>moteur (machine) thermique</a:t>
            </a:r>
            <a:endParaRPr b="0" lang="fr-FR" sz="1200" spc="-1" strike="noStrike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60" name=""/>
          <p:cNvCxnSpPr>
            <a:stCxn id="48" idx="0"/>
            <a:endCxn id="47" idx="1"/>
          </p:cNvCxnSpPr>
          <p:nvPr/>
        </p:nvCxnSpPr>
        <p:spPr>
          <a:xfrm flipH="1" flipV="1">
            <a:off x="1053000" y="2950920"/>
            <a:ext cx="166320" cy="1729440"/>
          </a:xfrm>
          <a:prstGeom prst="curvedConnector3">
            <a:avLst/>
          </a:prstGeom>
          <a:ln w="0">
            <a:solidFill>
              <a:srgbClr val="000000"/>
            </a:solidFill>
            <a:tailEnd len="med" type="triangle" w="med"/>
          </a:ln>
        </p:spPr>
      </p:cxnSp>
      <p:cxnSp>
        <p:nvCxnSpPr>
          <p:cNvPr id="61" name=""/>
          <p:cNvCxnSpPr>
            <a:stCxn id="46" idx="3"/>
            <a:endCxn id="50" idx="0"/>
          </p:cNvCxnSpPr>
          <p:nvPr/>
        </p:nvCxnSpPr>
        <p:spPr>
          <a:xfrm>
            <a:off x="5758560" y="4104720"/>
            <a:ext cx="2715840" cy="465480"/>
          </a:xfrm>
          <a:prstGeom prst="curvedConnector3">
            <a:avLst/>
          </a:prstGeom>
          <a:ln w="0">
            <a:solidFill>
              <a:srgbClr val="000000"/>
            </a:solidFill>
            <a:tailEnd len="med" type="triangle" w="med"/>
          </a:ln>
        </p:spPr>
      </p:cxnSp>
      <p:cxnSp>
        <p:nvCxnSpPr>
          <p:cNvPr id="62" name=""/>
          <p:cNvCxnSpPr>
            <a:stCxn id="50" idx="1"/>
            <a:endCxn id="46" idx="3"/>
          </p:cNvCxnSpPr>
          <p:nvPr/>
        </p:nvCxnSpPr>
        <p:spPr>
          <a:xfrm flipH="1" flipV="1">
            <a:off x="5758560" y="4104720"/>
            <a:ext cx="1253880" cy="808560"/>
          </a:xfrm>
          <a:prstGeom prst="curvedConnector3">
            <a:avLst/>
          </a:prstGeom>
          <a:ln w="0">
            <a:solidFill>
              <a:srgbClr val="000000"/>
            </a:solidFill>
            <a:tailEnd len="med" type="triangle" w="med"/>
          </a:ln>
        </p:spPr>
      </p:cxnSp>
      <p:cxnSp>
        <p:nvCxnSpPr>
          <p:cNvPr id="63" name=""/>
          <p:cNvCxnSpPr>
            <a:stCxn id="49" idx="1"/>
            <a:endCxn id="48" idx="2"/>
          </p:cNvCxnSpPr>
          <p:nvPr/>
        </p:nvCxnSpPr>
        <p:spPr>
          <a:xfrm flipH="1" flipV="1">
            <a:off x="1218960" y="5110200"/>
            <a:ext cx="740160" cy="1569240"/>
          </a:xfrm>
          <a:prstGeom prst="curvedConnector3">
            <a:avLst/>
          </a:prstGeom>
          <a:ln w="0">
            <a:solidFill>
              <a:srgbClr val="000000"/>
            </a:solidFill>
            <a:tailEnd len="med" type="triangle" w="med"/>
          </a:ln>
        </p:spPr>
      </p:cxnSp>
      <p:sp>
        <p:nvSpPr>
          <p:cNvPr id="64" name=""/>
          <p:cNvSpPr txBox="1"/>
          <p:nvPr/>
        </p:nvSpPr>
        <p:spPr>
          <a:xfrm>
            <a:off x="720000" y="5688000"/>
            <a:ext cx="1296000" cy="4287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1200" spc="-1" strike="noStrike">
                <a:solidFill>
                  <a:srgbClr val="3465a4"/>
                </a:solidFill>
                <a:latin typeface="Times New Roman"/>
              </a:rPr>
              <a:t>combustions (au sens large)</a:t>
            </a:r>
            <a:endParaRPr b="0" lang="fr-FR" sz="1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65" name=""/>
          <p:cNvSpPr txBox="1"/>
          <p:nvPr/>
        </p:nvSpPr>
        <p:spPr>
          <a:xfrm>
            <a:off x="5716080" y="4484160"/>
            <a:ext cx="1296000" cy="4287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1200" spc="-1" strike="noStrike">
                <a:solidFill>
                  <a:srgbClr val="3465a4"/>
                </a:solidFill>
                <a:latin typeface="Times New Roman"/>
              </a:rPr>
              <a:t>cellules photovoltaïques</a:t>
            </a:r>
            <a:endParaRPr b="0" lang="fr-FR" sz="1200" spc="-1" strike="noStrike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66" name=""/>
          <p:cNvCxnSpPr>
            <a:stCxn id="46" idx="1"/>
            <a:endCxn id="48" idx="3"/>
          </p:cNvCxnSpPr>
          <p:nvPr/>
        </p:nvCxnSpPr>
        <p:spPr>
          <a:xfrm flipH="1">
            <a:off x="2088000" y="4104720"/>
            <a:ext cx="2016360" cy="790560"/>
          </a:xfrm>
          <a:prstGeom prst="curvedConnector3">
            <a:avLst/>
          </a:prstGeom>
          <a:ln w="0">
            <a:solidFill>
              <a:srgbClr val="000000"/>
            </a:solidFill>
            <a:tailEnd len="med" type="triangle" w="med"/>
          </a:ln>
        </p:spPr>
      </p:cxnSp>
      <p:sp>
        <p:nvSpPr>
          <p:cNvPr id="67" name=""/>
          <p:cNvSpPr txBox="1"/>
          <p:nvPr/>
        </p:nvSpPr>
        <p:spPr>
          <a:xfrm>
            <a:off x="2448000" y="4464000"/>
            <a:ext cx="1296000" cy="288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1200" spc="-1" strike="noStrike">
                <a:solidFill>
                  <a:srgbClr val="3465a4"/>
                </a:solidFill>
                <a:latin typeface="Times New Roman"/>
              </a:rPr>
              <a:t>effet Joule</a:t>
            </a:r>
            <a:endParaRPr b="0" lang="fr-FR" sz="1200" spc="-1" strike="noStrike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68" name=""/>
          <p:cNvCxnSpPr>
            <a:stCxn id="46" idx="0"/>
            <a:endCxn id="46" idx="3"/>
          </p:cNvCxnSpPr>
          <p:nvPr/>
        </p:nvCxnSpPr>
        <p:spPr>
          <a:xfrm>
            <a:off x="5183640" y="3890160"/>
            <a:ext cx="360360" cy="360"/>
          </a:xfrm>
          <a:prstGeom prst="curvedConnector3">
            <a:avLst/>
          </a:prstGeom>
          <a:ln w="0">
            <a:solidFill>
              <a:srgbClr val="000000"/>
            </a:solidFill>
            <a:tailEnd len="med" type="triangle" w="med"/>
          </a:ln>
        </p:spPr>
      </p:cxnSp>
      <p:sp>
        <p:nvSpPr>
          <p:cNvPr id="69" name=""/>
          <p:cNvSpPr txBox="1"/>
          <p:nvPr/>
        </p:nvSpPr>
        <p:spPr>
          <a:xfrm>
            <a:off x="5040000" y="2595240"/>
            <a:ext cx="1296000" cy="9363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1200" spc="-1" strike="noStrike">
                <a:solidFill>
                  <a:srgbClr val="3465a4"/>
                </a:solidFill>
                <a:latin typeface="Times New Roman"/>
              </a:rPr>
              <a:t>convertisseur  électrique (transformateurs, et convertisseurs électroniques)</a:t>
            </a:r>
            <a:endParaRPr b="0" lang="fr-FR" sz="1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5" dur="indefinite" restart="never" nodeType="tmRoot">
          <p:childTnLst>
            <p:seq>
              <p:cTn id="16" dur="indefinite" nodeType="mainSeq">
                <p:childTnLst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" name="" descr=""/>
          <p:cNvPicPr/>
          <p:nvPr/>
        </p:nvPicPr>
        <p:blipFill>
          <a:blip r:embed="rId1"/>
          <a:stretch/>
        </p:blipFill>
        <p:spPr>
          <a:xfrm>
            <a:off x="732960" y="3240000"/>
            <a:ext cx="8144640" cy="3960000"/>
          </a:xfrm>
          <a:prstGeom prst="rect">
            <a:avLst/>
          </a:prstGeom>
          <a:ln w="0">
            <a:noFill/>
          </a:ln>
        </p:spPr>
      </p:pic>
      <p:sp>
        <p:nvSpPr>
          <p:cNvPr id="174" name=""/>
          <p:cNvSpPr txBox="1"/>
          <p:nvPr/>
        </p:nvSpPr>
        <p:spPr>
          <a:xfrm>
            <a:off x="2016000" y="720000"/>
            <a:ext cx="3414600" cy="430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ff0000"/>
                </a:solidFill>
                <a:latin typeface="Arial"/>
              </a:rPr>
              <a:t>Terminale STI2D (2019)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75" name="" descr=""/>
          <p:cNvPicPr/>
          <p:nvPr/>
        </p:nvPicPr>
        <p:blipFill>
          <a:blip r:embed="rId2"/>
          <a:stretch/>
        </p:blipFill>
        <p:spPr>
          <a:xfrm>
            <a:off x="1224000" y="1728000"/>
            <a:ext cx="7398000" cy="10580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PlaceHolder 1"/>
          <p:cNvSpPr>
            <a:spLocks noGrp="1"/>
          </p:cNvSpPr>
          <p:nvPr>
            <p:ph type="title"/>
          </p:nvPr>
        </p:nvSpPr>
        <p:spPr>
          <a:xfrm>
            <a:off x="5058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fr-FR" sz="4400" spc="-1" strike="noStrike">
                <a:solidFill>
                  <a:srgbClr val="000000"/>
                </a:solidFill>
                <a:latin typeface="Arial"/>
              </a:rPr>
              <a:t>Conversion de puissance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7" name=""/>
          <p:cNvSpPr txBox="1"/>
          <p:nvPr/>
        </p:nvSpPr>
        <p:spPr>
          <a:xfrm>
            <a:off x="648000" y="1872000"/>
            <a:ext cx="8292960" cy="430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 u="sng">
                <a:solidFill>
                  <a:srgbClr val="000000"/>
                </a:solidFill>
                <a:uFillTx/>
                <a:latin typeface="Arial"/>
              </a:rPr>
              <a:t>On développe une ou plusieurs notions au niveau post-bac :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8" name=""/>
          <p:cNvSpPr txBox="1"/>
          <p:nvPr/>
        </p:nvSpPr>
        <p:spPr>
          <a:xfrm>
            <a:off x="714240" y="2664000"/>
            <a:ext cx="8501760" cy="11098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Même si on peut trouver des points ayant trait à la conversion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de puissance dans divers programmes, l’essentiel est en </a:t>
            </a:r>
            <a:r>
              <a:rPr b="1" lang="fr-FR" sz="2400" spc="-1" strike="noStrike">
                <a:solidFill>
                  <a:srgbClr val="000000"/>
                </a:solidFill>
                <a:latin typeface="Arial"/>
                <a:hlinkClick r:id="rId1"/>
              </a:rPr>
              <a:t>PSI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r>
              <a:rPr b="1" lang="fr-FR" sz="2400" spc="-1" strike="noStrike">
                <a:solidFill>
                  <a:srgbClr val="000000"/>
                </a:solidFill>
                <a:latin typeface="Arial"/>
              </a:rPr>
              <a:t>(pages 24 à 28 – programme 2021)</a:t>
            </a: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.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9" name=""/>
          <p:cNvSpPr txBox="1"/>
          <p:nvPr/>
        </p:nvSpPr>
        <p:spPr>
          <a:xfrm>
            <a:off x="285840" y="4176000"/>
            <a:ext cx="9655200" cy="21294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• </a:t>
            </a: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(5.1 Puissance électrique en régime sinusoïdal)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• </a:t>
            </a: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5.2 Transformateur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• </a:t>
            </a: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5.3.1 Contacteur électromagnétique en translation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• </a:t>
            </a: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5.3.2 Machine synchrone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• </a:t>
            </a: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5.3.3 Machine à courant continu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• </a:t>
            </a: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5.4 Conversion électronique statique (hacheur, redresseur, onduleur)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"/>
          <p:cNvSpPr txBox="1"/>
          <p:nvPr/>
        </p:nvSpPr>
        <p:spPr>
          <a:xfrm>
            <a:off x="347040" y="216000"/>
            <a:ext cx="8292960" cy="430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 u="sng">
                <a:solidFill>
                  <a:srgbClr val="000000"/>
                </a:solidFill>
                <a:uFillTx/>
                <a:latin typeface="Arial"/>
              </a:rPr>
              <a:t>On développe une ou plusieurs notions au niveau post-bac :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1" name=""/>
          <p:cNvSpPr txBox="1"/>
          <p:nvPr/>
        </p:nvSpPr>
        <p:spPr>
          <a:xfrm>
            <a:off x="288000" y="792000"/>
            <a:ext cx="3384000" cy="11098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fr-FR" sz="2400" spc="-1" strike="noStrike">
                <a:solidFill>
                  <a:srgbClr val="000000"/>
                </a:solidFill>
                <a:latin typeface="Arial"/>
              </a:rPr>
              <a:t>• </a:t>
            </a:r>
            <a:r>
              <a:rPr b="1" lang="fr-FR" sz="2400" spc="-1" strike="noStrike">
                <a:solidFill>
                  <a:srgbClr val="000000"/>
                </a:solidFill>
                <a:latin typeface="Arial"/>
              </a:rPr>
              <a:t>5.2 Transformateur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82" name="" descr=""/>
          <p:cNvPicPr/>
          <p:nvPr/>
        </p:nvPicPr>
        <p:blipFill>
          <a:blip r:embed="rId1"/>
          <a:stretch/>
        </p:blipFill>
        <p:spPr>
          <a:xfrm>
            <a:off x="315720" y="1755000"/>
            <a:ext cx="9534240" cy="52290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"/>
          <p:cNvSpPr txBox="1"/>
          <p:nvPr/>
        </p:nvSpPr>
        <p:spPr>
          <a:xfrm>
            <a:off x="347040" y="216000"/>
            <a:ext cx="8292960" cy="430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 u="sng">
                <a:solidFill>
                  <a:srgbClr val="000000"/>
                </a:solidFill>
                <a:uFillTx/>
                <a:latin typeface="Arial"/>
              </a:rPr>
              <a:t>On développe une ou plusieurs notions au niveau post-bac :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4" name=""/>
          <p:cNvSpPr txBox="1"/>
          <p:nvPr/>
        </p:nvSpPr>
        <p:spPr>
          <a:xfrm>
            <a:off x="288000" y="792000"/>
            <a:ext cx="3384000" cy="11098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fr-FR" sz="2400" spc="-1" strike="noStrike">
                <a:solidFill>
                  <a:srgbClr val="000000"/>
                </a:solidFill>
                <a:latin typeface="Arial"/>
              </a:rPr>
              <a:t>• </a:t>
            </a:r>
            <a:r>
              <a:rPr b="1" lang="fr-FR" sz="2400" spc="-1" strike="noStrike">
                <a:solidFill>
                  <a:srgbClr val="000000"/>
                </a:solidFill>
                <a:latin typeface="Arial"/>
              </a:rPr>
              <a:t>Machine synchrone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85" name="" descr=""/>
          <p:cNvPicPr/>
          <p:nvPr/>
        </p:nvPicPr>
        <p:blipFill>
          <a:blip r:embed="rId1"/>
          <a:stretch/>
        </p:blipFill>
        <p:spPr>
          <a:xfrm>
            <a:off x="2405160" y="1224000"/>
            <a:ext cx="7530840" cy="61772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"/>
          <p:cNvSpPr txBox="1"/>
          <p:nvPr/>
        </p:nvSpPr>
        <p:spPr>
          <a:xfrm>
            <a:off x="347040" y="216000"/>
            <a:ext cx="8292960" cy="430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 u="sng">
                <a:solidFill>
                  <a:srgbClr val="000000"/>
                </a:solidFill>
                <a:uFillTx/>
                <a:latin typeface="Arial"/>
              </a:rPr>
              <a:t>On développe une ou plusieurs notions au niveau post-bac :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7" name=""/>
          <p:cNvSpPr txBox="1"/>
          <p:nvPr/>
        </p:nvSpPr>
        <p:spPr>
          <a:xfrm>
            <a:off x="288000" y="792000"/>
            <a:ext cx="3384000" cy="11098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fr-FR" sz="2400" spc="-1" strike="noStrike">
                <a:solidFill>
                  <a:srgbClr val="000000"/>
                </a:solidFill>
                <a:latin typeface="Arial"/>
              </a:rPr>
              <a:t>• </a:t>
            </a:r>
            <a:r>
              <a:rPr b="1" lang="fr-FR" sz="2400" spc="-1" strike="noStrike">
                <a:solidFill>
                  <a:srgbClr val="000000"/>
                </a:solidFill>
                <a:latin typeface="Arial"/>
              </a:rPr>
              <a:t>Machine synchrone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188" name="" descr=""/>
          <p:cNvPicPr/>
          <p:nvPr/>
        </p:nvPicPr>
        <p:blipFill>
          <a:blip r:embed="rId1"/>
          <a:stretch/>
        </p:blipFill>
        <p:spPr>
          <a:xfrm>
            <a:off x="248400" y="1337760"/>
            <a:ext cx="9543600" cy="2190240"/>
          </a:xfrm>
          <a:prstGeom prst="rect">
            <a:avLst/>
          </a:prstGeom>
          <a:ln w="0">
            <a:noFill/>
          </a:ln>
        </p:spPr>
      </p:pic>
      <p:pic>
        <p:nvPicPr>
          <p:cNvPr id="189" name="" descr=""/>
          <p:cNvPicPr/>
          <p:nvPr/>
        </p:nvPicPr>
        <p:blipFill>
          <a:blip r:embed="rId2"/>
          <a:stretch/>
        </p:blipFill>
        <p:spPr>
          <a:xfrm>
            <a:off x="248400" y="3456000"/>
            <a:ext cx="9543600" cy="129492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PlaceHolder 1"/>
          <p:cNvSpPr>
            <a:spLocks noGrp="1"/>
          </p:cNvSpPr>
          <p:nvPr>
            <p:ph type="title"/>
          </p:nvPr>
        </p:nvSpPr>
        <p:spPr>
          <a:xfrm>
            <a:off x="50616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fr-FR" sz="4400" spc="-1" strike="noStrike">
                <a:solidFill>
                  <a:srgbClr val="000000"/>
                </a:solidFill>
                <a:latin typeface="Arial"/>
              </a:rPr>
              <a:t>Conversion de puissance</a:t>
            </a:r>
            <a:endParaRPr b="0" lang="fr-FR" sz="4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1" name=""/>
          <p:cNvSpPr txBox="1"/>
          <p:nvPr/>
        </p:nvSpPr>
        <p:spPr>
          <a:xfrm>
            <a:off x="666360" y="1513800"/>
            <a:ext cx="2213640" cy="430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fr-FR" sz="2400" spc="-1" strike="noStrike">
                <a:solidFill>
                  <a:srgbClr val="000000"/>
                </a:solidFill>
                <a:latin typeface="Arial"/>
              </a:rPr>
              <a:t>Bibliographie.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2" name=""/>
          <p:cNvSpPr txBox="1"/>
          <p:nvPr/>
        </p:nvSpPr>
        <p:spPr>
          <a:xfrm>
            <a:off x="936000" y="2016000"/>
            <a:ext cx="8784000" cy="1224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fr-FR" sz="2200" spc="-1" strike="noStrike">
                <a:solidFill>
                  <a:srgbClr val="000000"/>
                </a:solidFill>
                <a:latin typeface="Arial"/>
              </a:rPr>
              <a:t>Physique 2e année PSI PSI*    Le cours complet</a:t>
            </a:r>
            <a:endParaRPr b="0" lang="fr-FR" sz="2200" spc="-1" strike="noStrike">
              <a:solidFill>
                <a:srgbClr val="000000"/>
              </a:solidFill>
              <a:latin typeface="Arial"/>
            </a:endParaRPr>
          </a:p>
          <a:p>
            <a:r>
              <a:rPr b="1" lang="fr-FR" sz="1600" spc="-1" strike="noStrike">
                <a:solidFill>
                  <a:srgbClr val="000000"/>
                </a:solidFill>
                <a:latin typeface="Arial"/>
              </a:rPr>
              <a:t>Auteurs : MORE Christophe, AUGIER David</a:t>
            </a:r>
            <a:endParaRPr b="0" lang="fr-FR" sz="1600" spc="-1" strike="noStrike">
              <a:solidFill>
                <a:srgbClr val="000000"/>
              </a:solidFill>
              <a:latin typeface="Arial"/>
            </a:endParaRPr>
          </a:p>
          <a:p>
            <a:r>
              <a:rPr b="0" lang="fr-FR" sz="1000" spc="-1" strike="noStrike">
                <a:solidFill>
                  <a:srgbClr val="000000"/>
                </a:solidFill>
                <a:latin typeface="Arial"/>
              </a:rPr>
              <a:t>Date de parution : 07-2014       ISBN : 9782743015817</a:t>
            </a:r>
            <a:endParaRPr b="0" lang="fr-FR" sz="10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3" name=""/>
          <p:cNvSpPr txBox="1"/>
          <p:nvPr/>
        </p:nvSpPr>
        <p:spPr>
          <a:xfrm>
            <a:off x="936000" y="3600000"/>
            <a:ext cx="6264000" cy="14238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fr-FR" sz="2200" spc="-1" strike="noStrike">
                <a:solidFill>
                  <a:srgbClr val="000000"/>
                </a:solidFill>
                <a:latin typeface="Arial"/>
              </a:rPr>
              <a:t>Physique tout-en-un PSI-PSI* - 6e édition</a:t>
            </a:r>
            <a:endParaRPr b="0" lang="fr-FR" sz="2200" spc="-1" strike="noStrike">
              <a:solidFill>
                <a:srgbClr val="000000"/>
              </a:solidFill>
              <a:latin typeface="Arial"/>
            </a:endParaRPr>
          </a:p>
          <a:p>
            <a:r>
              <a:rPr b="0" lang="fr-FR" sz="1000" spc="-1" strike="noStrike">
                <a:solidFill>
                  <a:srgbClr val="000000"/>
                </a:solidFill>
                <a:latin typeface="Arial"/>
              </a:rPr>
              <a:t>Collection :  </a:t>
            </a:r>
            <a:r>
              <a:rPr b="0" lang="fr-FR" sz="1000" spc="-1" strike="noStrike">
                <a:solidFill>
                  <a:srgbClr val="000000"/>
                </a:solidFill>
                <a:latin typeface="Arial"/>
                <a:hlinkClick r:id="rId1"/>
              </a:rPr>
              <a:t>J'intègre, Dunod</a:t>
            </a:r>
            <a:r>
              <a:rPr b="0" lang="fr-FR" sz="1000" spc="-1" strike="noStrike">
                <a:solidFill>
                  <a:srgbClr val="000000"/>
                </a:solidFill>
                <a:latin typeface="Arial"/>
              </a:rPr>
              <a:t> Parution :  août 2022</a:t>
            </a:r>
            <a:endParaRPr b="0" lang="fr-FR" sz="1000" spc="-1" strike="noStrike">
              <a:solidFill>
                <a:srgbClr val="000000"/>
              </a:solidFill>
              <a:latin typeface="Arial"/>
            </a:endParaRPr>
          </a:p>
          <a:p>
            <a:r>
              <a:rPr b="0" lang="fr-FR" sz="1000" spc="-1" strike="noStrike">
                <a:solidFill>
                  <a:srgbClr val="000000"/>
                </a:solidFill>
                <a:latin typeface="Arial"/>
              </a:rPr>
              <a:t>Stéphane Cardini, Elisabeth Ehrhard, Annie Guerillot, Thierry Guillot, Bruno Morvan, Marie-Noëlle Sanz</a:t>
            </a:r>
            <a:endParaRPr b="0" lang="fr-FR" sz="1000" spc="-1" strike="noStrike">
              <a:solidFill>
                <a:srgbClr val="000000"/>
              </a:solidFill>
              <a:latin typeface="Arial"/>
            </a:endParaRPr>
          </a:p>
          <a:p>
            <a:r>
              <a:rPr b="0" lang="fr-FR" sz="1000" spc="-1" strike="noStrike">
                <a:solidFill>
                  <a:srgbClr val="000000"/>
                </a:solidFill>
                <a:latin typeface="Arial"/>
              </a:rPr>
              <a:t> </a:t>
            </a:r>
            <a:endParaRPr b="0" lang="fr-FR" sz="10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PlaceHolder 1"/>
          <p:cNvSpPr>
            <a:spLocks noGrp="1"/>
          </p:cNvSpPr>
          <p:nvPr>
            <p:ph type="title"/>
          </p:nvPr>
        </p:nvSpPr>
        <p:spPr>
          <a:xfrm>
            <a:off x="50436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fr-FR" sz="4000" spc="-1" strike="noStrike">
                <a:solidFill>
                  <a:srgbClr val="000000"/>
                </a:solidFill>
                <a:latin typeface="Arial"/>
              </a:rPr>
              <a:t>Conversion de puissance</a:t>
            </a:r>
            <a:br>
              <a:rPr sz="4400"/>
            </a:br>
            <a:r>
              <a:rPr b="0" i="1" lang="fr-FR" sz="2400" spc="-1" strike="noStrike">
                <a:solidFill>
                  <a:srgbClr val="000000"/>
                </a:solidFill>
                <a:latin typeface="Arial"/>
              </a:rPr>
              <a:t>Partie relative au concept scientifique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71" name="" descr=""/>
          <p:cNvPicPr/>
          <p:nvPr/>
        </p:nvPicPr>
        <p:blipFill>
          <a:blip r:embed="rId1"/>
          <a:stretch/>
        </p:blipFill>
        <p:spPr>
          <a:xfrm>
            <a:off x="42840" y="1876320"/>
            <a:ext cx="10079640" cy="43790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50436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fr-FR" sz="4000" spc="-1" strike="noStrike">
                <a:solidFill>
                  <a:srgbClr val="000000"/>
                </a:solidFill>
                <a:latin typeface="Arial"/>
              </a:rPr>
              <a:t>Conversion de puissance</a:t>
            </a:r>
            <a:br>
              <a:rPr sz="4400"/>
            </a:br>
            <a:r>
              <a:rPr b="0" i="1" lang="fr-FR" sz="2400" spc="-1" strike="noStrike">
                <a:solidFill>
                  <a:srgbClr val="000000"/>
                </a:solidFill>
                <a:latin typeface="Arial"/>
              </a:rPr>
              <a:t>Partie relative au concept scientifique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3" name=""/>
          <p:cNvSpPr txBox="1"/>
          <p:nvPr/>
        </p:nvSpPr>
        <p:spPr>
          <a:xfrm>
            <a:off x="349200" y="2058120"/>
            <a:ext cx="9586800" cy="11098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 u="sng">
                <a:solidFill>
                  <a:srgbClr val="000000"/>
                </a:solidFill>
                <a:uFillTx/>
                <a:latin typeface="Arial"/>
              </a:rPr>
              <a:t>Grandeurs à considérer tout particulièrement pour tout convertisseur :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4" name=""/>
          <p:cNvSpPr txBox="1"/>
          <p:nvPr/>
        </p:nvSpPr>
        <p:spPr>
          <a:xfrm>
            <a:off x="864000" y="3169800"/>
            <a:ext cx="7635960" cy="430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La puissance transférée/convertie (ordres de grandeur)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5" name=""/>
          <p:cNvSpPr txBox="1"/>
          <p:nvPr/>
        </p:nvSpPr>
        <p:spPr>
          <a:xfrm>
            <a:off x="891720" y="3960000"/>
            <a:ext cx="4364280" cy="430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Le rendement de la conversion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6" name=""/>
          <p:cNvSpPr txBox="1"/>
          <p:nvPr/>
        </p:nvSpPr>
        <p:spPr>
          <a:xfrm>
            <a:off x="576000" y="5544000"/>
            <a:ext cx="4767840" cy="430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 u="sng">
                <a:solidFill>
                  <a:srgbClr val="000000"/>
                </a:solidFill>
                <a:uFillTx/>
                <a:latin typeface="Arial"/>
              </a:rPr>
              <a:t>Et aussi sa réversibilité éventuelle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"/>
          <p:cNvSpPr txBox="1"/>
          <p:nvPr/>
        </p:nvSpPr>
        <p:spPr>
          <a:xfrm>
            <a:off x="792000" y="577800"/>
            <a:ext cx="6752160" cy="430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fr-FR" sz="2400" spc="-1" strike="noStrike" u="sng">
                <a:solidFill>
                  <a:srgbClr val="000000"/>
                </a:solidFill>
                <a:uFillTx/>
                <a:latin typeface="Arial"/>
              </a:rPr>
              <a:t>La puissance convertie (ordres de grandeur)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8" name=""/>
          <p:cNvSpPr txBox="1"/>
          <p:nvPr/>
        </p:nvSpPr>
        <p:spPr>
          <a:xfrm>
            <a:off x="936000" y="1656000"/>
            <a:ext cx="7721640" cy="430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De quelques Watts voire moins (appareils domestiques)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79" name=""/>
          <p:cNvSpPr txBox="1"/>
          <p:nvPr/>
        </p:nvSpPr>
        <p:spPr>
          <a:xfrm>
            <a:off x="1152000" y="2736000"/>
            <a:ext cx="1619280" cy="430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Jusqu’à….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0" name=""/>
          <p:cNvSpPr txBox="1"/>
          <p:nvPr/>
        </p:nvSpPr>
        <p:spPr>
          <a:xfrm>
            <a:off x="1224000" y="3816000"/>
            <a:ext cx="3932640" cy="430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Traction ferroviaire : 10 MW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1" name=""/>
          <p:cNvSpPr txBox="1"/>
          <p:nvPr/>
        </p:nvSpPr>
        <p:spPr>
          <a:xfrm>
            <a:off x="1152000" y="4824000"/>
            <a:ext cx="5738760" cy="430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Centrale nucléaire (alternateur…) : 1 GW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"/>
          <p:cNvSpPr txBox="1"/>
          <p:nvPr/>
        </p:nvSpPr>
        <p:spPr>
          <a:xfrm>
            <a:off x="1179720" y="721800"/>
            <a:ext cx="4668840" cy="430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fr-FR" sz="2400" spc="-1" strike="noStrike" u="sng">
                <a:solidFill>
                  <a:srgbClr val="000000"/>
                </a:solidFill>
                <a:uFillTx/>
                <a:latin typeface="Arial"/>
              </a:rPr>
              <a:t>Le rendement de la conversion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mc:AlternateContent>
        <mc:Choice xmlns:a14="http://schemas.microsoft.com/office/drawing/2010/main" Requires="a14">
          <p:sp>
            <p:nvSpPr>
              <p:cNvPr id="83" name=""/>
              <p:cNvSpPr txBox="1"/>
              <p:nvPr/>
            </p:nvSpPr>
            <p:spPr>
              <a:xfrm>
                <a:off x="6408000" y="504000"/>
                <a:ext cx="1652400" cy="864000"/>
              </a:xfrm>
              <a:prstGeom prst="rect">
                <a:avLst/>
              </a:prstGeom>
            </p:spPr>
            <p:txBody>
              <a:bodyPr/>
              <a:p>
                <a14:m>
                  <m:oMath xmlns:m="http://schemas.openxmlformats.org/officeDocument/2006/math">
                    <m:r>
                      <m:t xml:space="preserve">η</m:t>
                    </m:r>
                    <m:r>
                      <m:t xml:space="preserve">=</m:t>
                    </m:r>
                    <m:f>
                      <m:num>
                        <m:sSub>
                          <m:e>
                            <m:r>
                              <m:t xml:space="preserve">P</m:t>
                            </m:r>
                          </m:e>
                          <m:sub>
                            <m:r>
                              <m:t xml:space="preserve">sortie</m:t>
                            </m:r>
                          </m:sub>
                        </m:sSub>
                      </m:num>
                      <m:den>
                        <m:sSub>
                          <m:e>
                            <m:r>
                              <m:t xml:space="preserve">P</m:t>
                            </m:r>
                          </m:e>
                          <m:sub>
                            <m:r>
                              <m:t xml:space="preserve">entrée</m:t>
                            </m:r>
                          </m:sub>
                        </m:sSub>
                      </m:den>
                    </m:f>
                  </m:oMath>
                </a14:m>
              </a:p>
            </p:txBody>
          </p:sp>
        </mc:Choice>
        <mc:Fallback/>
      </mc:AlternateContent>
      <p:sp>
        <p:nvSpPr>
          <p:cNvPr id="84" name=""/>
          <p:cNvSpPr txBox="1"/>
          <p:nvPr/>
        </p:nvSpPr>
        <p:spPr>
          <a:xfrm>
            <a:off x="792000" y="2088000"/>
            <a:ext cx="8593200" cy="7700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Les « pertes » finissent majoritairement en « chaleur »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(+ rayonnement, vibrations mécaniques, ondes acoustiques...)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5" name=""/>
          <p:cNvSpPr txBox="1"/>
          <p:nvPr/>
        </p:nvSpPr>
        <p:spPr>
          <a:xfrm>
            <a:off x="745920" y="3498120"/>
            <a:ext cx="8548920" cy="11098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On veut un bon rendement pour ne pas « gaspiller » l’énergie,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MAIS AUSSI pour éviter que la température du convertisseur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n’augmente trop.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6" name=""/>
          <p:cNvSpPr txBox="1"/>
          <p:nvPr/>
        </p:nvSpPr>
        <p:spPr>
          <a:xfrm>
            <a:off x="696960" y="5260680"/>
            <a:ext cx="7799040" cy="715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200" spc="-1" strike="noStrike">
                <a:solidFill>
                  <a:srgbClr val="2a6099"/>
                </a:solidFill>
                <a:latin typeface="Arial"/>
              </a:rPr>
              <a:t>Trouver des valeurs de rendement (en général, le rendement </a:t>
            </a:r>
            <a:br>
              <a:rPr sz="2200"/>
            </a:br>
            <a:r>
              <a:rPr b="0" lang="fr-FR" sz="2200" spc="-1" strike="noStrike">
                <a:solidFill>
                  <a:srgbClr val="2a6099"/>
                </a:solidFill>
                <a:latin typeface="Arial"/>
              </a:rPr>
              <a:t>augmente avec la puissance transférée)</a:t>
            </a:r>
            <a:endParaRPr b="0" lang="fr-FR" sz="2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title"/>
          </p:nvPr>
        </p:nvSpPr>
        <p:spPr>
          <a:xfrm>
            <a:off x="504000" y="49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fr-FR" sz="4000" spc="-1" strike="noStrike">
                <a:solidFill>
                  <a:srgbClr val="000000"/>
                </a:solidFill>
                <a:latin typeface="Arial"/>
              </a:rPr>
              <a:t>Conversion de puissance</a:t>
            </a:r>
            <a:br>
              <a:rPr sz="4400"/>
            </a:br>
            <a:r>
              <a:rPr b="0" i="1" lang="fr-FR" sz="2400" spc="-1" strike="noStrike">
                <a:solidFill>
                  <a:srgbClr val="000000"/>
                </a:solidFill>
                <a:latin typeface="Arial"/>
              </a:rPr>
              <a:t>Partie relative au concept scientifique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8" name=""/>
          <p:cNvSpPr txBox="1"/>
          <p:nvPr/>
        </p:nvSpPr>
        <p:spPr>
          <a:xfrm>
            <a:off x="460080" y="1368000"/>
            <a:ext cx="9404280" cy="4028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fr-FR" sz="2200" spc="-1" strike="noStrike">
                <a:solidFill>
                  <a:srgbClr val="000000"/>
                </a:solidFill>
                <a:latin typeface="Arial"/>
              </a:rPr>
              <a:t>Les </a:t>
            </a:r>
            <a:r>
              <a:rPr b="1" lang="fr-FR" sz="2200" spc="-1" strike="noStrike" u="sng">
                <a:solidFill>
                  <a:srgbClr val="000000"/>
                </a:solidFill>
                <a:uFillTx/>
                <a:latin typeface="Arial"/>
              </a:rPr>
              <a:t>principales</a:t>
            </a:r>
            <a:r>
              <a:rPr b="1" lang="fr-FR" sz="2200" spc="-1" strike="noStrike">
                <a:solidFill>
                  <a:srgbClr val="000000"/>
                </a:solidFill>
                <a:latin typeface="Arial"/>
              </a:rPr>
              <a:t> formes d’énergie et les conversions correspondantes</a:t>
            </a:r>
            <a:endParaRPr b="0" lang="fr-FR" sz="2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89" name=""/>
          <p:cNvSpPr txBox="1"/>
          <p:nvPr/>
        </p:nvSpPr>
        <p:spPr>
          <a:xfrm>
            <a:off x="4104000" y="3889800"/>
            <a:ext cx="1654560" cy="430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fr-FR" sz="2400" spc="-1" strike="noStrike">
                <a:solidFill>
                  <a:srgbClr val="000000"/>
                </a:solidFill>
                <a:latin typeface="Arial"/>
              </a:rPr>
              <a:t>Électrique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0" name=""/>
          <p:cNvSpPr txBox="1"/>
          <p:nvPr/>
        </p:nvSpPr>
        <p:spPr>
          <a:xfrm>
            <a:off x="1053000" y="2736000"/>
            <a:ext cx="1755000" cy="430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fr-FR" sz="2400" spc="-1" strike="noStrike">
                <a:solidFill>
                  <a:srgbClr val="000000"/>
                </a:solidFill>
                <a:latin typeface="Arial"/>
              </a:rPr>
              <a:t>Mécanique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1" name=""/>
          <p:cNvSpPr txBox="1"/>
          <p:nvPr/>
        </p:nvSpPr>
        <p:spPr>
          <a:xfrm>
            <a:off x="349920" y="4680000"/>
            <a:ext cx="1738080" cy="430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fr-FR" sz="2400" spc="-1" strike="noStrike">
                <a:solidFill>
                  <a:srgbClr val="000000"/>
                </a:solidFill>
                <a:latin typeface="Arial"/>
              </a:rPr>
              <a:t>Thermique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2" name=""/>
          <p:cNvSpPr txBox="1"/>
          <p:nvPr/>
        </p:nvSpPr>
        <p:spPr>
          <a:xfrm>
            <a:off x="1958760" y="6336000"/>
            <a:ext cx="1945440" cy="6861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fr-FR" sz="2400" spc="-1" strike="noStrike">
                <a:solidFill>
                  <a:srgbClr val="000000"/>
                </a:solidFill>
                <a:latin typeface="Arial"/>
              </a:rPr>
              <a:t>Chimique</a:t>
            </a:r>
            <a:br>
              <a:rPr sz="2400"/>
            </a:br>
            <a:r>
              <a:rPr b="1" lang="fr-FR" sz="1800" spc="-1" strike="noStrike">
                <a:solidFill>
                  <a:srgbClr val="000000"/>
                </a:solidFill>
                <a:latin typeface="Arial"/>
              </a:rPr>
              <a:t>(voire nucléaire)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3" name=""/>
          <p:cNvSpPr txBox="1"/>
          <p:nvPr/>
        </p:nvSpPr>
        <p:spPr>
          <a:xfrm>
            <a:off x="7012080" y="4569840"/>
            <a:ext cx="2923920" cy="6861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fr-FR" sz="2400" spc="-1" strike="noStrike">
                <a:solidFill>
                  <a:srgbClr val="000000"/>
                </a:solidFill>
                <a:latin typeface="Arial"/>
              </a:rPr>
              <a:t>Électromagnétique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r>
              <a:rPr b="1" lang="fr-FR" sz="1800" spc="-1" strike="noStrike">
                <a:solidFill>
                  <a:srgbClr val="000000"/>
                </a:solidFill>
                <a:latin typeface="Arial"/>
              </a:rPr>
              <a:t>(en particulier lumière)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94" name=""/>
          <p:cNvCxnSpPr>
            <a:stCxn id="90" idx="3"/>
            <a:endCxn id="89" idx="0"/>
          </p:cNvCxnSpPr>
          <p:nvPr/>
        </p:nvCxnSpPr>
        <p:spPr>
          <a:xfrm>
            <a:off x="2808000" y="2950920"/>
            <a:ext cx="2123640" cy="939240"/>
          </a:xfrm>
          <a:prstGeom prst="curvedConnector3">
            <a:avLst/>
          </a:prstGeom>
          <a:ln w="0">
            <a:solidFill>
              <a:srgbClr val="000000"/>
            </a:solidFill>
            <a:tailEnd len="med" type="triangle" w="med"/>
          </a:ln>
        </p:spPr>
      </p:cxnSp>
      <p:cxnSp>
        <p:nvCxnSpPr>
          <p:cNvPr id="95" name=""/>
          <p:cNvCxnSpPr>
            <a:stCxn id="89" idx="1"/>
            <a:endCxn id="90" idx="2"/>
          </p:cNvCxnSpPr>
          <p:nvPr/>
        </p:nvCxnSpPr>
        <p:spPr>
          <a:xfrm flipH="1" flipV="1">
            <a:off x="1930320" y="3166200"/>
            <a:ext cx="2174040" cy="938880"/>
          </a:xfrm>
          <a:prstGeom prst="curvedConnector3">
            <a:avLst/>
          </a:prstGeom>
          <a:ln w="0">
            <a:solidFill>
              <a:srgbClr val="000000"/>
            </a:solidFill>
            <a:tailEnd len="med" type="triangle" w="med"/>
          </a:ln>
        </p:spPr>
      </p:cxnSp>
      <p:sp>
        <p:nvSpPr>
          <p:cNvPr id="96" name=""/>
          <p:cNvSpPr txBox="1"/>
          <p:nvPr/>
        </p:nvSpPr>
        <p:spPr>
          <a:xfrm>
            <a:off x="2016000" y="3744000"/>
            <a:ext cx="1296000" cy="288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1200" spc="-1" strike="noStrike">
                <a:solidFill>
                  <a:srgbClr val="3465a4"/>
                </a:solidFill>
                <a:latin typeface="Times New Roman"/>
              </a:rPr>
              <a:t>moteur électrique</a:t>
            </a:r>
            <a:endParaRPr b="0" lang="fr-FR" sz="1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97" name=""/>
          <p:cNvSpPr txBox="1"/>
          <p:nvPr/>
        </p:nvSpPr>
        <p:spPr>
          <a:xfrm>
            <a:off x="3672000" y="2592000"/>
            <a:ext cx="1296000" cy="4287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1200" spc="-1" strike="noStrike">
                <a:solidFill>
                  <a:srgbClr val="3465a4"/>
                </a:solidFill>
                <a:latin typeface="Times New Roman"/>
              </a:rPr>
              <a:t>alternateur,</a:t>
            </a:r>
            <a:br>
              <a:rPr sz="1200"/>
            </a:br>
            <a:r>
              <a:rPr b="0" lang="fr-FR" sz="1200" spc="-1" strike="noStrike">
                <a:solidFill>
                  <a:srgbClr val="3465a4"/>
                </a:solidFill>
                <a:latin typeface="Times New Roman"/>
              </a:rPr>
              <a:t>générateur</a:t>
            </a:r>
            <a:endParaRPr b="0" lang="fr-FR" sz="1200" spc="-1" strike="noStrike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98" name=""/>
          <p:cNvCxnSpPr>
            <a:stCxn id="92" idx="0"/>
            <a:endCxn id="89" idx="2"/>
          </p:cNvCxnSpPr>
          <p:nvPr/>
        </p:nvCxnSpPr>
        <p:spPr>
          <a:xfrm flipV="1">
            <a:off x="2931480" y="4320000"/>
            <a:ext cx="2000160" cy="2016360"/>
          </a:xfrm>
          <a:prstGeom prst="curvedConnector3">
            <a:avLst/>
          </a:prstGeom>
          <a:ln w="0">
            <a:solidFill>
              <a:srgbClr val="000000"/>
            </a:solidFill>
            <a:tailEnd len="med" type="triangle" w="med"/>
          </a:ln>
        </p:spPr>
      </p:cxnSp>
      <p:cxnSp>
        <p:nvCxnSpPr>
          <p:cNvPr id="99" name=""/>
          <p:cNvCxnSpPr>
            <a:stCxn id="89" idx="2"/>
            <a:endCxn id="92" idx="3"/>
          </p:cNvCxnSpPr>
          <p:nvPr/>
        </p:nvCxnSpPr>
        <p:spPr>
          <a:xfrm flipH="1">
            <a:off x="3904200" y="4320000"/>
            <a:ext cx="1027440" cy="2359440"/>
          </a:xfrm>
          <a:prstGeom prst="curvedConnector3">
            <a:avLst/>
          </a:prstGeom>
          <a:ln w="0">
            <a:solidFill>
              <a:srgbClr val="000000"/>
            </a:solidFill>
            <a:tailEnd len="med" type="triangle" w="med"/>
          </a:ln>
        </p:spPr>
      </p:cxnSp>
      <p:sp>
        <p:nvSpPr>
          <p:cNvPr id="100" name=""/>
          <p:cNvSpPr txBox="1"/>
          <p:nvPr/>
        </p:nvSpPr>
        <p:spPr>
          <a:xfrm>
            <a:off x="3384000" y="5328000"/>
            <a:ext cx="1296000" cy="4287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1200" spc="-1" strike="noStrike">
                <a:solidFill>
                  <a:srgbClr val="3465a4"/>
                </a:solidFill>
                <a:latin typeface="Times New Roman"/>
              </a:rPr>
              <a:t>piles, accumulateurs</a:t>
            </a:r>
            <a:endParaRPr b="0" lang="fr-FR" sz="1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1" name=""/>
          <p:cNvSpPr txBox="1"/>
          <p:nvPr/>
        </p:nvSpPr>
        <p:spPr>
          <a:xfrm>
            <a:off x="288000" y="3600000"/>
            <a:ext cx="1296000" cy="4287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1200" spc="-1" strike="noStrike">
                <a:solidFill>
                  <a:srgbClr val="3465a4"/>
                </a:solidFill>
                <a:latin typeface="Times New Roman"/>
              </a:rPr>
              <a:t>moteur (machine) thermique</a:t>
            </a:r>
            <a:endParaRPr b="0" lang="fr-FR" sz="1200" spc="-1" strike="noStrike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102" name=""/>
          <p:cNvCxnSpPr>
            <a:stCxn id="91" idx="0"/>
            <a:endCxn id="90" idx="1"/>
          </p:cNvCxnSpPr>
          <p:nvPr/>
        </p:nvCxnSpPr>
        <p:spPr>
          <a:xfrm flipH="1" flipV="1">
            <a:off x="1053000" y="2950920"/>
            <a:ext cx="166320" cy="1729440"/>
          </a:xfrm>
          <a:prstGeom prst="curvedConnector3">
            <a:avLst/>
          </a:prstGeom>
          <a:ln w="0">
            <a:solidFill>
              <a:srgbClr val="000000"/>
            </a:solidFill>
            <a:tailEnd len="med" type="triangle" w="med"/>
          </a:ln>
        </p:spPr>
      </p:cxnSp>
      <p:cxnSp>
        <p:nvCxnSpPr>
          <p:cNvPr id="103" name=""/>
          <p:cNvCxnSpPr>
            <a:stCxn id="89" idx="3"/>
            <a:endCxn id="93" idx="0"/>
          </p:cNvCxnSpPr>
          <p:nvPr/>
        </p:nvCxnSpPr>
        <p:spPr>
          <a:xfrm>
            <a:off x="5758560" y="4104720"/>
            <a:ext cx="2715840" cy="465480"/>
          </a:xfrm>
          <a:prstGeom prst="curvedConnector3">
            <a:avLst/>
          </a:prstGeom>
          <a:ln w="0">
            <a:solidFill>
              <a:srgbClr val="000000"/>
            </a:solidFill>
            <a:tailEnd len="med" type="triangle" w="med"/>
          </a:ln>
        </p:spPr>
      </p:cxnSp>
      <p:cxnSp>
        <p:nvCxnSpPr>
          <p:cNvPr id="104" name=""/>
          <p:cNvCxnSpPr>
            <a:stCxn id="93" idx="1"/>
            <a:endCxn id="89" idx="3"/>
          </p:cNvCxnSpPr>
          <p:nvPr/>
        </p:nvCxnSpPr>
        <p:spPr>
          <a:xfrm flipH="1" flipV="1">
            <a:off x="5758560" y="4104720"/>
            <a:ext cx="1253880" cy="808560"/>
          </a:xfrm>
          <a:prstGeom prst="curvedConnector3">
            <a:avLst/>
          </a:prstGeom>
          <a:ln w="0">
            <a:solidFill>
              <a:srgbClr val="000000"/>
            </a:solidFill>
            <a:tailEnd len="med" type="triangle" w="med"/>
          </a:ln>
        </p:spPr>
      </p:cxnSp>
      <p:cxnSp>
        <p:nvCxnSpPr>
          <p:cNvPr id="105" name=""/>
          <p:cNvCxnSpPr>
            <a:stCxn id="92" idx="1"/>
            <a:endCxn id="91" idx="2"/>
          </p:cNvCxnSpPr>
          <p:nvPr/>
        </p:nvCxnSpPr>
        <p:spPr>
          <a:xfrm flipH="1" flipV="1">
            <a:off x="1218960" y="5110200"/>
            <a:ext cx="740160" cy="1569240"/>
          </a:xfrm>
          <a:prstGeom prst="curvedConnector3">
            <a:avLst/>
          </a:prstGeom>
          <a:ln w="0">
            <a:solidFill>
              <a:srgbClr val="000000"/>
            </a:solidFill>
            <a:tailEnd len="med" type="triangle" w="med"/>
          </a:ln>
        </p:spPr>
      </p:cxnSp>
      <p:sp>
        <p:nvSpPr>
          <p:cNvPr id="106" name=""/>
          <p:cNvSpPr txBox="1"/>
          <p:nvPr/>
        </p:nvSpPr>
        <p:spPr>
          <a:xfrm>
            <a:off x="720000" y="5688000"/>
            <a:ext cx="1296000" cy="4287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1200" spc="-1" strike="noStrike">
                <a:solidFill>
                  <a:srgbClr val="3465a4"/>
                </a:solidFill>
                <a:latin typeface="Times New Roman"/>
              </a:rPr>
              <a:t>combustions (au sens large)</a:t>
            </a:r>
            <a:endParaRPr b="0" lang="fr-FR" sz="1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07" name=""/>
          <p:cNvSpPr txBox="1"/>
          <p:nvPr/>
        </p:nvSpPr>
        <p:spPr>
          <a:xfrm>
            <a:off x="5716080" y="4484160"/>
            <a:ext cx="1296000" cy="4287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1200" spc="-1" strike="noStrike">
                <a:solidFill>
                  <a:srgbClr val="3465a4"/>
                </a:solidFill>
                <a:latin typeface="Times New Roman"/>
              </a:rPr>
              <a:t>cellules photovoltaïques</a:t>
            </a:r>
            <a:endParaRPr b="0" lang="fr-FR" sz="1200" spc="-1" strike="noStrike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108" name=""/>
          <p:cNvCxnSpPr>
            <a:stCxn id="89" idx="1"/>
            <a:endCxn id="91" idx="3"/>
          </p:cNvCxnSpPr>
          <p:nvPr/>
        </p:nvCxnSpPr>
        <p:spPr>
          <a:xfrm flipH="1">
            <a:off x="2088000" y="4104720"/>
            <a:ext cx="2016360" cy="790560"/>
          </a:xfrm>
          <a:prstGeom prst="curvedConnector3">
            <a:avLst/>
          </a:prstGeom>
          <a:ln w="0">
            <a:solidFill>
              <a:srgbClr val="000000"/>
            </a:solidFill>
            <a:tailEnd len="med" type="triangle" w="med"/>
          </a:ln>
        </p:spPr>
      </p:cxnSp>
      <p:sp>
        <p:nvSpPr>
          <p:cNvPr id="109" name=""/>
          <p:cNvSpPr txBox="1"/>
          <p:nvPr/>
        </p:nvSpPr>
        <p:spPr>
          <a:xfrm>
            <a:off x="2448000" y="4464000"/>
            <a:ext cx="1296000" cy="288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1200" spc="-1" strike="noStrike">
                <a:solidFill>
                  <a:srgbClr val="3465a4"/>
                </a:solidFill>
                <a:latin typeface="Times New Roman"/>
              </a:rPr>
              <a:t>effet Joule</a:t>
            </a:r>
            <a:endParaRPr b="0" lang="fr-FR" sz="1200" spc="-1" strike="noStrike">
              <a:solidFill>
                <a:srgbClr val="000000"/>
              </a:solidFill>
              <a:latin typeface="Arial"/>
            </a:endParaRPr>
          </a:p>
        </p:txBody>
      </p:sp>
      <p:cxnSp>
        <p:nvCxnSpPr>
          <p:cNvPr id="110" name=""/>
          <p:cNvCxnSpPr>
            <a:stCxn id="89" idx="0"/>
            <a:endCxn id="89" idx="3"/>
          </p:cNvCxnSpPr>
          <p:nvPr/>
        </p:nvCxnSpPr>
        <p:spPr>
          <a:xfrm>
            <a:off x="5183640" y="3890160"/>
            <a:ext cx="360360" cy="360"/>
          </a:xfrm>
          <a:prstGeom prst="curvedConnector3">
            <a:avLst/>
          </a:prstGeom>
          <a:ln w="0">
            <a:solidFill>
              <a:srgbClr val="000000"/>
            </a:solidFill>
            <a:tailEnd len="med" type="triangle" w="med"/>
          </a:ln>
        </p:spPr>
      </p:cxnSp>
      <p:grpSp>
        <p:nvGrpSpPr>
          <p:cNvPr id="111" name=""/>
          <p:cNvGrpSpPr/>
          <p:nvPr/>
        </p:nvGrpSpPr>
        <p:grpSpPr>
          <a:xfrm>
            <a:off x="167400" y="1311480"/>
            <a:ext cx="8305920" cy="4371120"/>
            <a:chOff x="167400" y="1311480"/>
            <a:chExt cx="8305920" cy="4371120"/>
          </a:xfrm>
        </p:grpSpPr>
        <p:sp>
          <p:nvSpPr>
            <p:cNvPr id="112" name=""/>
            <p:cNvSpPr/>
            <p:nvPr/>
          </p:nvSpPr>
          <p:spPr>
            <a:xfrm rot="1225200">
              <a:off x="430200" y="2228400"/>
              <a:ext cx="5714280" cy="2536920"/>
            </a:xfrm>
            <a:prstGeom prst="ellipse">
              <a:avLst/>
            </a:prstGeom>
            <a:noFill/>
            <a:ln w="36000">
              <a:solidFill>
                <a:srgbClr val="ff0000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108000" rIns="108000" tIns="63000" bIns="63000" anchor="ctr">
              <a:noAutofit/>
            </a:bodyPr>
            <a:p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13" name=""/>
            <p:cNvSpPr txBox="1"/>
            <p:nvPr/>
          </p:nvSpPr>
          <p:spPr>
            <a:xfrm>
              <a:off x="3960000" y="2016000"/>
              <a:ext cx="4513320" cy="430200"/>
            </a:xfrm>
            <a:prstGeom prst="rect">
              <a:avLst/>
            </a:prstGeom>
            <a:noFill/>
            <a:ln w="0">
              <a:noFill/>
            </a:ln>
          </p:spPr>
          <p:txBody>
            <a:bodyPr lIns="90000" rIns="90000" tIns="45000" bIns="45000" anchor="t">
              <a:noAutofit/>
            </a:bodyPr>
            <a:p>
              <a:r>
                <a:rPr b="0" lang="fr-FR" sz="2400" spc="-1" strike="noStrike">
                  <a:solidFill>
                    <a:srgbClr val="ff0000"/>
                  </a:solidFill>
                  <a:latin typeface="Arial"/>
                </a:rPr>
                <a:t>Conversions électromécaniques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</p:grpSp>
      <p:grpSp>
        <p:nvGrpSpPr>
          <p:cNvPr id="114" name=""/>
          <p:cNvGrpSpPr/>
          <p:nvPr/>
        </p:nvGrpSpPr>
        <p:grpSpPr>
          <a:xfrm>
            <a:off x="4968000" y="2520000"/>
            <a:ext cx="4608000" cy="1512000"/>
            <a:chOff x="4968000" y="2520000"/>
            <a:chExt cx="4608000" cy="1512000"/>
          </a:xfrm>
        </p:grpSpPr>
        <p:sp>
          <p:nvSpPr>
            <p:cNvPr id="115" name=""/>
            <p:cNvSpPr/>
            <p:nvPr/>
          </p:nvSpPr>
          <p:spPr>
            <a:xfrm>
              <a:off x="4968000" y="2520000"/>
              <a:ext cx="936000" cy="1512000"/>
            </a:xfrm>
            <a:prstGeom prst="ellipse">
              <a:avLst/>
            </a:prstGeom>
            <a:noFill/>
            <a:ln w="36000">
              <a:solidFill>
                <a:srgbClr val="00a933"/>
              </a:solidFill>
              <a:round/>
            </a:ln>
          </p:spPr>
          <p:style>
            <a:lnRef idx="0"/>
            <a:fillRef idx="0"/>
            <a:effectRef idx="0"/>
            <a:fontRef idx="minor"/>
          </p:style>
          <p:txBody>
            <a:bodyPr wrap="none" lIns="108000" rIns="108000" tIns="63000" bIns="63000" anchor="ctr">
              <a:noAutofit/>
            </a:bodyPr>
            <a:p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16" name=""/>
            <p:cNvSpPr txBox="1"/>
            <p:nvPr/>
          </p:nvSpPr>
          <p:spPr>
            <a:xfrm>
              <a:off x="6146280" y="2880000"/>
              <a:ext cx="3429720" cy="430200"/>
            </a:xfrm>
            <a:prstGeom prst="rect">
              <a:avLst/>
            </a:prstGeom>
            <a:noFill/>
            <a:ln w="0">
              <a:noFill/>
            </a:ln>
          </p:spPr>
          <p:txBody>
            <a:bodyPr lIns="90000" rIns="90000" tIns="45000" bIns="45000" anchor="t">
              <a:noAutofit/>
            </a:bodyPr>
            <a:p>
              <a:r>
                <a:rPr b="0" lang="fr-FR" sz="2400" spc="-1" strike="noStrike">
                  <a:solidFill>
                    <a:srgbClr val="00a933"/>
                  </a:solidFill>
                  <a:latin typeface="Arial"/>
                </a:rPr>
                <a:t>Conversions électriques</a:t>
              </a:r>
              <a:endParaRPr b="0" lang="fr-FR" sz="2400" spc="-1" strike="noStrike">
                <a:solidFill>
                  <a:srgbClr val="000000"/>
                </a:solidFill>
                <a:latin typeface="Arial"/>
              </a:endParaRPr>
            </a:p>
          </p:txBody>
        </p:sp>
      </p:grpSp>
      <p:sp>
        <p:nvSpPr>
          <p:cNvPr id="117" name=""/>
          <p:cNvSpPr txBox="1"/>
          <p:nvPr/>
        </p:nvSpPr>
        <p:spPr>
          <a:xfrm>
            <a:off x="5217840" y="5573880"/>
            <a:ext cx="4646160" cy="16261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1800" spc="-1" strike="noStrike">
                <a:solidFill>
                  <a:srgbClr val="000000"/>
                </a:solidFill>
                <a:latin typeface="Arial"/>
              </a:rPr>
              <a:t>Ce qu’on nomme traditionnellement </a:t>
            </a:r>
            <a:br>
              <a:rPr sz="1800"/>
            </a:br>
            <a:r>
              <a:rPr b="0" lang="fr-FR" sz="1800" spc="-1" strike="noStrike">
                <a:solidFill>
                  <a:srgbClr val="000000"/>
                </a:solidFill>
                <a:latin typeface="Arial"/>
              </a:rPr>
              <a:t> « conversion de puissance » couvre</a:t>
            </a:r>
            <a:br>
              <a:rPr sz="1800"/>
            </a:br>
            <a:r>
              <a:rPr b="0" lang="fr-FR" sz="1800" spc="-1" strike="noStrike">
                <a:solidFill>
                  <a:srgbClr val="000000"/>
                </a:solidFill>
                <a:latin typeface="Arial"/>
              </a:rPr>
              <a:t>ces deux domaines</a:t>
            </a:r>
            <a:br>
              <a:rPr sz="1800"/>
            </a:br>
            <a:r>
              <a:rPr b="0" lang="fr-FR" sz="1800" spc="-1" strike="noStrike">
                <a:solidFill>
                  <a:srgbClr val="000000"/>
                </a:solidFill>
                <a:latin typeface="Arial"/>
              </a:rPr>
              <a:t>(les autres sont traités dans d’autres</a:t>
            </a:r>
            <a:br>
              <a:rPr sz="1800"/>
            </a:br>
            <a:r>
              <a:rPr b="0" lang="fr-FR" sz="1800" spc="-1" strike="noStrike">
                <a:solidFill>
                  <a:srgbClr val="000000"/>
                </a:solidFill>
                <a:latin typeface="Arial"/>
              </a:rPr>
              <a:t> « chapitres » : électrochimie, thermochimie,</a:t>
            </a:r>
            <a:br>
              <a:rPr sz="1800"/>
            </a:br>
            <a:r>
              <a:rPr b="0" lang="fr-FR" sz="1800" spc="-1" strike="noStrike">
                <a:solidFill>
                  <a:srgbClr val="000000"/>
                </a:solidFill>
                <a:latin typeface="Arial"/>
              </a:rPr>
              <a:t>thermodynamique, ...)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18" name=""/>
          <p:cNvSpPr txBox="1"/>
          <p:nvPr/>
        </p:nvSpPr>
        <p:spPr>
          <a:xfrm>
            <a:off x="5040000" y="2591640"/>
            <a:ext cx="1296000" cy="9363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1200" spc="-1" strike="noStrike">
                <a:solidFill>
                  <a:srgbClr val="3465a4"/>
                </a:solidFill>
                <a:latin typeface="Times New Roman"/>
              </a:rPr>
              <a:t>convertisseur  électrique (transformateurs, et convertisseurs électroniques)</a:t>
            </a:r>
            <a:endParaRPr b="0" lang="fr-FR" sz="1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1" dur="indefinite" restart="never" nodeType="tmRoot">
          <p:childTnLst>
            <p:seq>
              <p:cTn id="22" dur="indefinite" nodeType="mainSeq">
                <p:childTnLst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fr-FR" sz="4000" spc="-1" strike="noStrike">
                <a:solidFill>
                  <a:srgbClr val="000000"/>
                </a:solidFill>
                <a:latin typeface="Arial"/>
              </a:rPr>
              <a:t>Conversion de puissance</a:t>
            </a:r>
            <a:br>
              <a:rPr sz="4400"/>
            </a:br>
            <a:r>
              <a:rPr b="0" i="1" lang="fr-FR" sz="2400" spc="-1" strike="noStrike">
                <a:solidFill>
                  <a:srgbClr val="000000"/>
                </a:solidFill>
                <a:latin typeface="Arial"/>
              </a:rPr>
              <a:t>Partie relative au concept scientifique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0" name=""/>
          <p:cNvSpPr txBox="1"/>
          <p:nvPr/>
        </p:nvSpPr>
        <p:spPr>
          <a:xfrm>
            <a:off x="680400" y="1728000"/>
            <a:ext cx="6087600" cy="7700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ff0000"/>
                </a:solidFill>
                <a:latin typeface="Arial"/>
              </a:rPr>
              <a:t>Conversion électromécanique de puissance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  <a:p>
            <a:r>
              <a:rPr b="0" lang="fr-FR" sz="2400" spc="-1" strike="noStrike">
                <a:solidFill>
                  <a:srgbClr val="ff0000"/>
                </a:solidFill>
                <a:latin typeface="Arial"/>
              </a:rPr>
              <a:t>(ou électro-magnéto-mécanique)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1" name=""/>
          <p:cNvSpPr txBox="1"/>
          <p:nvPr/>
        </p:nvSpPr>
        <p:spPr>
          <a:xfrm>
            <a:off x="244080" y="3888000"/>
            <a:ext cx="9947880" cy="7700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• </a:t>
            </a: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Machine synchrone (convertisseur réversible : moteur ou alternateur) ; </a:t>
            </a:r>
            <a:br>
              <a:rPr sz="2400"/>
            </a:b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les alternateurs des centrales électriques sont de telles machines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2" name=""/>
          <p:cNvSpPr txBox="1"/>
          <p:nvPr/>
        </p:nvSpPr>
        <p:spPr>
          <a:xfrm>
            <a:off x="288000" y="2953800"/>
            <a:ext cx="5555880" cy="430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• </a:t>
            </a: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Machine à courant continu (réversible)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3" name=""/>
          <p:cNvSpPr txBox="1"/>
          <p:nvPr/>
        </p:nvSpPr>
        <p:spPr>
          <a:xfrm>
            <a:off x="288000" y="4824000"/>
            <a:ext cx="6909120" cy="718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• </a:t>
            </a:r>
            <a:r>
              <a:rPr b="0" lang="fr-FR" sz="2400" spc="-1" strike="noStrike">
                <a:solidFill>
                  <a:srgbClr val="000000"/>
                </a:solidFill>
                <a:latin typeface="Arial"/>
              </a:rPr>
              <a:t>Machine asynchrone (en général non réversible)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4" name=""/>
          <p:cNvSpPr txBox="1"/>
          <p:nvPr/>
        </p:nvSpPr>
        <p:spPr>
          <a:xfrm>
            <a:off x="648000" y="6021720"/>
            <a:ext cx="8396640" cy="6022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1800" spc="-1" strike="noStrike">
                <a:solidFill>
                  <a:srgbClr val="2a6099"/>
                </a:solidFill>
                <a:latin typeface="Arial"/>
              </a:rPr>
              <a:t>Les décrire sommairement ? donner les avantages et inconvénients de chacune, </a:t>
            </a:r>
            <a:br>
              <a:rPr sz="1800"/>
            </a:br>
            <a:r>
              <a:rPr b="0" lang="fr-FR" sz="1800" spc="-1" strike="noStrike">
                <a:solidFill>
                  <a:srgbClr val="2a6099"/>
                </a:solidFill>
                <a:latin typeface="Arial"/>
              </a:rPr>
              <a:t>des exemples d’application….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5" name=""/>
          <p:cNvSpPr txBox="1"/>
          <p:nvPr/>
        </p:nvSpPr>
        <p:spPr>
          <a:xfrm>
            <a:off x="6624000" y="2325960"/>
            <a:ext cx="3295800" cy="77004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1" lang="fr-FR" sz="2400" spc="-1" strike="noStrike">
                <a:solidFill>
                  <a:srgbClr val="000000"/>
                </a:solidFill>
                <a:latin typeface="Arial"/>
              </a:rPr>
              <a:t>Repose sur induction</a:t>
            </a:r>
            <a:br>
              <a:rPr sz="2400"/>
            </a:br>
            <a:r>
              <a:rPr b="1" lang="fr-FR" sz="2400" spc="-1" strike="noStrike">
                <a:solidFill>
                  <a:srgbClr val="000000"/>
                </a:solidFill>
                <a:latin typeface="Arial"/>
              </a:rPr>
              <a:t>et force de Laplace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algn="ctr">
              <a:buNone/>
            </a:pPr>
            <a:r>
              <a:rPr b="0" lang="fr-FR" sz="4000" spc="-1" strike="noStrike">
                <a:solidFill>
                  <a:srgbClr val="000000"/>
                </a:solidFill>
                <a:latin typeface="Arial"/>
              </a:rPr>
              <a:t>Conversion de puissance</a:t>
            </a:r>
            <a:br>
              <a:rPr sz="4400"/>
            </a:br>
            <a:r>
              <a:rPr b="0" i="1" lang="fr-FR" sz="2400" spc="-1" strike="noStrike">
                <a:solidFill>
                  <a:srgbClr val="000000"/>
                </a:solidFill>
                <a:latin typeface="Arial"/>
              </a:rPr>
              <a:t>Partie relative au concept scientifique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7" name=""/>
          <p:cNvSpPr txBox="1"/>
          <p:nvPr/>
        </p:nvSpPr>
        <p:spPr>
          <a:xfrm>
            <a:off x="395640" y="1801800"/>
            <a:ext cx="8408880" cy="430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2400" spc="-1" strike="noStrike">
                <a:solidFill>
                  <a:srgbClr val="00a933"/>
                </a:solidFill>
                <a:latin typeface="Arial"/>
              </a:rPr>
              <a:t>Conversion électrique de puissance (électrique → électrique)</a:t>
            </a:r>
            <a:endParaRPr b="0" lang="fr-FR" sz="24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8" name=""/>
          <p:cNvSpPr txBox="1"/>
          <p:nvPr/>
        </p:nvSpPr>
        <p:spPr>
          <a:xfrm>
            <a:off x="381960" y="2556000"/>
            <a:ext cx="4262040" cy="6022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1800" spc="-1" strike="noStrike" u="sng">
                <a:solidFill>
                  <a:srgbClr val="000000"/>
                </a:solidFill>
                <a:uFillTx/>
                <a:latin typeface="Arial"/>
              </a:rPr>
              <a:t>Conversion électromagnétique statique :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  <a:p>
            <a:pPr algn="ctr">
              <a:buNone/>
            </a:pPr>
            <a:r>
              <a:rPr b="1" lang="fr-FR" sz="1800" spc="-1" strike="noStrike">
                <a:solidFill>
                  <a:srgbClr val="000000"/>
                </a:solidFill>
                <a:latin typeface="Arial"/>
              </a:rPr>
              <a:t>transformateurs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29" name=""/>
          <p:cNvSpPr txBox="1"/>
          <p:nvPr/>
        </p:nvSpPr>
        <p:spPr>
          <a:xfrm>
            <a:off x="5299920" y="2565720"/>
            <a:ext cx="3628080" cy="60228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1800" spc="-1" strike="noStrike" u="sng">
                <a:solidFill>
                  <a:srgbClr val="000000"/>
                </a:solidFill>
                <a:uFillTx/>
                <a:latin typeface="Arial"/>
              </a:rPr>
              <a:t>Conversion électronique statique :</a:t>
            </a:r>
            <a:br>
              <a:rPr sz="1800"/>
            </a:br>
            <a:r>
              <a:rPr b="0" lang="fr-FR" sz="1800" spc="-1" strike="noStrike">
                <a:solidFill>
                  <a:srgbClr val="000000"/>
                </a:solidFill>
                <a:latin typeface="Arial"/>
              </a:rPr>
              <a:t>(électronique de puissance)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0" name=""/>
          <p:cNvSpPr txBox="1"/>
          <p:nvPr/>
        </p:nvSpPr>
        <p:spPr>
          <a:xfrm>
            <a:off x="684000" y="3420000"/>
            <a:ext cx="3661560" cy="137016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1800" spc="-1" strike="noStrike">
                <a:solidFill>
                  <a:srgbClr val="000000"/>
                </a:solidFill>
                <a:latin typeface="Arial"/>
              </a:rPr>
              <a:t>• </a:t>
            </a:r>
            <a:r>
              <a:rPr b="0" lang="fr-FR" sz="1800" spc="-1" strike="noStrike">
                <a:solidFill>
                  <a:srgbClr val="000000"/>
                </a:solidFill>
                <a:latin typeface="Arial"/>
              </a:rPr>
              <a:t>les premiers historiquement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  <a:p>
            <a:r>
              <a:rPr b="0" lang="fr-FR" sz="1800" spc="-1" strike="noStrike">
                <a:solidFill>
                  <a:srgbClr val="000000"/>
                </a:solidFill>
                <a:latin typeface="Arial"/>
              </a:rPr>
              <a:t>• </a:t>
            </a:r>
            <a:r>
              <a:rPr b="0" lang="fr-FR" sz="1800" spc="-1" strike="noStrike">
                <a:solidFill>
                  <a:srgbClr val="000000"/>
                </a:solidFill>
                <a:latin typeface="Arial"/>
              </a:rPr>
              <a:t>sont la « raison » de l’utilisation</a:t>
            </a:r>
            <a:br>
              <a:rPr sz="1800"/>
            </a:br>
            <a:r>
              <a:rPr b="0" lang="fr-FR" sz="1800" spc="-1" strike="noStrike">
                <a:solidFill>
                  <a:srgbClr val="000000"/>
                </a:solidFill>
                <a:latin typeface="Arial"/>
              </a:rPr>
              <a:t>des courants alternatifs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  <a:p>
            <a:r>
              <a:rPr b="0" lang="fr-FR" sz="1800" spc="-1" strike="noStrike">
                <a:solidFill>
                  <a:srgbClr val="000000"/>
                </a:solidFill>
                <a:latin typeface="Arial"/>
              </a:rPr>
              <a:t>• </a:t>
            </a:r>
            <a:r>
              <a:rPr b="0" lang="fr-FR" sz="1800" spc="-1" strike="noStrike">
                <a:solidFill>
                  <a:srgbClr val="000000"/>
                </a:solidFill>
                <a:latin typeface="Arial"/>
              </a:rPr>
              <a:t>en alternatif uniquement ; même </a:t>
            </a:r>
            <a:br>
              <a:rPr sz="1800"/>
            </a:br>
            <a:r>
              <a:rPr b="0" lang="fr-FR" sz="1800" spc="-1" strike="noStrike">
                <a:solidFill>
                  <a:srgbClr val="000000"/>
                </a:solidFill>
                <a:latin typeface="Arial"/>
              </a:rPr>
              <a:t>fréquence en entrée et en sortie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1" name=""/>
          <p:cNvSpPr txBox="1"/>
          <p:nvPr/>
        </p:nvSpPr>
        <p:spPr>
          <a:xfrm>
            <a:off x="5256000" y="3429720"/>
            <a:ext cx="4230000" cy="11142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1800" spc="-1" strike="noStrike">
                <a:solidFill>
                  <a:srgbClr val="000000"/>
                </a:solidFill>
                <a:latin typeface="Arial"/>
              </a:rPr>
              <a:t>• </a:t>
            </a:r>
            <a:r>
              <a:rPr b="0" lang="fr-FR" sz="1800" spc="-1" strike="noStrike">
                <a:solidFill>
                  <a:srgbClr val="000000"/>
                </a:solidFill>
                <a:latin typeface="Arial"/>
              </a:rPr>
              <a:t>sont apparus dans la deuxième moitié/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  <a:p>
            <a:r>
              <a:rPr b="0" lang="fr-FR" sz="1800" spc="-1" strike="noStrike">
                <a:solidFill>
                  <a:srgbClr val="000000"/>
                </a:solidFill>
                <a:latin typeface="Arial"/>
              </a:rPr>
              <a:t>fin du XXè siècle</a:t>
            </a:r>
            <a:br>
              <a:rPr sz="1800"/>
            </a:br>
            <a:r>
              <a:rPr b="0" lang="fr-FR" sz="1800" spc="-1" strike="noStrike">
                <a:solidFill>
                  <a:srgbClr val="000000"/>
                </a:solidFill>
                <a:latin typeface="Arial"/>
              </a:rPr>
              <a:t>• utilisent des semi-conducteurs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  <a:p>
            <a:r>
              <a:rPr b="0" lang="fr-FR" sz="1800" spc="-1" strike="noStrike">
                <a:solidFill>
                  <a:srgbClr val="000000"/>
                </a:solidFill>
                <a:latin typeface="Arial"/>
              </a:rPr>
              <a:t>• </a:t>
            </a:r>
            <a:r>
              <a:rPr b="0" lang="fr-FR" sz="1800" spc="-1" strike="noStrike">
                <a:solidFill>
                  <a:srgbClr val="000000"/>
                </a:solidFill>
                <a:latin typeface="Arial"/>
              </a:rPr>
              <a:t>énormes progrès récents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132" name=""/>
          <p:cNvGraphicFramePr/>
          <p:nvPr/>
        </p:nvGraphicFramePr>
        <p:xfrm>
          <a:off x="4533480" y="4584600"/>
          <a:ext cx="5520600" cy="2300760"/>
        </p:xfrm>
        <a:graphic>
          <a:graphicData uri="http://schemas.openxmlformats.org/drawingml/2006/table">
            <a:tbl>
              <a:tblPr/>
              <a:tblGrid>
                <a:gridCol w="1839960"/>
                <a:gridCol w="1839960"/>
                <a:gridCol w="1841040"/>
              </a:tblGrid>
              <a:tr h="719640">
                <a:tc>
                  <a:txBody>
                    <a:bodyPr lIns="90000" rIns="90000" tIns="46800" bIns="46800" anchor="t">
                      <a:noAutofit/>
                    </a:bodyPr>
                    <a:p>
                      <a:endParaRPr b="1" lang="fr-FR" sz="18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r>
                        <a:rPr b="1" lang="fr-FR" sz="1800" spc="-1" strike="noStrike">
                          <a:solidFill>
                            <a:srgbClr val="000000"/>
                          </a:solidFill>
                          <a:latin typeface="Arial"/>
                        </a:rPr>
                        <a:t>Charge continue</a:t>
                      </a:r>
                      <a:endParaRPr b="1" lang="fr-FR" sz="18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r>
                        <a:rPr b="1" lang="fr-FR" sz="1800" spc="-1" strike="noStrike">
                          <a:solidFill>
                            <a:srgbClr val="000000"/>
                          </a:solidFill>
                          <a:latin typeface="Arial"/>
                        </a:rPr>
                        <a:t>Charge alternative</a:t>
                      </a:r>
                      <a:endParaRPr b="1" lang="fr-FR" sz="18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b3b3b3"/>
                    </a:solidFill>
                  </a:tcPr>
                </a:tc>
              </a:tr>
              <a:tr h="719640">
                <a:tc>
                  <a:txBody>
                    <a:bodyPr lIns="90000" rIns="90000" tIns="46800" bIns="46800" anchor="t">
                      <a:noAutofit/>
                    </a:bodyPr>
                    <a:p>
                      <a:r>
                        <a:rPr b="1" lang="fr-FR" sz="1800" spc="-1" strike="noStrike">
                          <a:solidFill>
                            <a:srgbClr val="000000"/>
                          </a:solidFill>
                          <a:latin typeface="Arial"/>
                        </a:rPr>
                        <a:t>Source continue</a:t>
                      </a:r>
                      <a:endParaRPr b="0" lang="fr-FR" sz="18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buNone/>
                      </a:pPr>
                      <a:br>
                        <a:rPr sz="1800"/>
                      </a:br>
                      <a:r>
                        <a:rPr b="0" lang="fr-FR" sz="1800" spc="-1" strike="noStrike">
                          <a:solidFill>
                            <a:srgbClr val="000000"/>
                          </a:solidFill>
                          <a:latin typeface="Arial"/>
                        </a:rPr>
                        <a:t>Hacheur</a:t>
                      </a:r>
                      <a:endParaRPr b="0" lang="fr-FR" sz="18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buNone/>
                      </a:pPr>
                      <a:br>
                        <a:rPr sz="1800"/>
                      </a:br>
                      <a:r>
                        <a:rPr b="0" lang="fr-FR" sz="1800" spc="-1" strike="noStrike">
                          <a:solidFill>
                            <a:srgbClr val="000000"/>
                          </a:solidFill>
                          <a:latin typeface="Arial"/>
                        </a:rPr>
                        <a:t>Onduleur</a:t>
                      </a:r>
                      <a:endParaRPr b="0" lang="fr-FR" sz="18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cccccc"/>
                    </a:solidFill>
                  </a:tcPr>
                </a:tc>
              </a:tr>
              <a:tr h="720360">
                <a:tc>
                  <a:txBody>
                    <a:bodyPr lIns="90000" rIns="90000" tIns="46800" bIns="46800" anchor="t">
                      <a:noAutofit/>
                    </a:bodyPr>
                    <a:p>
                      <a:r>
                        <a:rPr b="1" lang="fr-FR" sz="1800" spc="-1" strike="noStrike">
                          <a:solidFill>
                            <a:srgbClr val="000000"/>
                          </a:solidFill>
                          <a:latin typeface="Arial"/>
                        </a:rPr>
                        <a:t>Source alternative</a:t>
                      </a:r>
                      <a:endParaRPr b="0" lang="fr-FR" sz="18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buNone/>
                      </a:pPr>
                      <a:endParaRPr b="0" lang="fr-FR" sz="18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algn="ctr">
                        <a:buNone/>
                      </a:pPr>
                      <a:r>
                        <a:rPr b="0" lang="fr-FR" sz="1800" spc="-1" strike="noStrike">
                          <a:solidFill>
                            <a:srgbClr val="000000"/>
                          </a:solidFill>
                          <a:latin typeface="Arial"/>
                        </a:rPr>
                        <a:t>Redresseur</a:t>
                      </a:r>
                      <a:endParaRPr b="0" lang="fr-FR" sz="18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 lIns="90000" rIns="90000" tIns="46800" bIns="46800" anchor="t">
                      <a:noAutofit/>
                    </a:bodyPr>
                    <a:p>
                      <a:pPr algn="ctr">
                        <a:buNone/>
                      </a:pPr>
                      <a:r>
                        <a:rPr b="0" lang="fr-FR" sz="1800" spc="-1" strike="noStrike">
                          <a:solidFill>
                            <a:srgbClr val="000000"/>
                          </a:solidFill>
                          <a:latin typeface="Arial"/>
                        </a:rPr>
                        <a:t>• </a:t>
                      </a:r>
                      <a:r>
                        <a:rPr b="0" lang="fr-FR" sz="1800" spc="-1" strike="noStrike">
                          <a:solidFill>
                            <a:srgbClr val="000000"/>
                          </a:solidFill>
                          <a:latin typeface="Arial"/>
                        </a:rPr>
                        <a:t>Gradateur</a:t>
                      </a:r>
                      <a:br>
                        <a:rPr sz="1800"/>
                      </a:br>
                      <a:r>
                        <a:rPr b="0" lang="fr-FR" sz="1800" spc="-1" strike="noStrike">
                          <a:solidFill>
                            <a:srgbClr val="000000"/>
                          </a:solidFill>
                          <a:latin typeface="Arial"/>
                        </a:rPr>
                        <a:t>• Convertisseur de fréquence</a:t>
                      </a:r>
                      <a:endParaRPr b="0" lang="fr-FR" sz="1800" spc="-1" strike="noStrike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anchor="t" marL="90000" marR="90000">
                    <a:lnL w="720">
                      <a:solidFill>
                        <a:srgbClr val="ffffff"/>
                      </a:solidFill>
                    </a:lnL>
                    <a:lnR w="720">
                      <a:solidFill>
                        <a:srgbClr val="ffffff"/>
                      </a:solidFill>
                    </a:lnR>
                    <a:lnT w="720">
                      <a:solidFill>
                        <a:srgbClr val="ffffff"/>
                      </a:solidFill>
                    </a:lnT>
                    <a:lnB w="720">
                      <a:solidFill>
                        <a:srgbClr val="ffffff"/>
                      </a:solidFill>
                    </a:lnB>
                    <a:solidFill>
                      <a:srgbClr val="e6e6e6"/>
                    </a:solidFill>
                  </a:tcPr>
                </a:tc>
              </a:tr>
            </a:tbl>
          </a:graphicData>
        </a:graphic>
      </p:graphicFrame>
      <p:sp>
        <p:nvSpPr>
          <p:cNvPr id="133" name=""/>
          <p:cNvSpPr txBox="1"/>
          <p:nvPr/>
        </p:nvSpPr>
        <p:spPr>
          <a:xfrm>
            <a:off x="4608000" y="6997680"/>
            <a:ext cx="5149080" cy="346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r>
              <a:rPr b="0" lang="fr-FR" sz="1800" spc="-1" strike="noStrike">
                <a:solidFill>
                  <a:srgbClr val="2a6099"/>
                </a:solidFill>
                <a:latin typeface="Arial"/>
              </a:rPr>
              <a:t>Donner des exemples d’applications de chacun...</a:t>
            </a:r>
            <a:endParaRPr b="0" lang="fr-FR" sz="18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689</TotalTime>
  <Application>Collabora_Office/22.05.21.1$Linux_X86_64 LibreOffice_project/52e284da99c7c1bfd930c787ebe191f73c55d85b</Application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2021-03-23T08:06:29Z</dcterms:created>
  <dc:creator/>
  <dc:description/>
  <dc:language>fr-FR</dc:language>
  <cp:lastModifiedBy/>
  <cp:lastPrinted>2024-03-17T15:07:22Z</cp:lastPrinted>
  <dcterms:modified xsi:type="dcterms:W3CDTF">2024-03-19T21:51:26Z</dcterms:modified>
  <cp:revision>37</cp:revision>
  <dc:subject/>
  <dc:title/>
</cp:coreProperties>
</file>