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png" ContentType="image/png"/>
  <Override PartName="/ppt/media/image3.jpeg" ContentType="image/jpeg"/>
  <Override PartName="/ppt/media/image2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8.png" ContentType="image/png"/>
  <Override PartName="/ppt/media/image13.png" ContentType="image/png"/>
  <Override PartName="/ppt/media/image9.png" ContentType="image/png"/>
  <Override PartName="/ppt/presProps.xml" ContentType="application/vnd.openxmlformats-officedocument.presentationml.presProps+xml"/>
  <Override PartName="/ppt/slides/slide2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4.xml" ContentType="application/vnd.openxmlformats-officedocument.presentationml.slide+xml"/>
  <Override PartName="/ppt/slides/_rels/slide16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27.xml.rels" ContentType="application/vnd.openxmlformats-package.relationships+xml"/>
  <Override PartName="/ppt/slides/_rels/slide8.xml.rels" ContentType="application/vnd.openxmlformats-package.relationships+xml"/>
  <Override PartName="/ppt/slides/_rels/slide21.xml.rels" ContentType="application/vnd.openxmlformats-package.relationships+xml"/>
  <Override PartName="/ppt/slides/_rels/slide2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7.xml.rels" ContentType="application/vnd.openxmlformats-package.relationships+xml"/>
  <Override PartName="/ppt/slides/_rels/slide20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11.xml.rels" ContentType="application/vnd.openxmlformats-package.relationships+xml"/>
  <Override PartName="/ppt/slides/_rels/slide26.xml.rels" ContentType="application/vnd.openxmlformats-package.relationships+xml"/>
  <Override PartName="/ppt/slides/_rels/slide17.xml.rels" ContentType="application/vnd.openxmlformats-package.relationships+xml"/>
  <Override PartName="/ppt/slides/_rels/slide12.xml.rels" ContentType="application/vnd.openxmlformats-package.relationships+xml"/>
  <Override PartName="/ppt/slides/_rels/slide18.xml.rels" ContentType="application/vnd.openxmlformats-package.relationships+xml"/>
  <Override PartName="/ppt/slides/_rels/slide13.xml.rels" ContentType="application/vnd.openxmlformats-package.relationships+xml"/>
  <Override PartName="/ppt/slides/_rels/slide19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14.xml.rels" ContentType="application/vnd.openxmlformats-package.relationships+xml"/>
  <Override PartName="/ppt/slides/_rels/slide23.xml.rels" ContentType="application/vnd.openxmlformats-package.relationships+xml"/>
  <Override PartName="/ppt/slides/_rels/slide15.xml.rels" ContentType="application/vnd.openxmlformats-package.relationships+xml"/>
  <Override PartName="/ppt/slides/_rels/slide24.xml.rels" ContentType="application/vnd.openxmlformats-package.relationships+xml"/>
  <Override PartName="/ppt/slides/_rels/slide28.xml.rels" ContentType="application/vnd.openxmlformats-package.relationships+xml"/>
  <Override PartName="/ppt/slides/_rels/slide9.xml.rels" ContentType="application/vnd.openxmlformats-package.relationships+xml"/>
  <Override PartName="/ppt/slides/_rels/slide3.xml.rels" ContentType="application/vnd.openxmlformats-package.relationships+xml"/>
  <Override PartName="/ppt/slides/_rels/slide22.xml.rels" ContentType="application/vnd.openxmlformats-package.relationships+xml"/>
  <Override PartName="/ppt/slides/slide30.xml" ContentType="application/vnd.openxmlformats-officedocument.presentationml.slide+xml"/>
  <Override PartName="/ppt/slides/slide28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26D8499-9AE1-4395-BE1C-F5B1E26D025C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265EF98-9CDC-4B16-9E1A-ACE971227E3A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94236DC-3E98-4307-84A2-F306DD1BAF25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F084F96-EB42-4B21-AAEB-BF4E281C0461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D80FA79-BD64-4730-BAC5-8D3D3740242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A12C722-D270-4754-A55C-72D25173F6C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DF29CDD-E743-482F-8EE2-81222066D8F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BF41B25-C2CA-4BFE-B936-A217948CF93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AE4ECDC-3D79-430E-B117-C5D4A689906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52A4675-26F1-4C88-8468-729FA6748ECE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6117954-6939-470D-A003-AD0251A9E17A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72CE33D-F804-4268-A272-97EB2434505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r">
              <a:buNone/>
            </a:pPr>
            <a:fld id="{ADAB5013-7A2F-4C3A-9A33-7207641C066D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19512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Rayonnement d’équilibre</a:t>
            </a:r>
            <a:r>
              <a:rPr b="0" lang="fr-FR" sz="4000" spc="-1" strike="sngStrike">
                <a:solidFill>
                  <a:srgbClr val="000000"/>
                </a:solidFill>
                <a:latin typeface="Arial"/>
              </a:rPr>
              <a:t> et corps noir</a:t>
            </a:r>
            <a:br>
              <a:rPr sz="4000"/>
            </a:br>
            <a:r>
              <a:rPr b="0" lang="fr-FR" sz="4000" spc="-1" strike="noStrike">
                <a:solidFill>
                  <a:srgbClr val="c5000b"/>
                </a:solidFill>
                <a:latin typeface="Arial"/>
              </a:rPr>
              <a:t>thermique et effet de serre (2024)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"/>
          <p:cNvSpPr txBox="1"/>
          <p:nvPr/>
        </p:nvSpPr>
        <p:spPr>
          <a:xfrm>
            <a:off x="936000" y="3600000"/>
            <a:ext cx="819396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plus simple à mon avis : 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d’abord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parler du rayonnement </a:t>
            </a:r>
            <a:br>
              <a:rPr sz="2400"/>
            </a:br>
            <a:r>
              <a:rPr b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thermique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d’équilibre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"/>
          <p:cNvSpPr txBox="1"/>
          <p:nvPr/>
        </p:nvSpPr>
        <p:spPr>
          <a:xfrm>
            <a:off x="2232000" y="5472000"/>
            <a:ext cx="50086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Faut-il encore parler du corps noir 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"/>
          <p:cNvSpPr txBox="1"/>
          <p:nvPr/>
        </p:nvSpPr>
        <p:spPr>
          <a:xfrm>
            <a:off x="648000" y="2304000"/>
            <a:ext cx="62982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84d1"/>
                </a:solidFill>
                <a:latin typeface="Arial"/>
              </a:rPr>
              <a:t>Attention document pas totalement mis à jour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4" name=""/>
              <p:cNvSpPr txBox="1"/>
              <p:nvPr/>
            </p:nvSpPr>
            <p:spPr>
              <a:xfrm>
                <a:off x="1144800" y="2509200"/>
                <a:ext cx="2311200" cy="946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λ</m:t>
                        </m:r>
                      </m:e>
                      <m:sub>
                        <m:r>
                          <m:t xml:space="preserve">m</m:t>
                        </m:r>
                      </m:sub>
                    </m:sSub>
                    <m:r>
                      <m:t xml:space="preserve">=</m:t>
                    </m:r>
                    <m:f>
                      <m:num>
                        <m:r>
                          <m:t xml:space="preserve">2,9</m:t>
                        </m:r>
                        <m:r>
                          <m:rPr>
                            <m:lit/>
                            <m:nor/>
                          </m:rPr>
                          <m:t xml:space="preserve">mm</m:t>
                        </m:r>
                      </m:num>
                      <m:den>
                        <m:r>
                          <m:t xml:space="preserve">T</m:t>
                        </m:r>
                        <m:r>
                          <m:rPr>
                            <m:lit/>
                            <m:nor/>
                          </m:rPr>
                          <m:t xml:space="preserve">(en K)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05" name=""/>
          <p:cNvSpPr txBox="1"/>
          <p:nvPr/>
        </p:nvSpPr>
        <p:spPr>
          <a:xfrm>
            <a:off x="648000" y="3866760"/>
            <a:ext cx="9182520" cy="348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Donner des exemples/ordres de grandeur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à 300K, 10 µm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à 6000 K,  500 nm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un corps chauffé devient successivement rouge, puis plus blanc,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puis bleuté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couleur des étoiles (le « contraire des robinets »)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"/>
          <p:cNvSpPr txBox="1"/>
          <p:nvPr/>
        </p:nvSpPr>
        <p:spPr>
          <a:xfrm>
            <a:off x="432000" y="1893960"/>
            <a:ext cx="944388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Propriétés 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thermodynamiques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du 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rayonnement d’équilibre thermique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(à la température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8" name=""/>
          <p:cNvSpPr txBox="1"/>
          <p:nvPr/>
        </p:nvSpPr>
        <p:spPr>
          <a:xfrm>
            <a:off x="576000" y="3168000"/>
            <a:ext cx="92149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gaz de photons dans la cavité (volume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V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 est un gaz parfait, et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9" name=""/>
              <p:cNvSpPr txBox="1"/>
              <p:nvPr/>
            </p:nvSpPr>
            <p:spPr>
              <a:xfrm>
                <a:off x="1296000" y="3949200"/>
                <a:ext cx="2044800" cy="514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P</m:t>
                    </m:r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</m:e>
                    </m:d>
                    <m:r>
                      <m:t xml:space="preserve">=</m:t>
                    </m:r>
                    <m:r>
                      <m:t xml:space="preserve">α</m:t>
                    </m:r>
                    <m:sSup>
                      <m:e>
                        <m:r>
                          <m:t xml:space="preserve">T</m:t>
                        </m:r>
                      </m:e>
                      <m:sup>
                        <m:r>
                          <m:t xml:space="preserve">4</m:t>
                        </m:r>
                      </m:sup>
                    </m:sSup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0" name=""/>
              <p:cNvSpPr txBox="1"/>
              <p:nvPr/>
            </p:nvSpPr>
            <p:spPr>
              <a:xfrm>
                <a:off x="4676760" y="4198680"/>
                <a:ext cx="3153240" cy="514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F</m:t>
                    </m:r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  <m:r>
                          <m:t xml:space="preserve">,</m:t>
                        </m:r>
                        <m:r>
                          <m:t xml:space="preserve">V</m:t>
                        </m:r>
                      </m:e>
                    </m:d>
                    <m:r>
                      <m:t xml:space="preserve">=</m:t>
                    </m:r>
                    <m:r>
                      <m:t xml:space="preserve">−</m:t>
                    </m:r>
                    <m:r>
                      <m:t xml:space="preserve">α</m:t>
                    </m:r>
                    <m:r>
                      <m:t xml:space="preserve">V</m:t>
                    </m:r>
                    <m:sSup>
                      <m:e>
                        <m:r>
                          <m:t xml:space="preserve">T</m:t>
                        </m:r>
                      </m:e>
                      <m:sup>
                        <m:r>
                          <m:t xml:space="preserve">4</m:t>
                        </m:r>
                      </m:sup>
                    </m:sSup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1" name=""/>
              <p:cNvSpPr txBox="1"/>
              <p:nvPr/>
            </p:nvSpPr>
            <p:spPr>
              <a:xfrm>
                <a:off x="4677120" y="4702680"/>
                <a:ext cx="3126960" cy="514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U</m:t>
                    </m:r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  <m:r>
                          <m:t xml:space="preserve">,</m:t>
                        </m:r>
                        <m:r>
                          <m:t xml:space="preserve">V</m:t>
                        </m:r>
                      </m:e>
                    </m:d>
                    <m:r>
                      <m:t xml:space="preserve">=</m:t>
                    </m:r>
                    <m:r>
                      <m:t xml:space="preserve">3</m:t>
                    </m:r>
                    <m:r>
                      <m:t xml:space="preserve">α</m:t>
                    </m:r>
                    <m:r>
                      <m:t xml:space="preserve">V</m:t>
                    </m:r>
                    <m:sSup>
                      <m:e>
                        <m:r>
                          <m:t xml:space="preserve">T</m:t>
                        </m:r>
                      </m:e>
                      <m:sup>
                        <m:r>
                          <m:t xml:space="preserve">4</m:t>
                        </m:r>
                      </m:sup>
                    </m:sSup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2" name=""/>
              <p:cNvSpPr txBox="1"/>
              <p:nvPr/>
            </p:nvSpPr>
            <p:spPr>
              <a:xfrm>
                <a:off x="4677120" y="5206680"/>
                <a:ext cx="3052440" cy="514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S</m:t>
                    </m:r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  <m:r>
                          <m:t xml:space="preserve">,</m:t>
                        </m:r>
                        <m:r>
                          <m:t xml:space="preserve">V</m:t>
                        </m:r>
                      </m:e>
                    </m:d>
                    <m:r>
                      <m:t xml:space="preserve">=</m:t>
                    </m:r>
                    <m:r>
                      <m:t xml:space="preserve">4</m:t>
                    </m:r>
                    <m:r>
                      <m:t xml:space="preserve">α</m:t>
                    </m:r>
                    <m:r>
                      <m:t xml:space="preserve">V</m:t>
                    </m:r>
                    <m:sSup>
                      <m:e>
                        <m:r>
                          <m:t xml:space="preserve">T</m:t>
                        </m:r>
                      </m:e>
                      <m:sup>
                        <m:r>
                          <m:t xml:space="preserve">3</m:t>
                        </m:r>
                      </m:sup>
                    </m:sSup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3" name=""/>
              <p:cNvSpPr txBox="1"/>
              <p:nvPr/>
            </p:nvSpPr>
            <p:spPr>
              <a:xfrm>
                <a:off x="4677480" y="5746680"/>
                <a:ext cx="3172680" cy="514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H</m:t>
                    </m:r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T</m:t>
                        </m:r>
                        <m:r>
                          <m:t xml:space="preserve">,</m:t>
                        </m:r>
                        <m:r>
                          <m:t xml:space="preserve">V</m:t>
                        </m:r>
                      </m:e>
                    </m:d>
                    <m:r>
                      <m:t xml:space="preserve">=</m:t>
                    </m:r>
                    <m:r>
                      <m:t xml:space="preserve">4</m:t>
                    </m:r>
                    <m:r>
                      <m:t xml:space="preserve">α</m:t>
                    </m:r>
                    <m:r>
                      <m:t xml:space="preserve">V</m:t>
                    </m:r>
                    <m:sSup>
                      <m:e>
                        <m:r>
                          <m:t xml:space="preserve">T</m:t>
                        </m:r>
                      </m:e>
                      <m:sup>
                        <m:r>
                          <m:t xml:space="preserve">4</m:t>
                        </m:r>
                      </m:sup>
                    </m:sSup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4" name=""/>
              <p:cNvSpPr txBox="1"/>
              <p:nvPr/>
            </p:nvSpPr>
            <p:spPr>
              <a:xfrm>
                <a:off x="4677840" y="6286680"/>
                <a:ext cx="1011240" cy="46224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G</m:t>
                    </m:r>
                    <m:r>
                      <m:t xml:space="preserve">=</m:t>
                    </m:r>
                    <m:r>
                      <m:t xml:space="preserve">0</m:t>
                    </m:r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15" name=""/>
              <p:cNvSpPr txBox="1"/>
              <p:nvPr/>
            </p:nvSpPr>
            <p:spPr>
              <a:xfrm>
                <a:off x="762120" y="5256000"/>
                <a:ext cx="1973880" cy="111132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α</m:t>
                    </m:r>
                    <m:r>
                      <m:t xml:space="preserve">=</m:t>
                    </m:r>
                    <m:f>
                      <m:num>
                        <m:sSup>
                          <m:e>
                            <m:r>
                              <m:t xml:space="preserve">π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  <m:sSubSup>
                          <m:e>
                            <m:r>
                              <m:t xml:space="preserve">k</m:t>
                            </m:r>
                          </m:e>
                          <m:sub>
                            <m:r>
                              <m:t xml:space="preserve">B</m:t>
                            </m:r>
                          </m:sub>
                          <m:sup>
                            <m:r>
                              <m:t xml:space="preserve">4</m:t>
                            </m:r>
                          </m:sup>
                        </m:sSubSup>
                      </m:num>
                      <m:den>
                        <m:r>
                          <m:t xml:space="preserve">45</m:t>
                        </m:r>
                        <m:sSup>
                          <m:e>
                            <m:r>
                              <m:t xml:space="preserve">ℏ</m:t>
                            </m:r>
                          </m:e>
                          <m:sup>
                            <m:r>
                              <m:t xml:space="preserve">3</m:t>
                            </m:r>
                          </m:sup>
                        </m:sSup>
                        <m:sSup>
                          <m:e>
                            <m:r>
                              <m:t xml:space="preserve">c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116" name=""/>
          <p:cNvSpPr txBox="1"/>
          <p:nvPr/>
        </p:nvSpPr>
        <p:spPr>
          <a:xfrm>
            <a:off x="4176000" y="2664000"/>
            <a:ext cx="24195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(peut être sauté)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"/>
          <p:cNvSpPr txBox="1"/>
          <p:nvPr/>
        </p:nvSpPr>
        <p:spPr>
          <a:xfrm>
            <a:off x="864000" y="2376000"/>
            <a:ext cx="85140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Si on appelle « corps noir » le petit trou percé dans l’enceinte,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du rayonnement s’échappe de l’enceinte par ce petit trou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(sans perturber l’équilibre interne).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19" name=""/>
          <p:cNvGrpSpPr/>
          <p:nvPr/>
        </p:nvGrpSpPr>
        <p:grpSpPr>
          <a:xfrm>
            <a:off x="1440000" y="4039560"/>
            <a:ext cx="1584000" cy="2302200"/>
            <a:chOff x="1440000" y="4039560"/>
            <a:chExt cx="1584000" cy="2302200"/>
          </a:xfrm>
        </p:grpSpPr>
        <p:sp>
          <p:nvSpPr>
            <p:cNvPr id="120" name=""/>
            <p:cNvSpPr/>
            <p:nvPr/>
          </p:nvSpPr>
          <p:spPr>
            <a:xfrm>
              <a:off x="1440000" y="4253760"/>
              <a:ext cx="1584000" cy="2088000"/>
            </a:xfrm>
            <a:prstGeom prst="ellips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1" name=""/>
            <p:cNvSpPr txBox="1"/>
            <p:nvPr/>
          </p:nvSpPr>
          <p:spPr>
            <a:xfrm>
              <a:off x="1584000" y="5045760"/>
              <a:ext cx="140004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« VIDE »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2" name=""/>
            <p:cNvSpPr txBox="1"/>
            <p:nvPr/>
          </p:nvSpPr>
          <p:spPr>
            <a:xfrm>
              <a:off x="2592000" y="4039560"/>
              <a:ext cx="36648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i="1" lang="fr-FR" sz="24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23" name=""/>
          <p:cNvSpPr/>
          <p:nvPr/>
        </p:nvSpPr>
        <p:spPr>
          <a:xfrm>
            <a:off x="2984040" y="5292000"/>
            <a:ext cx="111960" cy="28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"/>
          <p:cNvSpPr txBox="1"/>
          <p:nvPr/>
        </p:nvSpPr>
        <p:spPr>
          <a:xfrm>
            <a:off x="3734640" y="4053960"/>
            <a:ext cx="63453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Flux hémisphérique émis par unité de surface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dans la bande [ω,ω+dω]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25" name=""/>
              <p:cNvSpPr txBox="1"/>
              <p:nvPr/>
            </p:nvSpPr>
            <p:spPr>
              <a:xfrm>
                <a:off x="4770000" y="5004000"/>
                <a:ext cx="2214000" cy="468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F</m:t>
                        </m:r>
                      </m:e>
                      <m:sub>
                        <m:r>
                          <m:t xml:space="preserve">ω</m:t>
                        </m:r>
                      </m:sub>
                    </m:sSub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ω</m:t>
                        </m:r>
                        <m:r>
                          <m:t xml:space="preserve">,</m:t>
                        </m:r>
                        <m:r>
                          <m:t xml:space="preserve">T</m:t>
                        </m:r>
                      </m:e>
                    </m:d>
                    <m:r>
                      <m:rPr>
                        <m:lit/>
                        <m:nor/>
                      </m:rPr>
                      <m:t xml:space="preserve">d</m:t>
                    </m:r>
                    <m:r>
                      <m:t xml:space="preserve">ω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26" name=""/>
          <p:cNvSpPr txBox="1"/>
          <p:nvPr/>
        </p:nvSpPr>
        <p:spPr>
          <a:xfrm>
            <a:off x="7488000" y="5184000"/>
            <a:ext cx="8236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avec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27" name=""/>
              <p:cNvSpPr txBox="1"/>
              <p:nvPr/>
            </p:nvSpPr>
            <p:spPr>
              <a:xfrm>
                <a:off x="3888000" y="5688000"/>
                <a:ext cx="2718000" cy="864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F</m:t>
                        </m:r>
                      </m:e>
                      <m:sub>
                        <m:r>
                          <m:t xml:space="preserve">ω</m:t>
                        </m:r>
                      </m:sub>
                    </m:sSub>
                    <m:r>
                      <m:t xml:space="preserve">=</m:t>
                    </m:r>
                    <m:f>
                      <m:num>
                        <m:r>
                          <m:t xml:space="preserve">c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sSub>
                      <m:e>
                        <m:r>
                          <m:t xml:space="preserve">u</m:t>
                        </m:r>
                      </m:e>
                      <m:sub>
                        <m:r>
                          <m:t xml:space="preserve">ω</m:t>
                        </m:r>
                      </m:sub>
                    </m:sSub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ω</m:t>
                        </m:r>
                        <m:r>
                          <m:t xml:space="preserve">,</m:t>
                        </m:r>
                        <m:r>
                          <m:t xml:space="preserve">T</m:t>
                        </m:r>
                      </m:e>
                    </m:d>
                  </m:oMath>
                </a14:m>
              </a:p>
            </p:txBody>
          </p:sp>
        </mc:Choice>
        <mc:Fallback/>
      </mc:AlternateContent>
      <p:sp>
        <p:nvSpPr>
          <p:cNvPr id="128" name=""/>
          <p:cNvSpPr txBox="1"/>
          <p:nvPr/>
        </p:nvSpPr>
        <p:spPr>
          <a:xfrm>
            <a:off x="6912000" y="6120000"/>
            <a:ext cx="28630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(en W.m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-2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.(rad.s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-1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-1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"/>
          <p:cNvSpPr txBox="1"/>
          <p:nvPr/>
        </p:nvSpPr>
        <p:spPr>
          <a:xfrm>
            <a:off x="72000" y="6624000"/>
            <a:ext cx="9792000" cy="1152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Là aussi il existe bien sûr une version en fonction de la variable λ</a:t>
            </a:r>
            <a:br>
              <a:rPr sz="2400"/>
            </a:br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On retrouve la loi du déplacement de Wien.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31" name=""/>
          <p:cNvGrpSpPr/>
          <p:nvPr/>
        </p:nvGrpSpPr>
        <p:grpSpPr>
          <a:xfrm>
            <a:off x="1440000" y="1555560"/>
            <a:ext cx="1584000" cy="2302200"/>
            <a:chOff x="1440000" y="1555560"/>
            <a:chExt cx="1584000" cy="2302200"/>
          </a:xfrm>
        </p:grpSpPr>
        <p:sp>
          <p:nvSpPr>
            <p:cNvPr id="132" name=""/>
            <p:cNvSpPr/>
            <p:nvPr/>
          </p:nvSpPr>
          <p:spPr>
            <a:xfrm>
              <a:off x="1440000" y="1769760"/>
              <a:ext cx="1584000" cy="2088000"/>
            </a:xfrm>
            <a:prstGeom prst="ellips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3" name=""/>
            <p:cNvSpPr txBox="1"/>
            <p:nvPr/>
          </p:nvSpPr>
          <p:spPr>
            <a:xfrm>
              <a:off x="1584000" y="2561760"/>
              <a:ext cx="140004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« VIDE »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4" name=""/>
            <p:cNvSpPr txBox="1"/>
            <p:nvPr/>
          </p:nvSpPr>
          <p:spPr>
            <a:xfrm>
              <a:off x="2592000" y="1555560"/>
              <a:ext cx="36648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i="1" lang="fr-FR" sz="24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35" name=""/>
          <p:cNvSpPr/>
          <p:nvPr/>
        </p:nvSpPr>
        <p:spPr>
          <a:xfrm>
            <a:off x="2984040" y="2808000"/>
            <a:ext cx="111960" cy="28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"/>
          <p:cNvSpPr txBox="1"/>
          <p:nvPr/>
        </p:nvSpPr>
        <p:spPr>
          <a:xfrm>
            <a:off x="3734640" y="1569960"/>
            <a:ext cx="63453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Flux hémisphérique émis par unité de surface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dans la bande [ω,ω+dω]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37" name=""/>
              <p:cNvSpPr txBox="1"/>
              <p:nvPr/>
            </p:nvSpPr>
            <p:spPr>
              <a:xfrm>
                <a:off x="4770000" y="2520000"/>
                <a:ext cx="2214000" cy="468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F</m:t>
                        </m:r>
                      </m:e>
                      <m:sub>
                        <m:r>
                          <m:t xml:space="preserve">ω</m:t>
                        </m:r>
                      </m:sub>
                    </m:sSub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ω</m:t>
                        </m:r>
                        <m:r>
                          <m:t xml:space="preserve">,</m:t>
                        </m:r>
                        <m:r>
                          <m:t xml:space="preserve">T</m:t>
                        </m:r>
                      </m:e>
                    </m:d>
                    <m:r>
                      <m:rPr>
                        <m:lit/>
                        <m:nor/>
                      </m:rPr>
                      <m:t xml:space="preserve">d</m:t>
                    </m:r>
                    <m:r>
                      <m:t xml:space="preserve">ω</m:t>
                    </m:r>
                  </m:oMath>
                </a14:m>
              </a:p>
            </p:txBody>
          </p:sp>
        </mc:Choice>
        <mc:Fallback/>
      </mc:AlternateContent>
      <p:sp>
        <p:nvSpPr>
          <p:cNvPr id="138" name=""/>
          <p:cNvSpPr txBox="1"/>
          <p:nvPr/>
        </p:nvSpPr>
        <p:spPr>
          <a:xfrm>
            <a:off x="7488000" y="2700000"/>
            <a:ext cx="8236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avec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39" name=""/>
              <p:cNvSpPr txBox="1"/>
              <p:nvPr/>
            </p:nvSpPr>
            <p:spPr>
              <a:xfrm>
                <a:off x="3888000" y="3204000"/>
                <a:ext cx="2718000" cy="864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F</m:t>
                        </m:r>
                      </m:e>
                      <m:sub>
                        <m:r>
                          <m:t xml:space="preserve">ω</m:t>
                        </m:r>
                      </m:sub>
                    </m:sSub>
                    <m:r>
                      <m:t xml:space="preserve">=</m:t>
                    </m:r>
                    <m:f>
                      <m:num>
                        <m:r>
                          <m:t xml:space="preserve">c</m:t>
                        </m:r>
                      </m:num>
                      <m:den>
                        <m:r>
                          <m:t xml:space="preserve">4</m:t>
                        </m:r>
                      </m:den>
                    </m:f>
                    <m:sSub>
                      <m:e>
                        <m:r>
                          <m:t xml:space="preserve">u</m:t>
                        </m:r>
                      </m:e>
                      <m:sub>
                        <m:r>
                          <m:t xml:space="preserve">ω</m:t>
                        </m:r>
                      </m:sub>
                    </m:sSub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ω</m:t>
                        </m:r>
                        <m:r>
                          <m:t xml:space="preserve">,</m:t>
                        </m:r>
                        <m:r>
                          <m:t xml:space="preserve">T</m:t>
                        </m:r>
                      </m:e>
                    </m:d>
                  </m:oMath>
                </a14:m>
              </a:p>
            </p:txBody>
          </p:sp>
        </mc:Choice>
        <mc:Fallback/>
      </mc:AlternateContent>
      <p:sp>
        <p:nvSpPr>
          <p:cNvPr id="140" name=""/>
          <p:cNvSpPr txBox="1"/>
          <p:nvPr/>
        </p:nvSpPr>
        <p:spPr>
          <a:xfrm>
            <a:off x="6912000" y="3636000"/>
            <a:ext cx="28630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(en W.m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-2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.(rad.s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-1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-1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"/>
          <p:cNvSpPr txBox="1"/>
          <p:nvPr/>
        </p:nvSpPr>
        <p:spPr>
          <a:xfrm>
            <a:off x="72000" y="4140000"/>
            <a:ext cx="9792000" cy="1152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Là aussi il existe bien sûr une version en fonction de la variable λ</a:t>
            </a:r>
            <a:br>
              <a:rPr sz="2400"/>
            </a:br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On retrouve la loi du déplacement de Wien.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42" name=""/>
          <p:cNvGrpSpPr/>
          <p:nvPr/>
        </p:nvGrpSpPr>
        <p:grpSpPr>
          <a:xfrm>
            <a:off x="432000" y="5400000"/>
            <a:ext cx="8856000" cy="648000"/>
            <a:chOff x="432000" y="5400000"/>
            <a:chExt cx="8856000" cy="648000"/>
          </a:xfrm>
        </p:grpSpPr>
        <p:sp>
          <p:nvSpPr>
            <p:cNvPr id="143" name=""/>
            <p:cNvSpPr txBox="1"/>
            <p:nvPr/>
          </p:nvSpPr>
          <p:spPr>
            <a:xfrm>
              <a:off x="432000" y="5472000"/>
              <a:ext cx="492480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Mais on a en plus la loi de Stefan : 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mc:AlternateContent>
          <mc:Choice xmlns:a14="http://schemas.microsoft.com/office/drawing/2010/main" Requires="a14">
            <p:sp>
              <p:nvSpPr>
                <p:cNvPr id="144" name=""/>
                <p:cNvSpPr txBox="1"/>
                <p:nvPr/>
              </p:nvSpPr>
              <p:spPr>
                <a:xfrm>
                  <a:off x="5335200" y="5400000"/>
                  <a:ext cx="3952800" cy="648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nary>
                        <m:naryPr>
                          <m:chr m:val="∫"/>
                          <m:subHide m:val="1"/>
                          <m:supHide m:val="1"/>
                        </m:naryPr>
                        <m:sub/>
                        <m:sup/>
                        <m:e>
                          <m:sSub>
                            <m:e>
                              <m:r>
                                <m:t xml:space="preserve">F</m:t>
                              </m:r>
                            </m:e>
                            <m:sub>
                              <m:r>
                                <m:t xml:space="preserve">ω</m:t>
                              </m:r>
                            </m:sub>
                          </m:sSub>
                        </m:e>
                      </m:nary>
                      <m:d>
                        <m:dPr>
                          <m:begChr m:val="("/>
                          <m:endChr m:val=")"/>
                        </m:dPr>
                        <m:e>
                          <m:r>
                            <m:t xml:space="preserve">ω</m:t>
                          </m:r>
                          <m:r>
                            <m:t xml:space="preserve">,</m:t>
                          </m:r>
                          <m:r>
                            <m:t xml:space="preserve">T</m:t>
                          </m:r>
                        </m:e>
                      </m:d>
                      <m:r>
                        <m:rPr>
                          <m:lit/>
                          <m:nor/>
                        </m:rPr>
                        <m:t xml:space="preserve">d</m:t>
                      </m:r>
                      <m:r>
                        <m:t xml:space="preserve">ω</m:t>
                      </m:r>
                      <m:r>
                        <m:t xml:space="preserve">=</m:t>
                      </m:r>
                      <m:r>
                        <m:t xml:space="preserve">σ</m:t>
                      </m:r>
                      <m:sSup>
                        <m:e>
                          <m:r>
                            <m:t xml:space="preserve">T</m:t>
                          </m:r>
                        </m:e>
                        <m:sup>
                          <m:r>
                            <m:t xml:space="preserve">4</m:t>
                          </m:r>
                        </m:sup>
                      </m:sSup>
                    </m:oMath>
                  </a14:m>
                </a:p>
              </p:txBody>
            </p:sp>
          </mc:Choice>
          <mc:Fallback/>
        </mc:AlternateContent>
      </p:grpSp>
      <p:sp>
        <p:nvSpPr>
          <p:cNvPr id="145" name=""/>
          <p:cNvSpPr txBox="1"/>
          <p:nvPr/>
        </p:nvSpPr>
        <p:spPr>
          <a:xfrm>
            <a:off x="1512000" y="6480000"/>
            <a:ext cx="9093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avec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46" name=""/>
              <p:cNvSpPr txBox="1"/>
              <p:nvPr/>
            </p:nvSpPr>
            <p:spPr>
              <a:xfrm>
                <a:off x="2448000" y="6120000"/>
                <a:ext cx="3996360" cy="1108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σ</m:t>
                    </m:r>
                    <m:r>
                      <m:t xml:space="preserve">=</m:t>
                    </m:r>
                    <m:f>
                      <m:num>
                        <m:sSup>
                          <m:e>
                            <m:r>
                              <m:t xml:space="preserve">π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</m:num>
                      <m:den>
                        <m:r>
                          <m:t xml:space="preserve">60</m:t>
                        </m:r>
                      </m:den>
                    </m:f>
                    <m:f>
                      <m:num>
                        <m:sSubSup>
                          <m:e>
                            <m:r>
                              <m:t xml:space="preserve">k</m:t>
                            </m:r>
                          </m:e>
                          <m:sub>
                            <m:r>
                              <m:t xml:space="preserve">B</m:t>
                            </m:r>
                          </m:sub>
                          <m:sup>
                            <m:r>
                              <m:t xml:space="preserve">4</m:t>
                            </m:r>
                          </m:sup>
                        </m:sSubSup>
                      </m:num>
                      <m:den>
                        <m:sSup>
                          <m:e>
                            <m:r>
                              <m:t xml:space="preserve">ℏ</m:t>
                            </m:r>
                          </m:e>
                          <m:sup>
                            <m:r>
                              <m:t xml:space="preserve">3</m:t>
                            </m:r>
                          </m:sup>
                        </m:sSup>
                        <m:sSup>
                          <m:e>
                            <m:r>
                              <m:t xml:space="preserve">c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</m:den>
                    </m:f>
                    <m:r>
                      <m:t xml:space="preserve">≈</m:t>
                    </m:r>
                    <m:sSup>
                      <m:e>
                        <m:r>
                          <m:t xml:space="preserve">5,670.10</m:t>
                        </m:r>
                      </m:e>
                      <m:sup>
                        <m:r>
                          <m:t xml:space="preserve">−</m:t>
                        </m:r>
                        <m:r>
                          <m:t xml:space="preserve">8</m:t>
                        </m:r>
                      </m:sup>
                    </m:sSup>
                  </m:oMath>
                </a14:m>
              </a:p>
            </p:txBody>
          </p:sp>
        </mc:Choice>
        <mc:Fallback/>
      </mc:AlternateContent>
      <p:sp>
        <p:nvSpPr>
          <p:cNvPr id="147" name=""/>
          <p:cNvSpPr txBox="1"/>
          <p:nvPr/>
        </p:nvSpPr>
        <p:spPr>
          <a:xfrm>
            <a:off x="6883200" y="6480000"/>
            <a:ext cx="13968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W.m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-2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.K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-4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9" name=""/>
          <p:cNvSpPr txBox="1"/>
          <p:nvPr/>
        </p:nvSpPr>
        <p:spPr>
          <a:xfrm>
            <a:off x="144000" y="1944000"/>
            <a:ext cx="99921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On a à peu près « fait le tour » sur le rayonnement d’équilibre thermique.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"/>
          <p:cNvSpPr txBox="1"/>
          <p:nvPr/>
        </p:nvSpPr>
        <p:spPr>
          <a:xfrm>
            <a:off x="576000" y="2952000"/>
            <a:ext cx="92286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Reste la question du « corps noir», vu maintenant comme un corps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opaque absorbant tous les rayonnements qui lui parviennent.,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et le lien avec la petite ouverture précédente….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"/>
          <p:cNvSpPr txBox="1"/>
          <p:nvPr/>
        </p:nvSpPr>
        <p:spPr>
          <a:xfrm>
            <a:off x="648000" y="4680000"/>
            <a:ext cx="9132120" cy="2129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C’est un « modèle » ; ça n’existe pas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Des objets réels s’en approchent plus ou moins, mais souvent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seulement dans une bande de fréquence donnée : dépôt de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noir de fumée (dans le visible), plâtre (de 5 à 80 µm), verre (pour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rayonnement thermique terrestre → serres)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3" name=""/>
          <p:cNvSpPr/>
          <p:nvPr/>
        </p:nvSpPr>
        <p:spPr>
          <a:xfrm>
            <a:off x="2595960" y="3149280"/>
            <a:ext cx="4967640" cy="3108240"/>
          </a:xfrm>
          <a:custGeom>
            <a:avLst/>
            <a:gdLst/>
            <a:ahLst/>
            <a:rect l="0" t="0" r="r" b="b"/>
            <a:pathLst>
              <a:path fill="none" w="13799" h="8634">
                <a:moveTo>
                  <a:pt x="1648" y="111"/>
                </a:moveTo>
                <a:cubicBezTo>
                  <a:pt x="948" y="170"/>
                  <a:pt x="353" y="718"/>
                  <a:pt x="125" y="1354"/>
                </a:cubicBezTo>
                <a:cubicBezTo>
                  <a:pt x="-47" y="1834"/>
                  <a:pt x="10" y="2336"/>
                  <a:pt x="5" y="2837"/>
                </a:cubicBezTo>
                <a:cubicBezTo>
                  <a:pt x="-1" y="3433"/>
                  <a:pt x="445" y="3930"/>
                  <a:pt x="807" y="4401"/>
                </a:cubicBezTo>
                <a:cubicBezTo>
                  <a:pt x="1336" y="5088"/>
                  <a:pt x="1729" y="5895"/>
                  <a:pt x="2370" y="6485"/>
                </a:cubicBezTo>
                <a:cubicBezTo>
                  <a:pt x="3015" y="7078"/>
                  <a:pt x="3658" y="7717"/>
                  <a:pt x="4495" y="8049"/>
                </a:cubicBezTo>
                <a:cubicBezTo>
                  <a:pt x="5317" y="8375"/>
                  <a:pt x="6201" y="8389"/>
                  <a:pt x="7060" y="8530"/>
                </a:cubicBezTo>
                <a:cubicBezTo>
                  <a:pt x="8054" y="8693"/>
                  <a:pt x="9064" y="8617"/>
                  <a:pt x="10067" y="8610"/>
                </a:cubicBezTo>
                <a:cubicBezTo>
                  <a:pt x="10761" y="8605"/>
                  <a:pt x="11464" y="8685"/>
                  <a:pt x="12152" y="8570"/>
                </a:cubicBezTo>
                <a:cubicBezTo>
                  <a:pt x="12768" y="8467"/>
                  <a:pt x="13216" y="7920"/>
                  <a:pt x="13434" y="7327"/>
                </a:cubicBezTo>
                <a:cubicBezTo>
                  <a:pt x="13691" y="6628"/>
                  <a:pt x="13823" y="5896"/>
                  <a:pt x="13795" y="5162"/>
                </a:cubicBezTo>
                <a:cubicBezTo>
                  <a:pt x="13771" y="4508"/>
                  <a:pt x="13771" y="3851"/>
                  <a:pt x="13795" y="3198"/>
                </a:cubicBezTo>
                <a:cubicBezTo>
                  <a:pt x="13815" y="2655"/>
                  <a:pt x="13501" y="2216"/>
                  <a:pt x="13234" y="1795"/>
                </a:cubicBezTo>
                <a:cubicBezTo>
                  <a:pt x="12861" y="1207"/>
                  <a:pt x="12156" y="951"/>
                  <a:pt x="11510" y="753"/>
                </a:cubicBezTo>
                <a:cubicBezTo>
                  <a:pt x="11044" y="610"/>
                  <a:pt x="10582" y="450"/>
                  <a:pt x="10107" y="352"/>
                </a:cubicBezTo>
                <a:cubicBezTo>
                  <a:pt x="9647" y="257"/>
                  <a:pt x="9179" y="205"/>
                  <a:pt x="8704" y="191"/>
                </a:cubicBezTo>
                <a:cubicBezTo>
                  <a:pt x="8181" y="177"/>
                  <a:pt x="7661" y="164"/>
                  <a:pt x="7141" y="151"/>
                </a:cubicBezTo>
                <a:cubicBezTo>
                  <a:pt x="6659" y="139"/>
                  <a:pt x="6177" y="163"/>
                  <a:pt x="5697" y="111"/>
                </a:cubicBezTo>
                <a:cubicBezTo>
                  <a:pt x="5232" y="60"/>
                  <a:pt x="4761" y="134"/>
                  <a:pt x="4294" y="31"/>
                </a:cubicBezTo>
                <a:cubicBezTo>
                  <a:pt x="3856" y="-66"/>
                  <a:pt x="3415" y="94"/>
                  <a:pt x="2971" y="71"/>
                </a:cubicBezTo>
                <a:cubicBezTo>
                  <a:pt x="2517" y="48"/>
                  <a:pt x="2062" y="71"/>
                  <a:pt x="1608" y="71"/>
                </a:cubicBezTo>
                <a:lnTo>
                  <a:pt x="1448" y="151"/>
                </a:lnTo>
              </a:path>
            </a:pathLst>
          </a:custGeom>
          <a:ln w="0">
            <a:solidFill>
              <a:srgbClr val="000000"/>
            </a:solidFill>
          </a:ln>
        </p:spPr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"/>
          <p:cNvSpPr txBox="1"/>
          <p:nvPr/>
        </p:nvSpPr>
        <p:spPr>
          <a:xfrm>
            <a:off x="4176000" y="4248000"/>
            <a:ext cx="20934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Corps opaque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5" name=""/>
          <p:cNvSpPr/>
          <p:nvPr/>
        </p:nvSpPr>
        <p:spPr>
          <a:xfrm>
            <a:off x="2232000" y="1728000"/>
            <a:ext cx="936000" cy="1296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6" name=""/>
          <p:cNvSpPr/>
          <p:nvPr/>
        </p:nvSpPr>
        <p:spPr>
          <a:xfrm>
            <a:off x="3168000" y="3024000"/>
            <a:ext cx="504000" cy="648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"/>
          <p:cNvSpPr/>
          <p:nvPr/>
        </p:nvSpPr>
        <p:spPr>
          <a:xfrm>
            <a:off x="3168000" y="2664000"/>
            <a:ext cx="864000" cy="401760"/>
          </a:xfrm>
          <a:custGeom>
            <a:avLst/>
            <a:gdLst/>
            <a:ahLst/>
            <a:rect l="0" t="0" r="r" b="b"/>
            <a:pathLst>
              <a:path fill="none" w="2400" h="1116">
                <a:moveTo>
                  <a:pt x="0" y="1000"/>
                </a:moveTo>
                <a:cubicBezTo>
                  <a:pt x="1200" y="1348"/>
                  <a:pt x="2000" y="800"/>
                  <a:pt x="2000" y="800"/>
                </a:cubicBezTo>
                <a:lnTo>
                  <a:pt x="2400" y="0"/>
                </a:lnTo>
              </a:path>
            </a:pathLst>
          </a:custGeom>
          <a:ln w="0">
            <a:solidFill>
              <a:srgbClr val="000000"/>
            </a:solidFill>
            <a:tailEnd len="med" type="triangle" w="med"/>
          </a:ln>
        </p:spPr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 txBox="1"/>
          <p:nvPr/>
        </p:nvSpPr>
        <p:spPr>
          <a:xfrm>
            <a:off x="1944000" y="1800360"/>
            <a:ext cx="418320" cy="503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i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"/>
          <p:cNvSpPr txBox="1"/>
          <p:nvPr/>
        </p:nvSpPr>
        <p:spPr>
          <a:xfrm>
            <a:off x="3266280" y="3600000"/>
            <a:ext cx="477720" cy="503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a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0" name=""/>
          <p:cNvSpPr txBox="1"/>
          <p:nvPr/>
        </p:nvSpPr>
        <p:spPr>
          <a:xfrm>
            <a:off x="3770280" y="2232000"/>
            <a:ext cx="438120" cy="503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r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1" name=""/>
          <p:cNvSpPr/>
          <p:nvPr/>
        </p:nvSpPr>
        <p:spPr>
          <a:xfrm flipV="1">
            <a:off x="5112000" y="2016000"/>
            <a:ext cx="504000" cy="1224000"/>
          </a:xfrm>
          <a:prstGeom prst="line">
            <a:avLst/>
          </a:prstGeom>
          <a:ln w="0">
            <a:solidFill>
              <a:srgbClr val="000000"/>
            </a:solidFill>
            <a:tailEnd len="med" type="triangle" w="med"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"/>
          <p:cNvSpPr txBox="1"/>
          <p:nvPr/>
        </p:nvSpPr>
        <p:spPr>
          <a:xfrm>
            <a:off x="5609880" y="1800000"/>
            <a:ext cx="477720" cy="503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3" name=""/>
          <p:cNvSpPr txBox="1"/>
          <p:nvPr/>
        </p:nvSpPr>
        <p:spPr>
          <a:xfrm>
            <a:off x="1262160" y="2520360"/>
            <a:ext cx="1329840" cy="503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i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=φ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a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+φ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r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4" name=""/>
          <p:cNvSpPr txBox="1"/>
          <p:nvPr/>
        </p:nvSpPr>
        <p:spPr>
          <a:xfrm>
            <a:off x="4104000" y="1512000"/>
            <a:ext cx="1389240" cy="503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p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=φ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r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+φ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65" name=""/>
          <p:cNvGrpSpPr/>
          <p:nvPr/>
        </p:nvGrpSpPr>
        <p:grpSpPr>
          <a:xfrm>
            <a:off x="648000" y="6406560"/>
            <a:ext cx="7776000" cy="505440"/>
            <a:chOff x="648000" y="6406560"/>
            <a:chExt cx="7776000" cy="505440"/>
          </a:xfrm>
        </p:grpSpPr>
        <p:sp>
          <p:nvSpPr>
            <p:cNvPr id="166" name=""/>
            <p:cNvSpPr txBox="1"/>
            <p:nvPr/>
          </p:nvSpPr>
          <p:spPr>
            <a:xfrm>
              <a:off x="648000" y="6480000"/>
              <a:ext cx="677664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À l’équilibre avec le rayonnement :              donc 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7" name=""/>
            <p:cNvSpPr txBox="1"/>
            <p:nvPr/>
          </p:nvSpPr>
          <p:spPr>
            <a:xfrm>
              <a:off x="5510160" y="6406560"/>
              <a:ext cx="893880" cy="5036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φ</a:t>
              </a:r>
              <a:r>
                <a:rPr b="0" lang="fr-FR" sz="2400" spc="-1" strike="noStrike" baseline="-33000">
                  <a:solidFill>
                    <a:srgbClr val="000000"/>
                  </a:solidFill>
                  <a:latin typeface="Arial"/>
                </a:rPr>
                <a:t>i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=φ</a:t>
              </a:r>
              <a:r>
                <a:rPr b="0" lang="fr-FR" sz="2400" spc="-1" strike="noStrike" baseline="-33000">
                  <a:solidFill>
                    <a:srgbClr val="000000"/>
                  </a:solidFill>
                  <a:latin typeface="Arial"/>
                </a:rPr>
                <a:t>p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8" name=""/>
            <p:cNvSpPr txBox="1"/>
            <p:nvPr/>
          </p:nvSpPr>
          <p:spPr>
            <a:xfrm>
              <a:off x="7470720" y="6408360"/>
              <a:ext cx="953280" cy="5036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φ</a:t>
              </a:r>
              <a:r>
                <a:rPr b="0" lang="fr-FR" sz="2400" spc="-1" strike="noStrike" baseline="-33000">
                  <a:solidFill>
                    <a:srgbClr val="000000"/>
                  </a:solidFill>
                  <a:latin typeface="Arial"/>
                </a:rPr>
                <a:t>a</a:t>
              </a:r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=φ</a:t>
              </a:r>
              <a:r>
                <a:rPr b="0" lang="fr-FR" sz="2400" spc="-1" strike="noStrike" baseline="-33000">
                  <a:solidFill>
                    <a:srgbClr val="000000"/>
                  </a:solidFill>
                  <a:latin typeface="Arial"/>
                </a:rPr>
                <a:t>e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69" name=""/>
          <p:cNvGrpSpPr/>
          <p:nvPr/>
        </p:nvGrpSpPr>
        <p:grpSpPr>
          <a:xfrm>
            <a:off x="589680" y="6910200"/>
            <a:ext cx="7732800" cy="503640"/>
            <a:chOff x="589680" y="6910200"/>
            <a:chExt cx="7732800" cy="503640"/>
          </a:xfrm>
        </p:grpSpPr>
        <p:sp>
          <p:nvSpPr>
            <p:cNvPr id="170" name=""/>
            <p:cNvSpPr txBox="1"/>
            <p:nvPr/>
          </p:nvSpPr>
          <p:spPr>
            <a:xfrm>
              <a:off x="589680" y="6910200"/>
              <a:ext cx="418320" cy="5036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φ</a:t>
              </a:r>
              <a:r>
                <a:rPr b="0" lang="fr-FR" sz="2400" spc="-1" strike="noStrike" baseline="-33000">
                  <a:solidFill>
                    <a:srgbClr val="000000"/>
                  </a:solidFill>
                  <a:latin typeface="Arial"/>
                </a:rPr>
                <a:t>i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1" name=""/>
            <p:cNvSpPr txBox="1"/>
            <p:nvPr/>
          </p:nvSpPr>
          <p:spPr>
            <a:xfrm>
              <a:off x="1008000" y="6913800"/>
              <a:ext cx="731448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et         sont donnés par la loi de Planck, à l ‘équilibre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2" name=""/>
            <p:cNvSpPr txBox="1"/>
            <p:nvPr/>
          </p:nvSpPr>
          <p:spPr>
            <a:xfrm>
              <a:off x="1512000" y="6910200"/>
              <a:ext cx="477720" cy="5036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φ</a:t>
              </a:r>
              <a:r>
                <a:rPr b="0" lang="fr-FR" sz="2400" spc="-1" strike="noStrike" baseline="-33000">
                  <a:solidFill>
                    <a:srgbClr val="000000"/>
                  </a:solidFill>
                  <a:latin typeface="Arial"/>
                </a:rPr>
                <a:t>p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73" name=""/>
          <p:cNvGrpSpPr/>
          <p:nvPr/>
        </p:nvGrpSpPr>
        <p:grpSpPr>
          <a:xfrm>
            <a:off x="7565040" y="1656000"/>
            <a:ext cx="2010960" cy="2447640"/>
            <a:chOff x="7565040" y="1656000"/>
            <a:chExt cx="2010960" cy="2447640"/>
          </a:xfrm>
        </p:grpSpPr>
        <p:sp>
          <p:nvSpPr>
            <p:cNvPr id="174" name=""/>
            <p:cNvSpPr txBox="1"/>
            <p:nvPr/>
          </p:nvSpPr>
          <p:spPr>
            <a:xfrm>
              <a:off x="7565040" y="1656000"/>
              <a:ext cx="201096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Corps NOIR :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5" name=""/>
            <p:cNvSpPr txBox="1"/>
            <p:nvPr/>
          </p:nvSpPr>
          <p:spPr>
            <a:xfrm>
              <a:off x="8069040" y="2232000"/>
              <a:ext cx="919440" cy="504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φ</a:t>
              </a:r>
              <a:r>
                <a:rPr b="0" lang="fr-FR" sz="2400" spc="-1" strike="noStrike" baseline="-33000">
                  <a:solidFill>
                    <a:srgbClr val="ce181e"/>
                  </a:solidFill>
                  <a:latin typeface="Arial"/>
                </a:rPr>
                <a:t>r</a:t>
              </a:r>
              <a:r>
                <a:rPr b="0" lang="fr-FR" sz="2400" spc="-1" strike="noStrike" baseline="33000">
                  <a:solidFill>
                    <a:srgbClr val="ce181e"/>
                  </a:solidFill>
                  <a:latin typeface="Arial"/>
                </a:rPr>
                <a:t> </a:t>
              </a:r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= 0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6" name=""/>
            <p:cNvSpPr txBox="1"/>
            <p:nvPr/>
          </p:nvSpPr>
          <p:spPr>
            <a:xfrm>
              <a:off x="7997040" y="2952000"/>
              <a:ext cx="1440000" cy="4320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et donc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7" name=""/>
            <p:cNvSpPr txBox="1"/>
            <p:nvPr/>
          </p:nvSpPr>
          <p:spPr>
            <a:xfrm>
              <a:off x="7963200" y="3600000"/>
              <a:ext cx="1540080" cy="50364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φ</a:t>
              </a:r>
              <a:r>
                <a:rPr b="0" lang="fr-FR" sz="2400" spc="-1" strike="noStrike" baseline="-33000">
                  <a:solidFill>
                    <a:srgbClr val="ce181e"/>
                  </a:solidFill>
                  <a:latin typeface="Arial"/>
                </a:rPr>
                <a:t>i</a:t>
              </a:r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=φ</a:t>
              </a:r>
              <a:r>
                <a:rPr b="0" lang="fr-FR" sz="2400" spc="-1" strike="noStrike" baseline="-33000">
                  <a:solidFill>
                    <a:srgbClr val="ce181e"/>
                  </a:solidFill>
                  <a:latin typeface="Arial"/>
                </a:rPr>
                <a:t>a</a:t>
              </a:r>
              <a:r>
                <a:rPr b="0" lang="fr-FR" sz="2400" spc="-1" strike="noStrike">
                  <a:solidFill>
                    <a:srgbClr val="ce181e"/>
                  </a:solidFill>
                  <a:latin typeface="Arial"/>
                </a:rPr>
                <a:t> = φ</a:t>
              </a:r>
              <a:r>
                <a:rPr b="0" lang="fr-FR" sz="2400" spc="-1" strike="noStrike" baseline="-33000">
                  <a:solidFill>
                    <a:srgbClr val="ce181e"/>
                  </a:solidFill>
                  <a:latin typeface="Arial"/>
                </a:rPr>
                <a:t>e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78" name=""/>
          <p:cNvSpPr txBox="1"/>
          <p:nvPr/>
        </p:nvSpPr>
        <p:spPr>
          <a:xfrm>
            <a:off x="7524000" y="4154760"/>
            <a:ext cx="2592000" cy="2469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ce181e"/>
                </a:solidFill>
                <a:latin typeface="Arial"/>
              </a:rPr>
              <a:t>indépendamment de la nature du corps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" dur="indefinite" restart="never" nodeType="tmRoot">
          <p:childTnLst>
            <p:seq>
              <p:cTn id="18" dur="indefinite" nodeType="mainSeq">
                <p:childTnLst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" descr=""/>
          <p:cNvPicPr/>
          <p:nvPr/>
        </p:nvPicPr>
        <p:blipFill>
          <a:blip r:embed="rId1"/>
          <a:stretch/>
        </p:blipFill>
        <p:spPr>
          <a:xfrm>
            <a:off x="2232000" y="1676880"/>
            <a:ext cx="7619760" cy="5667120"/>
          </a:xfrm>
          <a:prstGeom prst="rect">
            <a:avLst/>
          </a:prstGeom>
          <a:ln w="0">
            <a:noFill/>
          </a:ln>
        </p:spPr>
      </p:pic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"/>
          <p:cNvSpPr txBox="1"/>
          <p:nvPr/>
        </p:nvSpPr>
        <p:spPr>
          <a:xfrm>
            <a:off x="576000" y="1563480"/>
            <a:ext cx="2109960" cy="102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Des exemples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3" name=""/>
          <p:cNvSpPr txBox="1"/>
          <p:nvPr/>
        </p:nvSpPr>
        <p:spPr>
          <a:xfrm>
            <a:off x="576000" y="1563480"/>
            <a:ext cx="2109960" cy="102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Des exemples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4" name="" descr=""/>
          <p:cNvPicPr/>
          <p:nvPr/>
        </p:nvPicPr>
        <p:blipFill>
          <a:blip r:embed="rId1"/>
          <a:stretch/>
        </p:blipFill>
        <p:spPr>
          <a:xfrm>
            <a:off x="1656000" y="3024000"/>
            <a:ext cx="5379840" cy="4131000"/>
          </a:xfrm>
          <a:prstGeom prst="rect">
            <a:avLst/>
          </a:prstGeom>
          <a:ln w="0">
            <a:noFill/>
          </a:ln>
        </p:spPr>
      </p:pic>
      <p:sp>
        <p:nvSpPr>
          <p:cNvPr id="185" name=""/>
          <p:cNvSpPr txBox="1"/>
          <p:nvPr/>
        </p:nvSpPr>
        <p:spPr>
          <a:xfrm>
            <a:off x="3096000" y="2376000"/>
            <a:ext cx="5832000" cy="792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rayonnement fossile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" descr=""/>
          <p:cNvPicPr/>
          <p:nvPr/>
        </p:nvPicPr>
        <p:blipFill>
          <a:blip r:embed="rId1"/>
          <a:stretch/>
        </p:blipFill>
        <p:spPr>
          <a:xfrm>
            <a:off x="-3240" y="1180080"/>
            <a:ext cx="10079640" cy="6299280"/>
          </a:xfrm>
          <a:prstGeom prst="rect">
            <a:avLst/>
          </a:prstGeom>
          <a:ln w="0">
            <a:noFill/>
          </a:ln>
        </p:spPr>
      </p:pic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8" name=""/>
          <p:cNvSpPr txBox="1"/>
          <p:nvPr/>
        </p:nvSpPr>
        <p:spPr>
          <a:xfrm>
            <a:off x="576000" y="1563480"/>
            <a:ext cx="2109960" cy="1026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Des exemples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9" name=""/>
          <p:cNvSpPr txBox="1"/>
          <p:nvPr/>
        </p:nvSpPr>
        <p:spPr>
          <a:xfrm>
            <a:off x="3096000" y="2376000"/>
            <a:ext cx="5832000" cy="792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rayonnement fossile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0" name=""/>
          <p:cNvSpPr txBox="1"/>
          <p:nvPr/>
        </p:nvSpPr>
        <p:spPr>
          <a:xfrm>
            <a:off x="7458840" y="1656000"/>
            <a:ext cx="22611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Satellite Planck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"/>
          <p:cNvSpPr txBox="1"/>
          <p:nvPr/>
        </p:nvSpPr>
        <p:spPr>
          <a:xfrm>
            <a:off x="576000" y="1563480"/>
            <a:ext cx="6624000" cy="3148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Des exemples d’applications 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thermographie médicale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diagnostic thermique des habitations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détection de présence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guidage des missiles vers les réacteurs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Rayonnement d’équilibre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"/>
          <p:cNvSpPr txBox="1"/>
          <p:nvPr/>
        </p:nvSpPr>
        <p:spPr>
          <a:xfrm>
            <a:off x="792000" y="1836000"/>
            <a:ext cx="9074880" cy="4921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Un aspect historique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position centrale dans l’évolution théorique de la Physique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échec de l’électromagnétisme « classique » (non quantique)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pour expliquer les caractéristiques spectrales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Planck (1900) : quantification des échanges énergétiques entre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matière et le champ électromagnétique (introduit les constantes</a:t>
            </a:r>
            <a:br>
              <a:rPr sz="2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h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et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k</a:t>
            </a:r>
            <a:r>
              <a:rPr b="0" i="1" lang="fr-FR" sz="2400" spc="-1" strike="noStrike" baseline="-33000">
                <a:solidFill>
                  <a:srgbClr val="000000"/>
                </a:solidFill>
                <a:latin typeface="Arial"/>
              </a:rPr>
              <a:t>B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À l’origine de la théorie quantique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Einstein (1905) : le rayonnement lui-même est quantifié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4" name=""/>
          <p:cNvSpPr txBox="1"/>
          <p:nvPr/>
        </p:nvSpPr>
        <p:spPr>
          <a:xfrm>
            <a:off x="936000" y="2880000"/>
            <a:ext cx="62460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Reste maintenant à parler de l’</a:t>
            </a:r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effet de serre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5" name=""/>
          <p:cNvSpPr txBox="1"/>
          <p:nvPr/>
        </p:nvSpPr>
        <p:spPr>
          <a:xfrm>
            <a:off x="1080000" y="3888000"/>
            <a:ext cx="8728920" cy="2129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Pas eu le temps de rédiger.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Je conseille l’article du BUP : « L’effet de serre atmosphérique :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plus subtil qu’on ne le croit !, Jean-Louis Dufresne et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Jacques Treiner, BUP vol 105, juillet-août-septembre 2011,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pp. 821–840 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6" name=""/>
          <p:cNvSpPr txBox="1"/>
          <p:nvPr/>
        </p:nvSpPr>
        <p:spPr>
          <a:xfrm>
            <a:off x="72000" y="6769440"/>
            <a:ext cx="9940320" cy="430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https://planet-terre.ens-lyon.fr/ressource/rayonnement-effet-de-serre.xml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7" name=""/>
          <p:cNvSpPr txBox="1"/>
          <p:nvPr/>
        </p:nvSpPr>
        <p:spPr>
          <a:xfrm>
            <a:off x="1224000" y="6408000"/>
            <a:ext cx="20599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Et l’excellent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"/>
          <p:cNvSpPr txBox="1"/>
          <p:nvPr/>
        </p:nvSpPr>
        <p:spPr>
          <a:xfrm>
            <a:off x="845640" y="1605960"/>
            <a:ext cx="81543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Développement pédagogique et didactique (enseignement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au collège ou au lycée)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50436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0" name=""/>
          <p:cNvSpPr txBox="1"/>
          <p:nvPr/>
        </p:nvSpPr>
        <p:spPr>
          <a:xfrm>
            <a:off x="432360" y="4342320"/>
            <a:ext cx="9579240" cy="1789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J’essaie de répertorier ci-dessous les apparitions du concept dans les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programmes de collège – lycée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"/>
          <p:cNvSpPr txBox="1"/>
          <p:nvPr/>
        </p:nvSpPr>
        <p:spPr>
          <a:xfrm>
            <a:off x="845640" y="1605960"/>
            <a:ext cx="81543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Développement pédagogique et didactique (enseignement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au collège ou au lycée)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50436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3" name="" descr=""/>
          <p:cNvPicPr/>
          <p:nvPr/>
        </p:nvPicPr>
        <p:blipFill>
          <a:blip r:embed="rId1"/>
          <a:stretch/>
        </p:blipFill>
        <p:spPr>
          <a:xfrm>
            <a:off x="864000" y="4104000"/>
            <a:ext cx="8138520" cy="936000"/>
          </a:xfrm>
          <a:prstGeom prst="rect">
            <a:avLst/>
          </a:prstGeom>
          <a:ln w="0">
            <a:noFill/>
          </a:ln>
        </p:spPr>
      </p:pic>
      <p:sp>
        <p:nvSpPr>
          <p:cNvPr id="204" name=""/>
          <p:cNvSpPr txBox="1"/>
          <p:nvPr/>
        </p:nvSpPr>
        <p:spPr>
          <a:xfrm>
            <a:off x="418320" y="3601800"/>
            <a:ext cx="29239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Seconde GT 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"/>
          <p:cNvSpPr txBox="1"/>
          <p:nvPr/>
        </p:nvSpPr>
        <p:spPr>
          <a:xfrm>
            <a:off x="394560" y="360000"/>
            <a:ext cx="231444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Première –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enseignement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scientifique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6" name="" descr=""/>
          <p:cNvPicPr/>
          <p:nvPr/>
        </p:nvPicPr>
        <p:blipFill>
          <a:blip r:embed="rId1"/>
          <a:stretch/>
        </p:blipFill>
        <p:spPr>
          <a:xfrm>
            <a:off x="3856320" y="72360"/>
            <a:ext cx="5503680" cy="75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"/>
          <p:cNvSpPr txBox="1"/>
          <p:nvPr/>
        </p:nvSpPr>
        <p:spPr>
          <a:xfrm>
            <a:off x="394560" y="360000"/>
            <a:ext cx="231444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Première –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enseignement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scientifique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08" name="" descr=""/>
          <p:cNvPicPr/>
          <p:nvPr/>
        </p:nvPicPr>
        <p:blipFill>
          <a:blip r:embed="rId1"/>
          <a:stretch/>
        </p:blipFill>
        <p:spPr>
          <a:xfrm>
            <a:off x="2500920" y="59400"/>
            <a:ext cx="7552440" cy="7428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"/>
          <p:cNvSpPr txBox="1"/>
          <p:nvPr/>
        </p:nvSpPr>
        <p:spPr>
          <a:xfrm>
            <a:off x="394560" y="360000"/>
            <a:ext cx="23310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Première ST2S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0" name="" descr=""/>
          <p:cNvPicPr/>
          <p:nvPr/>
        </p:nvPicPr>
        <p:blipFill>
          <a:blip r:embed="rId1"/>
          <a:stretch/>
        </p:blipFill>
        <p:spPr>
          <a:xfrm>
            <a:off x="3096000" y="495000"/>
            <a:ext cx="6143400" cy="2457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"/>
          <p:cNvSpPr txBox="1"/>
          <p:nvPr/>
        </p:nvSpPr>
        <p:spPr>
          <a:xfrm>
            <a:off x="394560" y="360000"/>
            <a:ext cx="231444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Terminale –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enseignement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scientifique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2" name="" descr=""/>
          <p:cNvPicPr/>
          <p:nvPr/>
        </p:nvPicPr>
        <p:blipFill>
          <a:blip r:embed="rId1"/>
          <a:stretch/>
        </p:blipFill>
        <p:spPr>
          <a:xfrm>
            <a:off x="1728000" y="0"/>
            <a:ext cx="8263800" cy="75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"/>
          <p:cNvSpPr txBox="1"/>
          <p:nvPr/>
        </p:nvSpPr>
        <p:spPr>
          <a:xfrm>
            <a:off x="394560" y="360000"/>
            <a:ext cx="231444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Terminale –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enseignement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scientifique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4" name="" descr=""/>
          <p:cNvPicPr/>
          <p:nvPr/>
        </p:nvPicPr>
        <p:blipFill>
          <a:blip r:embed="rId1"/>
          <a:stretch/>
        </p:blipFill>
        <p:spPr>
          <a:xfrm>
            <a:off x="2088000" y="0"/>
            <a:ext cx="8524440" cy="7194960"/>
          </a:xfrm>
          <a:prstGeom prst="rect">
            <a:avLst/>
          </a:prstGeom>
          <a:ln w="0">
            <a:noFill/>
          </a:ln>
        </p:spPr>
      </p:pic>
      <p:sp>
        <p:nvSpPr>
          <p:cNvPr id="215" name=""/>
          <p:cNvSpPr txBox="1"/>
          <p:nvPr/>
        </p:nvSpPr>
        <p:spPr>
          <a:xfrm>
            <a:off x="360000" y="7056000"/>
            <a:ext cx="23173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et voir la suite...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"/>
          <p:cNvSpPr txBox="1"/>
          <p:nvPr/>
        </p:nvSpPr>
        <p:spPr>
          <a:xfrm>
            <a:off x="394560" y="360000"/>
            <a:ext cx="80751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Terminale STL – </a:t>
            </a:r>
            <a:br>
              <a:rPr sz="2400"/>
            </a:br>
            <a:r>
              <a:rPr b="1" lang="fr-FR" sz="2400" spc="-1" strike="noStrike">
                <a:solidFill>
                  <a:srgbClr val="ff0000"/>
                </a:solidFill>
                <a:latin typeface="Arial"/>
              </a:rPr>
              <a:t>sciences physiques et chimiques en laboratoire 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17" name="" descr=""/>
          <p:cNvPicPr/>
          <p:nvPr/>
        </p:nvPicPr>
        <p:blipFill>
          <a:blip r:embed="rId1"/>
          <a:stretch/>
        </p:blipFill>
        <p:spPr>
          <a:xfrm>
            <a:off x="1584000" y="1656000"/>
            <a:ext cx="6419520" cy="3504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5058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9" name=""/>
          <p:cNvSpPr txBox="1"/>
          <p:nvPr/>
        </p:nvSpPr>
        <p:spPr>
          <a:xfrm>
            <a:off x="648000" y="1872000"/>
            <a:ext cx="74808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On développe un point particulier au niveau post-bac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0" name=""/>
          <p:cNvSpPr txBox="1"/>
          <p:nvPr/>
        </p:nvSpPr>
        <p:spPr>
          <a:xfrm>
            <a:off x="702360" y="2736000"/>
            <a:ext cx="60238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Seule apparition du concept : en PC (2021)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1" name="" descr=""/>
          <p:cNvPicPr/>
          <p:nvPr/>
        </p:nvPicPr>
        <p:blipFill>
          <a:blip r:embed="rId1"/>
          <a:stretch/>
        </p:blipFill>
        <p:spPr>
          <a:xfrm>
            <a:off x="720000" y="3960000"/>
            <a:ext cx="8534160" cy="2790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Rayonnement d’équilibre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"/>
          <p:cNvSpPr txBox="1"/>
          <p:nvPr/>
        </p:nvSpPr>
        <p:spPr>
          <a:xfrm>
            <a:off x="792000" y="2268000"/>
            <a:ext cx="8129520" cy="454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Rayonnement 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il s’agit d’</a:t>
            </a:r>
            <a:r>
              <a:rPr b="0" lang="fr-FR" sz="2400" spc="-1" strike="noStrike">
                <a:solidFill>
                  <a:srgbClr val="ce181e"/>
                </a:solidFill>
                <a:latin typeface="Arial"/>
              </a:rPr>
              <a:t>ondes électromagnétiques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(et/ou d’un « gaz » de </a:t>
            </a:r>
            <a:r>
              <a:rPr b="0" lang="fr-FR" sz="2400" spc="-1" strike="noStrike">
                <a:solidFill>
                  <a:srgbClr val="ce181e"/>
                </a:solidFill>
                <a:latin typeface="Arial"/>
              </a:rPr>
              <a:t>photons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Rayonnement </a:t>
            </a:r>
            <a:r>
              <a:rPr b="0" i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thermique 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tout corps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chauffé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(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 &gt; 0 K)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émet un tel rayonnement. </a:t>
            </a:r>
            <a:r>
              <a:rPr b="0" lang="fr-FR" sz="2400" spc="-1" strike="noStrike">
                <a:solidFill>
                  <a:srgbClr val="ce181e"/>
                </a:solidFill>
                <a:latin typeface="Arial"/>
              </a:rPr>
              <a:t>Spectre continu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 Décalé vers 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fréquences élevées quand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 ↗. Émission d’autant plus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importante que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 ↗.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Rayonnement d’équilibre thermique 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cavité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vide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dont les parois sont maintenues à la température 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 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;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rayonnement dont on parle est celui qui va exister </a:t>
            </a:r>
            <a:br>
              <a:rPr sz="2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dans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la cavité, une fois l’équilibre atteint.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Il a des caractéristiques parfaitement définies.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"/>
          <p:cNvSpPr txBox="1"/>
          <p:nvPr/>
        </p:nvSpPr>
        <p:spPr>
          <a:xfrm>
            <a:off x="432000" y="1512000"/>
            <a:ext cx="35686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Savoir de quoi on parle...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0" name=""/>
          <p:cNvGrpSpPr/>
          <p:nvPr/>
        </p:nvGrpSpPr>
        <p:grpSpPr>
          <a:xfrm>
            <a:off x="7992000" y="4825800"/>
            <a:ext cx="1584000" cy="2302200"/>
            <a:chOff x="7992000" y="4825800"/>
            <a:chExt cx="1584000" cy="2302200"/>
          </a:xfrm>
        </p:grpSpPr>
        <p:sp>
          <p:nvSpPr>
            <p:cNvPr id="51" name=""/>
            <p:cNvSpPr/>
            <p:nvPr/>
          </p:nvSpPr>
          <p:spPr>
            <a:xfrm>
              <a:off x="7992000" y="5040000"/>
              <a:ext cx="1584000" cy="2088000"/>
            </a:xfrm>
            <a:prstGeom prst="ellips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" name=""/>
            <p:cNvSpPr txBox="1"/>
            <p:nvPr/>
          </p:nvSpPr>
          <p:spPr>
            <a:xfrm>
              <a:off x="8136000" y="5832000"/>
              <a:ext cx="140004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« VIDE »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" name=""/>
            <p:cNvSpPr txBox="1"/>
            <p:nvPr/>
          </p:nvSpPr>
          <p:spPr>
            <a:xfrm>
              <a:off x="9144000" y="4825800"/>
              <a:ext cx="36648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i="1" lang="fr-FR" sz="24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PlaceHolder 1"/>
          <p:cNvSpPr>
            <a:spLocks noGrp="1"/>
          </p:cNvSpPr>
          <p:nvPr>
            <p:ph type="title"/>
          </p:nvPr>
        </p:nvSpPr>
        <p:spPr>
          <a:xfrm>
            <a:off x="50616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Bibliographie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3" name=""/>
          <p:cNvSpPr txBox="1"/>
          <p:nvPr/>
        </p:nvSpPr>
        <p:spPr>
          <a:xfrm>
            <a:off x="864000" y="2304000"/>
            <a:ext cx="9191880" cy="348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Thermodynamique, B. Diu, C. Guthmann, D. Lederer, B. Roulet,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Hermann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(pour l’aspect thermodynamique)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Physique statistique, B. Diu, C. Guthmann, D. Lederer, B. Roulet,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Hermann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Thermodynamique, Stéphane Olivier et Hubert Gié, Lavoisier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Tec et Doc, dernier chapitre (1996) </a:t>
            </a:r>
            <a:r>
              <a:rPr b="0" lang="fr-FR" sz="2400" spc="-1" strike="noStrike">
                <a:solidFill>
                  <a:srgbClr val="0084d1"/>
                </a:solidFill>
                <a:latin typeface="Arial"/>
              </a:rPr>
              <a:t>(présent à l’agreg !)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ce181e"/>
                </a:solidFill>
                <a:latin typeface="Arial"/>
              </a:rPr>
              <a:t>Penser à BUPDOC : plein d'articles, plus accessibles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224" name="" descr=""/>
          <p:cNvPicPr/>
          <p:nvPr/>
        </p:nvPicPr>
        <p:blipFill>
          <a:blip r:embed="rId1"/>
          <a:stretch/>
        </p:blipFill>
        <p:spPr>
          <a:xfrm>
            <a:off x="72000" y="6048000"/>
            <a:ext cx="10079640" cy="350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Rayonnement d’équilibre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"/>
          <p:cNvSpPr txBox="1"/>
          <p:nvPr/>
        </p:nvSpPr>
        <p:spPr>
          <a:xfrm>
            <a:off x="792000" y="2268000"/>
            <a:ext cx="8129520" cy="454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Ou encore (cf Olivier et Gié) :</a:t>
            </a:r>
            <a:br>
              <a:rPr sz="2400"/>
            </a:br>
            <a:br>
              <a:rPr sz="2400"/>
            </a:b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Rayonnement d’équilibre thermique 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Équilibre thermodynamique à la température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d’un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système constitué de corps opaques placés dans un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milieu transparent isotrope non dispersif d’indice 1 (ou très voisin de 1)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condition d’équilibre thermodynamique impose l’équilibre radiatif des corps opaques avec le rayonnement dans lequel ils baignent (réciproque fausse)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"/>
          <p:cNvSpPr txBox="1"/>
          <p:nvPr/>
        </p:nvSpPr>
        <p:spPr>
          <a:xfrm>
            <a:off x="216000" y="2304000"/>
            <a:ext cx="9833760" cy="2809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lien avec le corps noir viendra après, mais signalons dès maintenant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qu’on appelle « corps noir »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aussi bien le gaz de photons en équilibre dans la cavité à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qu’un corps parfaitement absorbant (voir plus loin), qu’on réalise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expérimentalement en perçant un tout petit trou dans l’enceinte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précédente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58" name=""/>
          <p:cNvGrpSpPr/>
          <p:nvPr/>
        </p:nvGrpSpPr>
        <p:grpSpPr>
          <a:xfrm>
            <a:off x="2376000" y="4896000"/>
            <a:ext cx="1584000" cy="2302200"/>
            <a:chOff x="2376000" y="4896000"/>
            <a:chExt cx="1584000" cy="2302200"/>
          </a:xfrm>
        </p:grpSpPr>
        <p:sp>
          <p:nvSpPr>
            <p:cNvPr id="59" name=""/>
            <p:cNvSpPr/>
            <p:nvPr/>
          </p:nvSpPr>
          <p:spPr>
            <a:xfrm>
              <a:off x="2376000" y="5110200"/>
              <a:ext cx="1584000" cy="2088000"/>
            </a:xfrm>
            <a:prstGeom prst="ellipse">
              <a:avLst/>
            </a:prstGeom>
            <a:noFill/>
            <a:ln w="36000">
              <a:solidFill>
                <a:srgbClr val="00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0" name=""/>
            <p:cNvSpPr txBox="1"/>
            <p:nvPr/>
          </p:nvSpPr>
          <p:spPr>
            <a:xfrm>
              <a:off x="2520000" y="5902200"/>
              <a:ext cx="140004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Arial"/>
                </a:rPr>
                <a:t>« VIDE »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1" name=""/>
            <p:cNvSpPr txBox="1"/>
            <p:nvPr/>
          </p:nvSpPr>
          <p:spPr>
            <a:xfrm>
              <a:off x="3528000" y="4896000"/>
              <a:ext cx="36648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i="1" lang="fr-FR" sz="2400" spc="-1" strike="noStrike">
                  <a:solidFill>
                    <a:srgbClr val="000000"/>
                  </a:solidFill>
                  <a:latin typeface="Arial"/>
                </a:rPr>
                <a:t>T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62" name=""/>
          <p:cNvSpPr/>
          <p:nvPr/>
        </p:nvSpPr>
        <p:spPr>
          <a:xfrm>
            <a:off x="3884040" y="5832000"/>
            <a:ext cx="111960" cy="288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" name=""/>
          <p:cNvSpPr txBox="1"/>
          <p:nvPr/>
        </p:nvSpPr>
        <p:spPr>
          <a:xfrm>
            <a:off x="4624560" y="5133960"/>
            <a:ext cx="536688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il y a un lien fort entre le rayonnement </a:t>
            </a:r>
            <a:br>
              <a:rPr sz="2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émis par ce trou (« corps noir ») et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le rayonnement qui existe dans</a:t>
            </a:r>
            <a:br>
              <a:rPr sz="2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l’enceinte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"/>
          <p:cNvSpPr/>
          <p:nvPr/>
        </p:nvSpPr>
        <p:spPr>
          <a:xfrm flipH="1">
            <a:off x="3240000" y="5472000"/>
            <a:ext cx="1080000" cy="1512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/>
          <p:nvPr/>
        </p:nvSpPr>
        <p:spPr>
          <a:xfrm flipV="1">
            <a:off x="3384000" y="6552000"/>
            <a:ext cx="72000" cy="216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/>
          <p:nvPr/>
        </p:nvSpPr>
        <p:spPr>
          <a:xfrm flipV="1">
            <a:off x="3384000" y="6624000"/>
            <a:ext cx="216000" cy="144000"/>
          </a:xfrm>
          <a:prstGeom prst="line">
            <a:avLst/>
          </a:prstGeom>
          <a:ln w="0"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"/>
          <p:cNvSpPr txBox="1"/>
          <p:nvPr/>
        </p:nvSpPr>
        <p:spPr>
          <a:xfrm>
            <a:off x="792000" y="2016000"/>
            <a:ext cx="8972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Propriétés du rayonnement d’équilibre thermique (température </a:t>
            </a:r>
            <a:r>
              <a:rPr b="0" i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"/>
          <p:cNvSpPr txBox="1"/>
          <p:nvPr/>
        </p:nvSpPr>
        <p:spPr>
          <a:xfrm>
            <a:off x="576000" y="3384000"/>
            <a:ext cx="8640000" cy="576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Densité spectrale d’énergie électromagnétique volumique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70" name=""/>
              <p:cNvSpPr txBox="1"/>
              <p:nvPr/>
            </p:nvSpPr>
            <p:spPr>
              <a:xfrm>
                <a:off x="1184400" y="4104000"/>
                <a:ext cx="3783600" cy="1188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u</m:t>
                    </m:r>
                    <m:d>
                      <m:dPr>
                        <m:begChr m:val="("/>
                        <m:endChr m:val=")"/>
                      </m:dPr>
                      <m:e>
                        <m:r>
                          <m:t xml:space="preserve">ω</m:t>
                        </m:r>
                        <m:r>
                          <m:t xml:space="preserve">,</m:t>
                        </m:r>
                        <m:r>
                          <m:t xml:space="preserve">T</m:t>
                        </m:r>
                      </m:e>
                    </m:d>
                    <m:r>
                      <m:t xml:space="preserve">=</m:t>
                    </m:r>
                    <m:f>
                      <m:num>
                        <m:r>
                          <m:t xml:space="preserve">ℏ</m:t>
                        </m:r>
                      </m:num>
                      <m:den>
                        <m:sSup>
                          <m:e>
                            <m:r>
                              <m:t xml:space="preserve">π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  <m:sSup>
                          <m:e>
                            <m:r>
                              <m:t xml:space="preserve">c</m:t>
                            </m:r>
                          </m:e>
                          <m:sup>
                            <m:r>
                              <m:t xml:space="preserve">3</m:t>
                            </m:r>
                          </m:sup>
                        </m:sSup>
                      </m:den>
                    </m:f>
                    <m:f>
                      <m:num>
                        <m:sSup>
                          <m:e>
                            <m:r>
                              <m:t xml:space="preserve">ω</m:t>
                            </m:r>
                          </m:e>
                          <m:sup>
                            <m:r>
                              <m:t xml:space="preserve">3</m:t>
                            </m:r>
                          </m:sup>
                        </m:sSup>
                      </m:num>
                      <m:den>
                        <m:sSup>
                          <m:e>
                            <m:r>
                              <m:t xml:space="preserve">e</m:t>
                            </m:r>
                          </m:e>
                          <m:sup>
                            <m:f>
                              <m:num>
                                <m:r>
                                  <m:t xml:space="preserve">ℏ</m:t>
                                </m:r>
                                <m:r>
                                  <m:t xml:space="preserve">ω</m:t>
                                </m:r>
                              </m:num>
                              <m:den>
                                <m:sSub>
                                  <m:e>
                                    <m:r>
                                      <m:t xml:space="preserve">k</m:t>
                                    </m:r>
                                  </m:e>
                                  <m:sub>
                                    <m:r>
                                      <m:t xml:space="preserve">B</m:t>
                                    </m:r>
                                  </m:sub>
                                </m:sSub>
                                <m:r>
                                  <m:t xml:space="preserve">T</m:t>
                                </m:r>
                              </m:den>
                            </m:f>
                          </m:sup>
                        </m:sSup>
                        <m:r>
                          <m:t xml:space="preserve">−</m:t>
                        </m:r>
                        <m:r>
                          <m:t xml:space="preserve">1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71" name=""/>
          <p:cNvSpPr txBox="1"/>
          <p:nvPr/>
        </p:nvSpPr>
        <p:spPr>
          <a:xfrm>
            <a:off x="5904000" y="4321800"/>
            <a:ext cx="23810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en J.m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-3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.(rad.s)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 txBox="1"/>
          <p:nvPr/>
        </p:nvSpPr>
        <p:spPr>
          <a:xfrm>
            <a:off x="648000" y="2808000"/>
            <a:ext cx="46872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Rayonnement isotrope, uniforme.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/>
          <p:nvPr/>
        </p:nvSpPr>
        <p:spPr>
          <a:xfrm>
            <a:off x="792000" y="3960000"/>
            <a:ext cx="4752000" cy="1512000"/>
          </a:xfrm>
          <a:prstGeom prst="rect">
            <a:avLst/>
          </a:prstGeom>
          <a:noFill/>
          <a:ln w="3600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108000" rIns="108000" tIns="63000" bIns="63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"/>
          <p:cNvSpPr txBox="1"/>
          <p:nvPr/>
        </p:nvSpPr>
        <p:spPr>
          <a:xfrm>
            <a:off x="504000" y="5689800"/>
            <a:ext cx="95151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2a6099"/>
                </a:solidFill>
                <a:latin typeface="Arial"/>
              </a:rPr>
              <a:t>C’est « la » formule centrale de laquelle découlent toutes les autres...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"/>
          <p:cNvSpPr txBox="1"/>
          <p:nvPr/>
        </p:nvSpPr>
        <p:spPr>
          <a:xfrm>
            <a:off x="432000" y="6480000"/>
            <a:ext cx="8660160" cy="764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i="1" lang="fr-FR" sz="2400" spc="-1" strike="noStrike">
                <a:solidFill>
                  <a:srgbClr val="000000"/>
                </a:solidFill>
                <a:latin typeface="Nimbus Roman"/>
              </a:rPr>
              <a:t>u</a:t>
            </a:r>
            <a:r>
              <a:rPr b="0" lang="fr-FR" sz="2400" spc="-1" strike="noStrike">
                <a:solidFill>
                  <a:srgbClr val="000000"/>
                </a:solidFill>
                <a:latin typeface="Nimbus Roman"/>
              </a:rPr>
              <a:t>(ω,</a:t>
            </a:r>
            <a:r>
              <a:rPr b="0" i="1" lang="fr-FR" sz="2400" spc="-1" strike="noStrike">
                <a:solidFill>
                  <a:srgbClr val="000000"/>
                </a:solidFill>
                <a:latin typeface="Nimbus Roman"/>
              </a:rPr>
              <a:t>T</a:t>
            </a:r>
            <a:r>
              <a:rPr b="0" lang="fr-FR" sz="2400" spc="-1" strike="noStrike">
                <a:solidFill>
                  <a:srgbClr val="000000"/>
                </a:solidFill>
                <a:latin typeface="Nimbus Roman"/>
              </a:rPr>
              <a:t>)dω est l’énergie électromagnétique dans la bande de pulsations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Nimbus Roman"/>
              </a:rPr>
              <a:t>[ω,ω+dω], par unité de volume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 txBox="1"/>
          <p:nvPr/>
        </p:nvSpPr>
        <p:spPr>
          <a:xfrm>
            <a:off x="5688000" y="4896000"/>
            <a:ext cx="362808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ce181e"/>
                </a:solidFill>
                <a:latin typeface="Arial"/>
              </a:rPr>
              <a:t>loi de Planck pour le rayonnement</a:t>
            </a:r>
            <a:br>
              <a:rPr sz="1800"/>
            </a:br>
            <a:r>
              <a:rPr b="0" lang="fr-FR" sz="1800" spc="-1" strike="noStrike">
                <a:solidFill>
                  <a:srgbClr val="ce181e"/>
                </a:solidFill>
                <a:latin typeface="Arial"/>
              </a:rPr>
              <a:t>du corps noir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" descr=""/>
          <p:cNvPicPr/>
          <p:nvPr/>
        </p:nvPicPr>
        <p:blipFill>
          <a:blip r:embed="rId1"/>
          <a:stretch/>
        </p:blipFill>
        <p:spPr>
          <a:xfrm>
            <a:off x="504000" y="1563480"/>
            <a:ext cx="6626880" cy="5831640"/>
          </a:xfrm>
          <a:prstGeom prst="rect">
            <a:avLst/>
          </a:prstGeom>
          <a:ln w="0">
            <a:noFill/>
          </a:ln>
        </p:spPr>
      </p:pic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"/>
          <p:cNvSpPr txBox="1"/>
          <p:nvPr/>
        </p:nvSpPr>
        <p:spPr>
          <a:xfrm>
            <a:off x="792000" y="2016000"/>
            <a:ext cx="8972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Propriétés du rayonnement thermique d’équilibre (température </a:t>
            </a:r>
            <a:r>
              <a:rPr b="0" i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80" name=""/>
          <p:cNvGrpSpPr/>
          <p:nvPr/>
        </p:nvGrpSpPr>
        <p:grpSpPr>
          <a:xfrm>
            <a:off x="4968000" y="2736000"/>
            <a:ext cx="4752000" cy="1512000"/>
            <a:chOff x="4968000" y="2736000"/>
            <a:chExt cx="4752000" cy="1512000"/>
          </a:xfrm>
        </p:grpSpPr>
        <mc:AlternateContent>
          <mc:Choice xmlns:a14="http://schemas.microsoft.com/office/drawing/2010/main" Requires="a14">
            <p:sp>
              <p:nvSpPr>
                <p:cNvPr id="81" name=""/>
                <p:cNvSpPr txBox="1"/>
                <p:nvPr/>
              </p:nvSpPr>
              <p:spPr>
                <a:xfrm>
                  <a:off x="5360400" y="2880000"/>
                  <a:ext cx="3783600" cy="1188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r>
                        <m:t xml:space="preserve">u</m:t>
                      </m:r>
                      <m:d>
                        <m:dPr>
                          <m:begChr m:val="("/>
                          <m:endChr m:val=")"/>
                        </m:dPr>
                        <m:e>
                          <m:r>
                            <m:t xml:space="preserve">ω</m:t>
                          </m:r>
                          <m:r>
                            <m:t xml:space="preserve">,</m:t>
                          </m:r>
                          <m:r>
                            <m:t xml:space="preserve">T</m:t>
                          </m:r>
                        </m:e>
                      </m:d>
                      <m:r>
                        <m:t xml:space="preserve">=</m:t>
                      </m:r>
                      <m:f>
                        <m:num>
                          <m:r>
                            <m:t xml:space="preserve">ℏ</m:t>
                          </m:r>
                        </m:num>
                        <m:den>
                          <m:sSup>
                            <m:e>
                              <m:r>
                                <m:t xml:space="preserve">π</m:t>
                              </m:r>
                            </m:e>
                            <m:sup>
                              <m:r>
                                <m:t xml:space="preserve">2</m:t>
                              </m:r>
                            </m:sup>
                          </m:sSup>
                          <m:sSup>
                            <m:e>
                              <m:r>
                                <m:t xml:space="preserve">c</m:t>
                              </m:r>
                            </m:e>
                            <m:sup>
                              <m:r>
                                <m:t xml:space="preserve">3</m:t>
                              </m:r>
                            </m:sup>
                          </m:sSup>
                        </m:den>
                      </m:f>
                      <m:f>
                        <m:num>
                          <m:sSup>
                            <m:e>
                              <m:r>
                                <m:t xml:space="preserve">ω</m:t>
                              </m:r>
                            </m:e>
                            <m:sup>
                              <m:r>
                                <m:t xml:space="preserve">3</m:t>
                              </m:r>
                            </m:sup>
                          </m:sSup>
                        </m:num>
                        <m:den>
                          <m:sSup>
                            <m:e>
                              <m:r>
                                <m:t xml:space="preserve">e</m:t>
                              </m:r>
                            </m:e>
                            <m:sup>
                              <m:f>
                                <m:num>
                                  <m:r>
                                    <m:t xml:space="preserve">ℏ</m:t>
                                  </m:r>
                                  <m:r>
                                    <m:t xml:space="preserve">ω</m:t>
                                  </m:r>
                                </m:num>
                                <m:den>
                                  <m:sSub>
                                    <m:e>
                                      <m:r>
                                        <m:t xml:space="preserve">k</m:t>
                                      </m:r>
                                    </m:e>
                                    <m:sub>
                                      <m:r>
                                        <m:t xml:space="preserve">B</m:t>
                                      </m:r>
                                    </m:sub>
                                  </m:sSub>
                                  <m:r>
                                    <m:t xml:space="preserve">T</m:t>
                                  </m:r>
                                </m:den>
                              </m:f>
                            </m:sup>
                          </m:sSup>
                          <m:r>
                            <m:t xml:space="preserve">−</m:t>
                          </m:r>
                          <m:r>
                            <m:t xml:space="preserve">1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82" name=""/>
            <p:cNvSpPr/>
            <p:nvPr/>
          </p:nvSpPr>
          <p:spPr>
            <a:xfrm>
              <a:off x="4968000" y="2736000"/>
              <a:ext cx="4752000" cy="1512000"/>
            </a:xfrm>
            <a:prstGeom prst="rect">
              <a:avLst/>
            </a:prstGeom>
            <a:noFill/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83" name=""/>
          <p:cNvGrpSpPr/>
          <p:nvPr/>
        </p:nvGrpSpPr>
        <p:grpSpPr>
          <a:xfrm>
            <a:off x="6264000" y="4392000"/>
            <a:ext cx="3600720" cy="1578240"/>
            <a:chOff x="6264000" y="4392000"/>
            <a:chExt cx="3600720" cy="1578240"/>
          </a:xfrm>
        </p:grpSpPr>
        <mc:AlternateContent>
          <mc:Choice xmlns:a14="http://schemas.microsoft.com/office/drawing/2010/main" Requires="a14">
            <p:sp>
              <p:nvSpPr>
                <p:cNvPr id="84" name=""/>
                <p:cNvSpPr txBox="1"/>
                <p:nvPr/>
              </p:nvSpPr>
              <p:spPr>
                <a:xfrm>
                  <a:off x="6984000" y="4392000"/>
                  <a:ext cx="2620800" cy="846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sSub>
                        <m:e>
                          <m:r>
                            <m:t xml:space="preserve">ω</m:t>
                          </m:r>
                        </m:e>
                        <m:sub>
                          <m:r>
                            <m:t xml:space="preserve">m</m:t>
                          </m:r>
                        </m:sub>
                      </m:sSub>
                      <m:r>
                        <m:t xml:space="preserve">=</m:t>
                      </m:r>
                      <m:r>
                        <m:t xml:space="preserve">2,821</m:t>
                      </m:r>
                      <m:f>
                        <m:num>
                          <m:sSub>
                            <m:e>
                              <m:r>
                                <m:t xml:space="preserve">k</m:t>
                              </m:r>
                            </m:e>
                            <m:sub>
                              <m:r>
                                <m:t xml:space="preserve">B</m:t>
                              </m:r>
                            </m:sub>
                          </m:sSub>
                          <m:r>
                            <m:t xml:space="preserve">T</m:t>
                          </m:r>
                        </m:num>
                        <m:den>
                          <m:r>
                            <m:t xml:space="preserve">m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85" name=""/>
            <p:cNvSpPr txBox="1"/>
            <p:nvPr/>
          </p:nvSpPr>
          <p:spPr>
            <a:xfrm>
              <a:off x="6264000" y="5205960"/>
              <a:ext cx="3600720" cy="76428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0000"/>
                  </a:solidFill>
                  <a:latin typeface="Nimbus Roman"/>
                </a:rPr>
                <a:t>abscisse du maximum =</a:t>
              </a:r>
              <a:br>
                <a:rPr sz="2400"/>
              </a:br>
              <a:r>
                <a:rPr b="0" lang="fr-FR" sz="2400" spc="-1" strike="noStrike">
                  <a:solidFill>
                    <a:srgbClr val="000000"/>
                  </a:solidFill>
                  <a:latin typeface="Nimbus Roman"/>
                </a:rPr>
                <a:t>loi du déplacement de Wien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mc:AlternateContent>
        <mc:Choice xmlns:a14="http://schemas.microsoft.com/office/drawing/2010/main" Requires="a14">
          <p:sp>
            <p:nvSpPr>
              <p:cNvPr id="86" name=""/>
              <p:cNvSpPr txBox="1"/>
              <p:nvPr/>
            </p:nvSpPr>
            <p:spPr>
              <a:xfrm>
                <a:off x="7130880" y="5976000"/>
                <a:ext cx="2941200" cy="1108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u</m:t>
                        </m:r>
                      </m:e>
                      <m:sub>
                        <m:r>
                          <m:t xml:space="preserve">m</m:t>
                        </m:r>
                      </m:sub>
                    </m:sSub>
                    <m:r>
                      <m:t xml:space="preserve">=</m:t>
                    </m:r>
                    <m:r>
                      <m:t xml:space="preserve">1,421</m:t>
                    </m:r>
                    <m:f>
                      <m:num>
                        <m:sSubSup>
                          <m:e>
                            <m:r>
                              <m:t xml:space="preserve">k</m:t>
                            </m:r>
                          </m:e>
                          <m:sub>
                            <m:r>
                              <m:t xml:space="preserve">B</m:t>
                            </m:r>
                          </m:sub>
                          <m:sup>
                            <m:r>
                              <m:t xml:space="preserve">3</m:t>
                            </m:r>
                          </m:sup>
                        </m:sSubSup>
                        <m:sSup>
                          <m:e>
                            <m:r>
                              <m:t xml:space="preserve">T</m:t>
                            </m:r>
                          </m:e>
                          <m:sup>
                            <m:r>
                              <m:t xml:space="preserve">3</m:t>
                            </m:r>
                          </m:sup>
                        </m:sSup>
                      </m:num>
                      <m:den>
                        <m:sSup>
                          <m:e>
                            <m:r>
                              <m:t xml:space="preserve">π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  <m:sSup>
                          <m:e>
                            <m:r>
                              <m:t xml:space="preserve">c</m:t>
                            </m:r>
                          </m:e>
                          <m:sup>
                            <m:r>
                              <m:t xml:space="preserve">3</m:t>
                            </m:r>
                          </m:sup>
                        </m:sSup>
                        <m:sSup>
                          <m:e>
                            <m:r>
                              <m:t xml:space="preserve">ℏ</m:t>
                            </m:r>
                          </m:e>
                          <m:sup>
                            <m:r>
                              <m:t xml:space="preserve">2</m:t>
                            </m:r>
                          </m:sup>
                        </m:sSup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" descr=""/>
          <p:cNvPicPr/>
          <p:nvPr/>
        </p:nvPicPr>
        <p:blipFill>
          <a:blip r:embed="rId1"/>
          <a:stretch/>
        </p:blipFill>
        <p:spPr>
          <a:xfrm>
            <a:off x="504000" y="1563480"/>
            <a:ext cx="6626880" cy="5831640"/>
          </a:xfrm>
          <a:prstGeom prst="rect">
            <a:avLst/>
          </a:prstGeom>
          <a:ln w="0">
            <a:noFill/>
          </a:ln>
        </p:spPr>
      </p:pic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"/>
          <p:cNvSpPr txBox="1"/>
          <p:nvPr/>
        </p:nvSpPr>
        <p:spPr>
          <a:xfrm>
            <a:off x="792000" y="2016000"/>
            <a:ext cx="8972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Propriétés du rayonnement thermique d’équilibre (température </a:t>
            </a:r>
            <a:r>
              <a:rPr b="0" i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0" name=""/>
          <p:cNvGrpSpPr/>
          <p:nvPr/>
        </p:nvGrpSpPr>
        <p:grpSpPr>
          <a:xfrm>
            <a:off x="4968000" y="2736000"/>
            <a:ext cx="4752000" cy="1512000"/>
            <a:chOff x="4968000" y="2736000"/>
            <a:chExt cx="4752000" cy="1512000"/>
          </a:xfrm>
        </p:grpSpPr>
        <mc:AlternateContent>
          <mc:Choice xmlns:a14="http://schemas.microsoft.com/office/drawing/2010/main" Requires="a14">
            <p:sp>
              <p:nvSpPr>
                <p:cNvPr id="91" name=""/>
                <p:cNvSpPr txBox="1"/>
                <p:nvPr/>
              </p:nvSpPr>
              <p:spPr>
                <a:xfrm>
                  <a:off x="5360400" y="2880000"/>
                  <a:ext cx="3783600" cy="1188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r>
                        <m:t xml:space="preserve">u</m:t>
                      </m:r>
                      <m:d>
                        <m:dPr>
                          <m:begChr m:val="("/>
                          <m:endChr m:val=")"/>
                        </m:dPr>
                        <m:e>
                          <m:r>
                            <m:t xml:space="preserve">ω</m:t>
                          </m:r>
                          <m:r>
                            <m:t xml:space="preserve">,</m:t>
                          </m:r>
                          <m:r>
                            <m:t xml:space="preserve">T</m:t>
                          </m:r>
                        </m:e>
                      </m:d>
                      <m:r>
                        <m:t xml:space="preserve">=</m:t>
                      </m:r>
                      <m:f>
                        <m:num>
                          <m:r>
                            <m:t xml:space="preserve">ℏ</m:t>
                          </m:r>
                        </m:num>
                        <m:den>
                          <m:sSup>
                            <m:e>
                              <m:r>
                                <m:t xml:space="preserve">π</m:t>
                              </m:r>
                            </m:e>
                            <m:sup>
                              <m:r>
                                <m:t xml:space="preserve">2</m:t>
                              </m:r>
                            </m:sup>
                          </m:sSup>
                          <m:sSup>
                            <m:e>
                              <m:r>
                                <m:t xml:space="preserve">c</m:t>
                              </m:r>
                            </m:e>
                            <m:sup>
                              <m:r>
                                <m:t xml:space="preserve">3</m:t>
                              </m:r>
                            </m:sup>
                          </m:sSup>
                        </m:den>
                      </m:f>
                      <m:f>
                        <m:num>
                          <m:sSup>
                            <m:e>
                              <m:r>
                                <m:t xml:space="preserve">ω</m:t>
                              </m:r>
                            </m:e>
                            <m:sup>
                              <m:r>
                                <m:t xml:space="preserve">3</m:t>
                              </m:r>
                            </m:sup>
                          </m:sSup>
                        </m:num>
                        <m:den>
                          <m:sSup>
                            <m:e>
                              <m:r>
                                <m:t xml:space="preserve">e</m:t>
                              </m:r>
                            </m:e>
                            <m:sup>
                              <m:f>
                                <m:num>
                                  <m:r>
                                    <m:t xml:space="preserve">ℏ</m:t>
                                  </m:r>
                                  <m:r>
                                    <m:t xml:space="preserve">ω</m:t>
                                  </m:r>
                                </m:num>
                                <m:den>
                                  <m:sSub>
                                    <m:e>
                                      <m:r>
                                        <m:t xml:space="preserve">k</m:t>
                                      </m:r>
                                    </m:e>
                                    <m:sub>
                                      <m:r>
                                        <m:t xml:space="preserve">B</m:t>
                                      </m:r>
                                    </m:sub>
                                  </m:sSub>
                                  <m:r>
                                    <m:t xml:space="preserve">T</m:t>
                                  </m:r>
                                </m:den>
                              </m:f>
                            </m:sup>
                          </m:sSup>
                          <m:r>
                            <m:t xml:space="preserve">−</m:t>
                          </m:r>
                          <m:r>
                            <m:t xml:space="preserve">1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92" name=""/>
            <p:cNvSpPr/>
            <p:nvPr/>
          </p:nvSpPr>
          <p:spPr>
            <a:xfrm>
              <a:off x="4968000" y="2736000"/>
              <a:ext cx="4752000" cy="1512000"/>
            </a:xfrm>
            <a:prstGeom prst="rect">
              <a:avLst/>
            </a:prstGeom>
            <a:noFill/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93" name=""/>
          <p:cNvSpPr txBox="1"/>
          <p:nvPr/>
        </p:nvSpPr>
        <p:spPr>
          <a:xfrm>
            <a:off x="5904000" y="4680000"/>
            <a:ext cx="36828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aire sous la courbe en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T</a:t>
            </a:r>
            <a:r>
              <a:rPr b="0" i="1" lang="fr-FR" sz="2400" spc="-1" strike="noStrike" baseline="33000">
                <a:solidFill>
                  <a:srgbClr val="000000"/>
                </a:solidFill>
                <a:latin typeface="Arial"/>
              </a:rPr>
              <a:t>4 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: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lien avec la loi de Stefan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dur="indefinite" nodeType="mainSeq">
                <p:childTnLst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04000" y="195480"/>
            <a:ext cx="9071640" cy="1474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  <a:ea typeface="WenQuanYi Zen Hei Sharp"/>
              </a:rPr>
              <a:t>Rayonnement d’équilibre</a:t>
            </a: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 thermique et effet de serre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5" name=""/>
          <p:cNvSpPr txBox="1"/>
          <p:nvPr/>
        </p:nvSpPr>
        <p:spPr>
          <a:xfrm>
            <a:off x="792000" y="2016000"/>
            <a:ext cx="8972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Propriétés du rayonnement thermique d’équilibre (température </a:t>
            </a:r>
            <a:r>
              <a:rPr b="0" i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T</a:t>
            </a:r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6" name=""/>
          <p:cNvGrpSpPr/>
          <p:nvPr/>
        </p:nvGrpSpPr>
        <p:grpSpPr>
          <a:xfrm>
            <a:off x="2736000" y="2592000"/>
            <a:ext cx="4752000" cy="1512000"/>
            <a:chOff x="2736000" y="2592000"/>
            <a:chExt cx="4752000" cy="1512000"/>
          </a:xfrm>
        </p:grpSpPr>
        <mc:AlternateContent>
          <mc:Choice xmlns:a14="http://schemas.microsoft.com/office/drawing/2010/main" Requires="a14">
            <p:sp>
              <p:nvSpPr>
                <p:cNvPr id="97" name=""/>
                <p:cNvSpPr txBox="1"/>
                <p:nvPr/>
              </p:nvSpPr>
              <p:spPr>
                <a:xfrm>
                  <a:off x="3128400" y="2736000"/>
                  <a:ext cx="3783600" cy="1188000"/>
                </a:xfrm>
                <a:prstGeom prst="rect">
                  <a:avLst/>
                </a:prstGeom>
              </p:spPr>
              <p:txBody>
                <a:bodyPr/>
                <a:p>
                  <a14:m>
                    <m:oMath xmlns:m="http://schemas.openxmlformats.org/officeDocument/2006/math">
                      <m:r>
                        <m:t xml:space="preserve">u</m:t>
                      </m:r>
                      <m:d>
                        <m:dPr>
                          <m:begChr m:val="("/>
                          <m:endChr m:val=")"/>
                        </m:dPr>
                        <m:e>
                          <m:r>
                            <m:t xml:space="preserve">ω</m:t>
                          </m:r>
                          <m:r>
                            <m:t xml:space="preserve">,</m:t>
                          </m:r>
                          <m:r>
                            <m:t xml:space="preserve">T</m:t>
                          </m:r>
                        </m:e>
                      </m:d>
                      <m:r>
                        <m:t xml:space="preserve">=</m:t>
                      </m:r>
                      <m:f>
                        <m:num>
                          <m:r>
                            <m:t xml:space="preserve">ℏ</m:t>
                          </m:r>
                        </m:num>
                        <m:den>
                          <m:sSup>
                            <m:e>
                              <m:r>
                                <m:t xml:space="preserve">π</m:t>
                              </m:r>
                            </m:e>
                            <m:sup>
                              <m:r>
                                <m:t xml:space="preserve">2</m:t>
                              </m:r>
                            </m:sup>
                          </m:sSup>
                          <m:sSup>
                            <m:e>
                              <m:r>
                                <m:t xml:space="preserve">c</m:t>
                              </m:r>
                            </m:e>
                            <m:sup>
                              <m:r>
                                <m:t xml:space="preserve">3</m:t>
                              </m:r>
                            </m:sup>
                          </m:sSup>
                        </m:den>
                      </m:f>
                      <m:f>
                        <m:num>
                          <m:sSup>
                            <m:e>
                              <m:r>
                                <m:t xml:space="preserve">ω</m:t>
                              </m:r>
                            </m:e>
                            <m:sup>
                              <m:r>
                                <m:t xml:space="preserve">3</m:t>
                              </m:r>
                            </m:sup>
                          </m:sSup>
                        </m:num>
                        <m:den>
                          <m:sSup>
                            <m:e>
                              <m:r>
                                <m:t xml:space="preserve">e</m:t>
                              </m:r>
                            </m:e>
                            <m:sup>
                              <m:f>
                                <m:num>
                                  <m:r>
                                    <m:t xml:space="preserve">ℏ</m:t>
                                  </m:r>
                                  <m:r>
                                    <m:t xml:space="preserve">ω</m:t>
                                  </m:r>
                                </m:num>
                                <m:den>
                                  <m:sSub>
                                    <m:e>
                                      <m:r>
                                        <m:t xml:space="preserve">k</m:t>
                                      </m:r>
                                    </m:e>
                                    <m:sub>
                                      <m:r>
                                        <m:t xml:space="preserve">B</m:t>
                                      </m:r>
                                    </m:sub>
                                  </m:sSub>
                                  <m:r>
                                    <m:t xml:space="preserve">T</m:t>
                                  </m:r>
                                </m:den>
                              </m:f>
                            </m:sup>
                          </m:sSup>
                          <m:r>
                            <m:t xml:space="preserve">−</m:t>
                          </m:r>
                          <m:r>
                            <m:t xml:space="preserve">1</m:t>
                          </m:r>
                        </m:den>
                      </m:f>
                    </m:oMath>
                  </a14:m>
                </a:p>
              </p:txBody>
            </p:sp>
          </mc:Choice>
          <mc:Fallback/>
        </mc:AlternateContent>
        <p:sp>
          <p:nvSpPr>
            <p:cNvPr id="98" name=""/>
            <p:cNvSpPr/>
            <p:nvPr/>
          </p:nvSpPr>
          <p:spPr>
            <a:xfrm>
              <a:off x="2736000" y="2592000"/>
              <a:ext cx="4752000" cy="1512000"/>
            </a:xfrm>
            <a:prstGeom prst="rect">
              <a:avLst/>
            </a:prstGeom>
            <a:noFill/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99" name=""/>
          <p:cNvSpPr txBox="1"/>
          <p:nvPr/>
        </p:nvSpPr>
        <p:spPr>
          <a:xfrm>
            <a:off x="504000" y="4536000"/>
            <a:ext cx="7294320" cy="25426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i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remarques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on peut choisir comme variable λ au lieu de ω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on a alors                                  (loi du déplacement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 Wien)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λ</a:t>
            </a:r>
            <a:r>
              <a:rPr b="0" lang="fr-FR" sz="2400" spc="-1" strike="noStrike" baseline="-33000">
                <a:solidFill>
                  <a:srgbClr val="000000"/>
                </a:solidFill>
                <a:latin typeface="Arial"/>
              </a:rPr>
              <a:t>m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n’est PAS égale à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100" name=""/>
              <p:cNvSpPr txBox="1"/>
              <p:nvPr/>
            </p:nvSpPr>
            <p:spPr>
              <a:xfrm>
                <a:off x="2296800" y="5184000"/>
                <a:ext cx="2311200" cy="9468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sSub>
                      <m:e>
                        <m:r>
                          <m:t xml:space="preserve">λ</m:t>
                        </m:r>
                      </m:e>
                      <m:sub>
                        <m:r>
                          <m:t xml:space="preserve">m</m:t>
                        </m:r>
                      </m:sub>
                    </m:sSub>
                    <m:r>
                      <m:t xml:space="preserve">=</m:t>
                    </m:r>
                    <m:f>
                      <m:num>
                        <m:r>
                          <m:t xml:space="preserve">2,9</m:t>
                        </m:r>
                        <m:r>
                          <m:rPr>
                            <m:lit/>
                            <m:nor/>
                          </m:rPr>
                          <m:t xml:space="preserve">mm</m:t>
                        </m:r>
                      </m:num>
                      <m:den>
                        <m:r>
                          <m:t xml:space="preserve">T</m:t>
                        </m:r>
                        <m:r>
                          <m:rPr>
                            <m:lit/>
                            <m:nor/>
                          </m:rPr>
                          <m:t xml:space="preserve">(en K)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01" name=""/>
              <p:cNvSpPr txBox="1"/>
              <p:nvPr/>
            </p:nvSpPr>
            <p:spPr>
              <a:xfrm>
                <a:off x="7765200" y="4608000"/>
                <a:ext cx="1522800" cy="738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λ</m:t>
                    </m:r>
                    <m:r>
                      <m:t xml:space="preserve">=</m:t>
                    </m:r>
                    <m:f>
                      <m:num>
                        <m:r>
                          <m:t xml:space="preserve">2</m:t>
                        </m:r>
                        <m:r>
                          <m:t xml:space="preserve">π</m:t>
                        </m:r>
                        <m:r>
                          <m:t xml:space="preserve">c</m:t>
                        </m:r>
                      </m:num>
                      <m:den>
                        <m:r>
                          <m:t xml:space="preserve">ω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mc:AlternateContent>
        <mc:Choice xmlns:a14="http://schemas.microsoft.com/office/drawing/2010/main" Requires="a14">
          <p:sp>
            <p:nvSpPr>
              <p:cNvPr id="102" name=""/>
              <p:cNvSpPr txBox="1"/>
              <p:nvPr/>
            </p:nvSpPr>
            <p:spPr>
              <a:xfrm>
                <a:off x="3672000" y="6264000"/>
                <a:ext cx="956880" cy="86256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f>
                      <m:num>
                        <m:r>
                          <m:t xml:space="preserve">2</m:t>
                        </m:r>
                        <m:r>
                          <m:t xml:space="preserve">π</m:t>
                        </m:r>
                        <m:r>
                          <m:t xml:space="preserve">c</m:t>
                        </m:r>
                      </m:num>
                      <m:den>
                        <m:sSub>
                          <m:e>
                            <m:r>
                              <m:t xml:space="preserve">ω</m:t>
                            </m:r>
                          </m:e>
                          <m:sub>
                            <m:r>
                              <m:t xml:space="preserve">m</m:t>
                            </m:r>
                          </m:sub>
                        </m:sSub>
                      </m:den>
                    </m:f>
                  </m:oMath>
                </a14:m>
              </a:p>
            </p:txBody>
          </p:sp>
        </mc:Choice>
        <mc:Fallback/>
      </mc:AlternateContent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439</TotalTime>
  <Application>Collabora_Office/22.05.22.2$Linux_X86_64 LibreOffice_project/d02b2d23c8d3dec8585df17cd2fe6f68e0a707b3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2019-03-19T16:04:48Z</dcterms:created>
  <dc:creator/>
  <dc:description/>
  <dc:language>fr-FR</dc:language>
  <cp:lastModifiedBy/>
  <dcterms:modified xsi:type="dcterms:W3CDTF">2024-03-27T07:56:55Z</dcterms:modified>
  <cp:revision>40</cp:revision>
  <dc:subject/>
  <dc:title/>
</cp:coreProperties>
</file>