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9.png" ContentType="image/png"/>
  <Override PartName="/ppt/media/image14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20.xml.rels" ContentType="application/vnd.openxmlformats-package.relationships+xml"/>
  <Override PartName="/ppt/slides/_rels/slide2.xml.rels" ContentType="application/vnd.openxmlformats-package.relationships+xml"/>
  <Override PartName="/ppt/slides/_rels/slide19.xml.rels" ContentType="application/vnd.openxmlformats-package.relationships+xml"/>
  <Override PartName="/ppt/slides/_rels/slide21.xml.rels" ContentType="application/vnd.openxmlformats-package.relationships+xml"/>
  <Override PartName="/ppt/slides/_rels/slide3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24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0F58A54-F270-4D06-AFFA-D4BD6A89191E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0AE31F6-FBEF-4819-AD50-2D444CE5851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331E8E0-68F2-4298-9029-C7F727887C3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1CF9A4F-9C0D-49BF-9C6E-B7DC632FE73F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38351B7-F489-4379-B18C-C391E2537CF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E60D397-215F-4502-8C42-8D9BA9B00BB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E9AB886-4130-4576-A370-EF822BF699B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5A6A45E-D589-4C7A-B4A3-84B12BB64FD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C8EAD5B-2E19-46B2-B3FF-44F34AF1E2F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70AD79A-8F49-4BEA-94BD-976A8DC94CE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FB62088-1A6D-4465-AE11-B28AEB00DB0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01CE40E-1D81-4B70-997E-D0C83907742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r">
              <a:buNone/>
            </a:pPr>
            <a:fld id="{39DFED28-3BF8-46EC-8829-BC43448449A7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648000" y="2088000"/>
            <a:ext cx="8712000" cy="5144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Quelques repères historiques (à vérifier, j’ai fait vite)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miroirs, lois de la réflexion (Euclide), lentilles/loupes :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connues dans l’Antiquité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« camera oscura » (sténopé) : Aristote, Alhazen, Leonardo da Vinci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1611 Kepler « Dioptrics » (lois de la réfraction aux petits angles ;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réflexion totale)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lunette astronomique : vers 1608, Hollande → Galilée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buNone/>
            </a:pP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lois de la réfraction : Snell (1621), Descartes (1637)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buNone/>
            </a:pP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buNone/>
            </a:pP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Fermat 1657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2088000" y="1537200"/>
            <a:ext cx="5409720" cy="5590800"/>
          </a:xfrm>
          <a:prstGeom prst="rect">
            <a:avLst/>
          </a:prstGeom>
          <a:ln w="0">
            <a:noFill/>
          </a:ln>
        </p:spPr>
      </p:pic>
      <p:sp>
        <p:nvSpPr>
          <p:cNvPr id="87" name=""/>
          <p:cNvSpPr txBox="1"/>
          <p:nvPr/>
        </p:nvSpPr>
        <p:spPr>
          <a:xfrm>
            <a:off x="7416000" y="6264360"/>
            <a:ext cx="227484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(d’après Houard)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"/>
          <p:cNvSpPr txBox="1"/>
          <p:nvPr/>
        </p:nvSpPr>
        <p:spPr>
          <a:xfrm>
            <a:off x="7416000" y="6264360"/>
            <a:ext cx="227484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(d’après Houard)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90" name="" descr=""/>
          <p:cNvPicPr/>
          <p:nvPr/>
        </p:nvPicPr>
        <p:blipFill>
          <a:blip r:embed="rId1"/>
          <a:stretch/>
        </p:blipFill>
        <p:spPr>
          <a:xfrm>
            <a:off x="1296000" y="956160"/>
            <a:ext cx="4438440" cy="6171840"/>
          </a:xfrm>
          <a:prstGeom prst="rect">
            <a:avLst/>
          </a:prstGeom>
          <a:ln w="0">
            <a:noFill/>
          </a:ln>
        </p:spPr>
      </p:pic>
      <p:sp>
        <p:nvSpPr>
          <p:cNvPr id="91" name=""/>
          <p:cNvSpPr txBox="1"/>
          <p:nvPr/>
        </p:nvSpPr>
        <p:spPr>
          <a:xfrm>
            <a:off x="6480000" y="3096000"/>
            <a:ext cx="3240000" cy="2449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…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ce qui donne la sensibilité spectrale de l’œil (attention : tenir compte aussi du cristallin….)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(pas la même le jour et la nuit : effet Purkinje) 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3" name="" descr=""/>
          <p:cNvPicPr/>
          <p:nvPr/>
        </p:nvPicPr>
        <p:blipFill>
          <a:blip r:embed="rId1"/>
          <a:stretch/>
        </p:blipFill>
        <p:spPr>
          <a:xfrm>
            <a:off x="792000" y="-64800"/>
            <a:ext cx="8191080" cy="7552800"/>
          </a:xfrm>
          <a:prstGeom prst="rect">
            <a:avLst/>
          </a:prstGeom>
          <a:ln w="0">
            <a:noFill/>
          </a:ln>
        </p:spPr>
      </p:pic>
      <p:sp>
        <p:nvSpPr>
          <p:cNvPr id="94" name=""/>
          <p:cNvSpPr txBox="1"/>
          <p:nvPr/>
        </p:nvSpPr>
        <p:spPr>
          <a:xfrm>
            <a:off x="7416000" y="6264000"/>
            <a:ext cx="259920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(d’après Dettwiller)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5" name=""/>
          <p:cNvSpPr txBox="1"/>
          <p:nvPr/>
        </p:nvSpPr>
        <p:spPr>
          <a:xfrm>
            <a:off x="2088000" y="576000"/>
            <a:ext cx="7776000" cy="936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3465a4"/>
                </a:solidFill>
                <a:latin typeface="Times New Roman"/>
              </a:rPr>
              <a:t>Même si c’est ce que l’on fait souvent, il n’est pas vraiment correct d’assimiler l’œil à une lentille mince : les milieux objet (air) et image (corps vitré) sont distincts. Ce serait plutôt un dioptre sphérique.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6" name=""/>
          <p:cNvSpPr txBox="1"/>
          <p:nvPr/>
        </p:nvSpPr>
        <p:spPr>
          <a:xfrm>
            <a:off x="6624000" y="2376000"/>
            <a:ext cx="3384000" cy="1217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3465a4"/>
                </a:solidFill>
                <a:latin typeface="Times New Roman"/>
              </a:rPr>
              <a:t>Pour un œil « normal » (= emmétrope) et qui n’accommode pas, la rétine est dans le plan focal image.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7" name=""/>
          <p:cNvSpPr txBox="1"/>
          <p:nvPr/>
        </p:nvSpPr>
        <p:spPr>
          <a:xfrm>
            <a:off x="6624000" y="4968360"/>
            <a:ext cx="3384000" cy="654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3465a4"/>
                </a:solidFill>
                <a:latin typeface="Times New Roman"/>
              </a:rPr>
              <a:t>Accommodation = changement de vergence du cristallin.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9" name=""/>
          <p:cNvSpPr txBox="1"/>
          <p:nvPr/>
        </p:nvSpPr>
        <p:spPr>
          <a:xfrm>
            <a:off x="864000" y="2376000"/>
            <a:ext cx="9072000" cy="1775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Faut-il parler davantage de la vision des couleurs ?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De ses défauts (différentes formes de daltonisme : protanomalie, deutéranomalie, tritanomalie, protanopie, deutéranopie, tritanopie, photanopie) : cf. Houard.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"/>
          <p:cNvSpPr txBox="1"/>
          <p:nvPr/>
        </p:nvSpPr>
        <p:spPr>
          <a:xfrm>
            <a:off x="936000" y="2088000"/>
            <a:ext cx="896652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Un œil emmétrope voit nettement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depuis le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punctum proximum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(25 cm) jusqu’au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punctum remotum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(∞)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2" name=""/>
          <p:cNvSpPr txBox="1"/>
          <p:nvPr/>
        </p:nvSpPr>
        <p:spPr>
          <a:xfrm>
            <a:off x="7344000" y="2968560"/>
            <a:ext cx="1815840" cy="343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1800" spc="-1" strike="noStrike">
                <a:solidFill>
                  <a:srgbClr val="3465a4"/>
                </a:solidFill>
                <a:latin typeface="Times New Roman"/>
              </a:rPr>
              <a:t>sans accommoder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3" name=""/>
          <p:cNvSpPr txBox="1"/>
          <p:nvPr/>
        </p:nvSpPr>
        <p:spPr>
          <a:xfrm>
            <a:off x="2304000" y="2952000"/>
            <a:ext cx="3003120" cy="343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1800" spc="-1" strike="noStrike">
                <a:solidFill>
                  <a:srgbClr val="3465a4"/>
                </a:solidFill>
                <a:latin typeface="Times New Roman"/>
              </a:rPr>
              <a:t>en accommodant au maximum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4" name=""/>
          <p:cNvSpPr txBox="1"/>
          <p:nvPr/>
        </p:nvSpPr>
        <p:spPr>
          <a:xfrm>
            <a:off x="1008000" y="4248000"/>
            <a:ext cx="8640000" cy="2449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Défauts de l’œil = amétropies : 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myopie (œil trop convergent)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hypermétropie (œil pas assez convergent)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astigmatisme (défaut de symétrie de révolution)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presbytie : réduction de l’amplitude d’accommodation due à l’âge (diminution de la plasticité du cristallin)(PP et PR se rapprochent)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06" name=""/>
          <p:cNvGraphicFramePr/>
          <p:nvPr/>
        </p:nvGraphicFramePr>
        <p:xfrm>
          <a:off x="1152000" y="2340360"/>
          <a:ext cx="8423280" cy="2974320"/>
        </p:xfrm>
        <a:graphic>
          <a:graphicData uri="http://schemas.openxmlformats.org/drawingml/2006/table">
            <a:tbl>
              <a:tblPr/>
              <a:tblGrid>
                <a:gridCol w="2105280"/>
                <a:gridCol w="2105280"/>
                <a:gridCol w="2106000"/>
                <a:gridCol w="2107080"/>
              </a:tblGrid>
              <a:tr h="743040">
                <a:tc>
                  <a:txBody>
                    <a:bodyPr lIns="90000" rIns="90000" tIns="46800" bIns="46800" anchor="t">
                      <a:noAutofit/>
                    </a:bodyPr>
                    <a:p>
                      <a:endParaRPr b="1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Punctum Proximum</a:t>
                      </a:r>
                      <a:endParaRPr b="1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Punctum Remotum</a:t>
                      </a:r>
                      <a:endParaRPr b="1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marL="216000" indent="-216000"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1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Correction</a:t>
                      </a:r>
                      <a:endParaRPr b="1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743040"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Oeil emmétrope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 cm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∞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43040"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Oeil hypermétrope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&gt; 25 cm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virtuel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marL="216000" indent="-216000" algn="ctr"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Verres convergents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745560"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Oeil myope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 25 cm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À distance finie &lt; ∞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marL="216000" indent="-216000" algn="ctr">
                        <a:buClr>
                          <a:srgbClr val="000000"/>
                        </a:buClr>
                        <a:buSzPct val="45000"/>
                        <a:buFont typeface="Wingdings" charset="2"/>
                        <a:buChar char=""/>
                      </a:pPr>
                      <a:r>
                        <a:rPr b="0" lang="fr-FR" sz="2400" spc="-1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Verres divergents</a:t>
                      </a:r>
                      <a:endParaRPr b="0" lang="fr-FR" sz="2400" spc="-1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anchor="ctr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"/>
          <p:cNvSpPr txBox="1"/>
          <p:nvPr/>
        </p:nvSpPr>
        <p:spPr>
          <a:xfrm>
            <a:off x="1008000" y="2304000"/>
            <a:ext cx="5679360" cy="70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Limite de résolution angulaire de l’œil : 1,5’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(pour mémoire le diamètre de la Lune est de 30’)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09" name=""/>
          <p:cNvSpPr txBox="1"/>
          <p:nvPr/>
        </p:nvSpPr>
        <p:spPr>
          <a:xfrm>
            <a:off x="1152000" y="4536000"/>
            <a:ext cx="492336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Faut-il parler des images numériques ?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" descr=""/>
          <p:cNvPicPr/>
          <p:nvPr/>
        </p:nvPicPr>
        <p:blipFill>
          <a:blip r:embed="rId1"/>
          <a:stretch/>
        </p:blipFill>
        <p:spPr>
          <a:xfrm>
            <a:off x="3465000" y="12600"/>
            <a:ext cx="5731560" cy="7559640"/>
          </a:xfrm>
          <a:prstGeom prst="rect">
            <a:avLst/>
          </a:prstGeom>
          <a:ln w="0">
            <a:noFill/>
          </a:ln>
        </p:spPr>
      </p:pic>
      <p:sp>
        <p:nvSpPr>
          <p:cNvPr id="111" name=""/>
          <p:cNvSpPr txBox="1"/>
          <p:nvPr/>
        </p:nvSpPr>
        <p:spPr>
          <a:xfrm>
            <a:off x="596880" y="792000"/>
            <a:ext cx="422712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Seconde GT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"/>
          <p:cNvSpPr txBox="1"/>
          <p:nvPr/>
        </p:nvSpPr>
        <p:spPr>
          <a:xfrm>
            <a:off x="6192000" y="288000"/>
            <a:ext cx="4227120" cy="1438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Première STL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sciences physiques et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chimiques au laboratoire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13" name=""/>
          <p:cNvSpPr txBox="1"/>
          <p:nvPr/>
        </p:nvSpPr>
        <p:spPr>
          <a:xfrm>
            <a:off x="5937480" y="5931720"/>
            <a:ext cx="486252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Pas eu le temps de tout</a:t>
            </a:r>
            <a:br>
              <a:rPr sz="2400"/>
            </a:br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regarder de manière exhaustive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360000" y="144000"/>
            <a:ext cx="5256000" cy="7278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"/>
          <p:cNvSpPr txBox="1"/>
          <p:nvPr/>
        </p:nvSpPr>
        <p:spPr>
          <a:xfrm>
            <a:off x="6192000" y="288000"/>
            <a:ext cx="4227120" cy="1438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Première STL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sciences physiques et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chimiques au laboratoire 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72000" y="72360"/>
            <a:ext cx="5360400" cy="75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 txBox="1"/>
          <p:nvPr/>
        </p:nvSpPr>
        <p:spPr>
          <a:xfrm>
            <a:off x="504000" y="3096000"/>
            <a:ext cx="9288000" cy="1101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La notion d’</a:t>
            </a:r>
            <a:r>
              <a:rPr b="1" i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(sous-entendue géométrique) par un système optique fait appel à la notion de </a:t>
            </a:r>
            <a:r>
              <a:rPr b="1" i="1" lang="fr-FR" sz="2400" spc="-1" strike="noStrike">
                <a:solidFill>
                  <a:srgbClr val="000000"/>
                </a:solidFill>
                <a:latin typeface="Times New Roman"/>
              </a:rPr>
              <a:t>rayon lumineux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, élément clé de l’</a:t>
            </a:r>
            <a:r>
              <a:rPr b="1" i="1" lang="fr-FR" sz="2400" spc="-1" strike="noStrike">
                <a:solidFill>
                  <a:srgbClr val="000000"/>
                </a:solidFill>
                <a:latin typeface="Times New Roman"/>
              </a:rPr>
              <a:t>optique géométrique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5" name=""/>
          <p:cNvSpPr txBox="1"/>
          <p:nvPr/>
        </p:nvSpPr>
        <p:spPr>
          <a:xfrm>
            <a:off x="504000" y="4428000"/>
            <a:ext cx="9454320" cy="1101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Approximation de l’optique géométrique :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c’est lorsque λ → 0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(revient à négliger tout phénomène de diffraction). Pas de λ, pas de ω (si ce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n’est éventuellement la notion de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couleur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6" name=""/>
          <p:cNvSpPr txBox="1"/>
          <p:nvPr/>
        </p:nvSpPr>
        <p:spPr>
          <a:xfrm>
            <a:off x="576000" y="1728000"/>
            <a:ext cx="124740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47" name="" descr=""/>
          <p:cNvPicPr/>
          <p:nvPr/>
        </p:nvPicPr>
        <p:blipFill>
          <a:blip r:embed="rId1"/>
          <a:stretch/>
        </p:blipFill>
        <p:spPr>
          <a:xfrm>
            <a:off x="4608000" y="1428120"/>
            <a:ext cx="1995480" cy="1595880"/>
          </a:xfrm>
          <a:prstGeom prst="rect">
            <a:avLst/>
          </a:prstGeom>
          <a:ln w="0">
            <a:noFill/>
          </a:ln>
        </p:spPr>
      </p:pic>
      <p:sp>
        <p:nvSpPr>
          <p:cNvPr id="48" name=""/>
          <p:cNvSpPr txBox="1"/>
          <p:nvPr/>
        </p:nvSpPr>
        <p:spPr>
          <a:xfrm>
            <a:off x="6613920" y="1876680"/>
            <a:ext cx="325008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Maths : 2 a pour </a:t>
            </a:r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c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" descr=""/>
          <p:cNvPicPr/>
          <p:nvPr/>
        </p:nvPicPr>
        <p:blipFill>
          <a:blip r:embed="rId1"/>
          <a:stretch/>
        </p:blipFill>
        <p:spPr>
          <a:xfrm>
            <a:off x="561960" y="12600"/>
            <a:ext cx="9017640" cy="7559640"/>
          </a:xfrm>
          <a:prstGeom prst="rect">
            <a:avLst/>
          </a:prstGeom>
          <a:ln w="0">
            <a:noFill/>
          </a:ln>
        </p:spPr>
      </p:pic>
      <p:sp>
        <p:nvSpPr>
          <p:cNvPr id="118" name=""/>
          <p:cNvSpPr txBox="1"/>
          <p:nvPr/>
        </p:nvSpPr>
        <p:spPr>
          <a:xfrm>
            <a:off x="4032000" y="648000"/>
            <a:ext cx="4227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Première spécialité (2019)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" descr=""/>
          <p:cNvPicPr/>
          <p:nvPr/>
        </p:nvPicPr>
        <p:blipFill>
          <a:blip r:embed="rId1"/>
          <a:stretch/>
        </p:blipFill>
        <p:spPr>
          <a:xfrm>
            <a:off x="894960" y="1046880"/>
            <a:ext cx="8177040" cy="3273120"/>
          </a:xfrm>
          <a:prstGeom prst="rect">
            <a:avLst/>
          </a:prstGeom>
          <a:ln w="0">
            <a:noFill/>
          </a:ln>
        </p:spPr>
      </p:pic>
      <p:pic>
        <p:nvPicPr>
          <p:cNvPr id="120" name="" descr=""/>
          <p:cNvPicPr/>
          <p:nvPr/>
        </p:nvPicPr>
        <p:blipFill>
          <a:blip r:embed="rId2"/>
          <a:stretch/>
        </p:blipFill>
        <p:spPr>
          <a:xfrm>
            <a:off x="504000" y="4392000"/>
            <a:ext cx="8568000" cy="1395360"/>
          </a:xfrm>
          <a:prstGeom prst="rect">
            <a:avLst/>
          </a:prstGeom>
          <a:ln w="0">
            <a:noFill/>
          </a:ln>
        </p:spPr>
      </p:pic>
      <p:sp>
        <p:nvSpPr>
          <p:cNvPr id="121" name=""/>
          <p:cNvSpPr txBox="1"/>
          <p:nvPr/>
        </p:nvSpPr>
        <p:spPr>
          <a:xfrm>
            <a:off x="4032000" y="648360"/>
            <a:ext cx="4227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Times New Roman"/>
              </a:rPr>
              <a:t>Terminale spécialité (2019)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3489480" y="6408000"/>
            <a:ext cx="486252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Pas eu le temps de tout</a:t>
            </a:r>
            <a:br>
              <a:rPr sz="2400"/>
            </a:br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regarder de manière exhaustive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505800" y="-16668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Vision et image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"/>
          <p:cNvSpPr txBox="1"/>
          <p:nvPr/>
        </p:nvSpPr>
        <p:spPr>
          <a:xfrm>
            <a:off x="288000" y="93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505800" y="-16668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Vision et image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6" name=""/>
          <p:cNvSpPr txBox="1"/>
          <p:nvPr/>
        </p:nvSpPr>
        <p:spPr>
          <a:xfrm>
            <a:off x="288000" y="93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27" name="" descr=""/>
          <p:cNvPicPr/>
          <p:nvPr/>
        </p:nvPicPr>
        <p:blipFill>
          <a:blip r:embed="rId1"/>
          <a:stretch/>
        </p:blipFill>
        <p:spPr>
          <a:xfrm>
            <a:off x="312120" y="-80280"/>
            <a:ext cx="9393480" cy="7559640"/>
          </a:xfrm>
          <a:prstGeom prst="rect">
            <a:avLst/>
          </a:prstGeom>
          <a:ln w="0">
            <a:noFill/>
          </a:ln>
        </p:spPr>
      </p:pic>
      <p:sp>
        <p:nvSpPr>
          <p:cNvPr id="128" name=""/>
          <p:cNvSpPr txBox="1"/>
          <p:nvPr/>
        </p:nvSpPr>
        <p:spPr>
          <a:xfrm>
            <a:off x="1080000" y="5832000"/>
            <a:ext cx="217404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Times New Roman"/>
              </a:rPr>
              <a:t>PCSI - MPSI</a:t>
            </a:r>
            <a:endParaRPr b="0" lang="fr-FR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" descr=""/>
          <p:cNvPicPr/>
          <p:nvPr/>
        </p:nvPicPr>
        <p:blipFill>
          <a:blip r:embed="rId1"/>
          <a:stretch/>
        </p:blipFill>
        <p:spPr>
          <a:xfrm>
            <a:off x="222840" y="1651680"/>
            <a:ext cx="9696240" cy="4581000"/>
          </a:xfrm>
          <a:prstGeom prst="rect">
            <a:avLst/>
          </a:prstGeom>
          <a:ln w="0">
            <a:noFill/>
          </a:ln>
        </p:spPr>
      </p:pic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5800" y="-16668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Vision et image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"/>
          <p:cNvSpPr txBox="1"/>
          <p:nvPr/>
        </p:nvSpPr>
        <p:spPr>
          <a:xfrm>
            <a:off x="288000" y="93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2" name=""/>
          <p:cNvSpPr txBox="1"/>
          <p:nvPr/>
        </p:nvSpPr>
        <p:spPr>
          <a:xfrm>
            <a:off x="432000" y="6428160"/>
            <a:ext cx="73998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Times New Roman"/>
              </a:rPr>
              <a:t>PCSI – (MPSI et MP2I un tout petit peu moins)</a:t>
            </a:r>
            <a:endParaRPr b="0" lang="fr-FR" sz="28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616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Vision et image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"/>
          <p:cNvSpPr txBox="1"/>
          <p:nvPr/>
        </p:nvSpPr>
        <p:spPr>
          <a:xfrm>
            <a:off x="666360" y="1513800"/>
            <a:ext cx="2213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Bibliographie.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5" name=""/>
          <p:cNvSpPr txBox="1"/>
          <p:nvPr/>
        </p:nvSpPr>
        <p:spPr>
          <a:xfrm>
            <a:off x="576000" y="2232000"/>
            <a:ext cx="9144000" cy="654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PÉREZ, José-Philippe. Optique géométrique et ondulatoire: avec 200 exercices et problèmes résolus. Masson, 1994. </a:t>
            </a:r>
            <a:r>
              <a:rPr b="0" lang="fr-FR" sz="2000" spc="-1" strike="noStrike">
                <a:solidFill>
                  <a:srgbClr val="0084d1"/>
                </a:solidFill>
                <a:latin typeface="Times New Roman"/>
              </a:rPr>
              <a:t>(la version présente à l’agreg semble être de 1988)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576000" y="2952000"/>
            <a:ext cx="9072000" cy="654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2000" spc="-1" strike="noStrike">
                <a:solidFill>
                  <a:srgbClr val="000000"/>
                </a:solidFill>
                <a:latin typeface="Times New Roman"/>
                <a:ea typeface="WenQuanYi Zen Hei Sharp"/>
              </a:rPr>
              <a:t>DETTWILLER, Luc. Les instruments d'optique: étude théorique, expérimentale et pratique. Ellipses, 2002. </a:t>
            </a:r>
            <a:r>
              <a:rPr b="0" lang="fr-FR" sz="2000" spc="-1" strike="noStrike">
                <a:solidFill>
                  <a:srgbClr val="0084d1"/>
                </a:solidFill>
                <a:latin typeface="Times New Roman"/>
              </a:rPr>
              <a:t>(la version présente à l’agreg semble être de 1997)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7" name=""/>
          <p:cNvSpPr txBox="1"/>
          <p:nvPr/>
        </p:nvSpPr>
        <p:spPr>
          <a:xfrm>
            <a:off x="576000" y="3744000"/>
            <a:ext cx="9109800" cy="654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HOUARD, Sylvain. Optique, une approche expérimentale et pratique. De Boeck, 2011.</a:t>
            </a:r>
            <a:br>
              <a:rPr sz="2000"/>
            </a:br>
            <a:r>
              <a:rPr b="0" lang="fr-FR" sz="2000" spc="-1" strike="noStrike">
                <a:solidFill>
                  <a:srgbClr val="0084d1"/>
                </a:solidFill>
                <a:latin typeface="Times New Roman"/>
              </a:rPr>
              <a:t>(à l’agreg)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38" name=""/>
          <p:cNvSpPr txBox="1"/>
          <p:nvPr/>
        </p:nvSpPr>
        <p:spPr>
          <a:xfrm>
            <a:off x="612360" y="4392000"/>
            <a:ext cx="8408880" cy="936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  <a:buNone/>
            </a:pPr>
            <a:r>
              <a:rPr b="0" lang="fr-FR" sz="2000" spc="-1" strike="noStrike">
                <a:solidFill>
                  <a:srgbClr val="000000"/>
                </a:solidFill>
                <a:latin typeface="Times New Roman"/>
                <a:ea typeface="WenQuanYi Zen Hei Sharp"/>
              </a:rPr>
              <a:t>SEXTANT. Optique expérimentale. Hermann, 1997. </a:t>
            </a:r>
            <a:r>
              <a:rPr b="0" lang="fr-FR" sz="2000" spc="-1" strike="noStrike">
                <a:solidFill>
                  <a:srgbClr val="0084d1"/>
                </a:solidFill>
                <a:latin typeface="Times New Roman"/>
              </a:rPr>
              <a:t>(à l’agreg)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buNone/>
            </a:pP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  <a:p>
            <a:pPr>
              <a:lnSpc>
                <a:spcPct val="100000"/>
              </a:lnSpc>
              <a:buNone/>
            </a:pPr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HECHT, Eugene. OPTICS. Pearson Education, 2002. </a:t>
            </a:r>
            <a:r>
              <a:rPr b="0" lang="fr-FR" sz="2000" spc="-1" strike="noStrike">
                <a:solidFill>
                  <a:srgbClr val="0084d1"/>
                </a:solidFill>
                <a:latin typeface="Times New Roman"/>
              </a:rPr>
              <a:t>(pas à l’agreg ; en anglais)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0" name=""/>
          <p:cNvGrpSpPr/>
          <p:nvPr/>
        </p:nvGrpSpPr>
        <p:grpSpPr>
          <a:xfrm>
            <a:off x="648000" y="4432320"/>
            <a:ext cx="5514120" cy="2151360"/>
            <a:chOff x="648000" y="4432320"/>
            <a:chExt cx="5514120" cy="2151360"/>
          </a:xfrm>
        </p:grpSpPr>
        <p:sp>
          <p:nvSpPr>
            <p:cNvPr id="51" name=""/>
            <p:cNvSpPr txBox="1"/>
            <p:nvPr/>
          </p:nvSpPr>
          <p:spPr>
            <a:xfrm>
              <a:off x="1440000" y="5076000"/>
              <a:ext cx="4008960" cy="427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Définir objet réel / objet virtuel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2" name=""/>
            <p:cNvSpPr txBox="1"/>
            <p:nvPr/>
          </p:nvSpPr>
          <p:spPr>
            <a:xfrm>
              <a:off x="1440000" y="6156360"/>
              <a:ext cx="4722120" cy="42732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Définir image réelle / image virtuelle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3" name=""/>
            <p:cNvSpPr txBox="1"/>
            <p:nvPr/>
          </p:nvSpPr>
          <p:spPr>
            <a:xfrm>
              <a:off x="648000" y="4432320"/>
              <a:ext cx="1247400" cy="42768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1" lang="fr-FR" sz="2400" spc="-1" strike="noStrike">
                  <a:solidFill>
                    <a:srgbClr val="000000"/>
                  </a:solidFill>
                  <a:latin typeface="Times New Roman"/>
                </a:rPr>
                <a:t>IMAGE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  <p:grpSp>
        <p:nvGrpSpPr>
          <p:cNvPr id="54" name=""/>
          <p:cNvGrpSpPr/>
          <p:nvPr/>
        </p:nvGrpSpPr>
        <p:grpSpPr>
          <a:xfrm>
            <a:off x="505440" y="1692000"/>
            <a:ext cx="8854920" cy="1776240"/>
            <a:chOff x="505440" y="1692000"/>
            <a:chExt cx="8854920" cy="1776240"/>
          </a:xfrm>
        </p:grpSpPr>
        <p:sp>
          <p:nvSpPr>
            <p:cNvPr id="55" name=""/>
            <p:cNvSpPr txBox="1"/>
            <p:nvPr/>
          </p:nvSpPr>
          <p:spPr>
            <a:xfrm>
              <a:off x="505440" y="1692000"/>
              <a:ext cx="8854920" cy="1438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1" lang="fr-FR" sz="2400" spc="-1" strike="noStrike" u="sng">
                  <a:solidFill>
                    <a:srgbClr val="000000"/>
                  </a:solidFill>
                  <a:uFillTx/>
                  <a:latin typeface="Times New Roman"/>
                </a:rPr>
                <a:t>Définition d’une image :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 un point objet </a:t>
              </a:r>
              <a:r>
                <a:rPr b="0" i="1" lang="fr-FR" sz="2400" spc="-1" strike="noStrike">
                  <a:solidFill>
                    <a:srgbClr val="000000"/>
                  </a:solidFill>
                  <a:latin typeface="Times New Roman"/>
                </a:rPr>
                <a:t>A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 a pour image (géométrique)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un point </a:t>
              </a:r>
              <a:r>
                <a:rPr b="0" i="1" lang="fr-FR" sz="2400" spc="-1" strike="noStrike">
                  <a:solidFill>
                    <a:srgbClr val="000000"/>
                  </a:solidFill>
                  <a:latin typeface="Times New Roman"/>
                </a:rPr>
                <a:t>A’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 si </a:t>
              </a:r>
              <a:r>
                <a:rPr b="0" i="1" lang="fr-FR" sz="2400" spc="-1" strike="noStrike">
                  <a:solidFill>
                    <a:srgbClr val="000000"/>
                  </a:solidFill>
                  <a:latin typeface="Times New Roman"/>
                </a:rPr>
                <a:t>tout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 rayon passant par </a:t>
              </a:r>
              <a:r>
                <a:rPr b="0" i="1" lang="fr-FR" sz="2400" spc="-1" strike="noStrike">
                  <a:solidFill>
                    <a:srgbClr val="000000"/>
                  </a:solidFill>
                  <a:latin typeface="Times New Roman"/>
                </a:rPr>
                <a:t>A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 passe aussi, après traversée du</a:t>
              </a:r>
              <a:br>
                <a:rPr sz="2400"/>
              </a:b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système optique, par </a:t>
              </a:r>
              <a:r>
                <a:rPr b="0" i="1" lang="fr-FR" sz="2400" spc="-1" strike="noStrike">
                  <a:solidFill>
                    <a:srgbClr val="000000"/>
                  </a:solidFill>
                  <a:latin typeface="Times New Roman"/>
                </a:rPr>
                <a:t>A’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.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  <a:p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(c’est la définition du </a:t>
              </a:r>
              <a:r>
                <a:rPr b="1" i="1" lang="fr-FR" sz="2400" spc="-1" strike="noStrike">
                  <a:solidFill>
                    <a:srgbClr val="000000"/>
                  </a:solidFill>
                  <a:latin typeface="Times New Roman"/>
                </a:rPr>
                <a:t>stigmatisme rigoureux</a:t>
              </a:r>
              <a:r>
                <a:rPr b="0" lang="fr-FR" sz="2400" spc="-1" strike="noStrike">
                  <a:solidFill>
                    <a:srgbClr val="000000"/>
                  </a:solidFill>
                  <a:latin typeface="Times New Roman"/>
                </a:rPr>
                <a:t>).</a:t>
              </a:r>
              <a:endParaRPr b="0" lang="fr-FR" sz="24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  <p:sp>
          <p:nvSpPr>
            <p:cNvPr id="56" name=""/>
            <p:cNvSpPr txBox="1"/>
            <p:nvPr/>
          </p:nvSpPr>
          <p:spPr>
            <a:xfrm>
              <a:off x="576360" y="3096000"/>
              <a:ext cx="7203240" cy="3722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000" spc="-1" strike="noStrike">
                  <a:solidFill>
                    <a:srgbClr val="000000"/>
                  </a:solidFill>
                  <a:latin typeface="Times New Roman"/>
                </a:rPr>
                <a:t>(on peut donner aussi la propriété ℒ(</a:t>
              </a:r>
              <a:r>
                <a:rPr b="0" i="1" lang="fr-FR" sz="2000" spc="-1" strike="noStrike">
                  <a:solidFill>
                    <a:srgbClr val="000000"/>
                  </a:solidFill>
                  <a:latin typeface="Times New Roman"/>
                </a:rPr>
                <a:t>AA’</a:t>
              </a:r>
              <a:r>
                <a:rPr b="0" lang="fr-FR" sz="2000" spc="-1" strike="noStrike">
                  <a:solidFill>
                    <a:srgbClr val="000000"/>
                  </a:solidFill>
                  <a:latin typeface="Times New Roman"/>
                </a:rPr>
                <a:t>) = cte pour tous les rayons)</a:t>
              </a:r>
              <a:endParaRPr b="0" lang="fr-FR" sz="2000" spc="-1" strike="noStrike">
                <a:solidFill>
                  <a:srgbClr val="000000"/>
                </a:solidFill>
                <a:latin typeface="Times New Roman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"/>
          <p:cNvSpPr txBox="1"/>
          <p:nvPr/>
        </p:nvSpPr>
        <p:spPr>
          <a:xfrm>
            <a:off x="1080000" y="2160000"/>
            <a:ext cx="7631640" cy="2449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Stigmatisme rigoureux :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Le seul cas « courant » concerne le </a:t>
            </a:r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miroir plan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(et à la limite le miroir parabolique pour le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couple de points :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point à l’infini sur l’axe – foyer).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9" name=""/>
          <p:cNvSpPr txBox="1"/>
          <p:nvPr/>
        </p:nvSpPr>
        <p:spPr>
          <a:xfrm>
            <a:off x="941040" y="6192000"/>
            <a:ext cx="7914960" cy="654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On peut donner des exemples d’utilisation (innombrables pour le miroir</a:t>
            </a:r>
            <a:br>
              <a:rPr sz="2000"/>
            </a:br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plan, antenne parabolique, miroir de télescope pour le miroir parabolique...)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" name=""/>
          <p:cNvSpPr txBox="1"/>
          <p:nvPr/>
        </p:nvSpPr>
        <p:spPr>
          <a:xfrm>
            <a:off x="336600" y="1516320"/>
            <a:ext cx="1247400" cy="42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1" name="" descr=""/>
          <p:cNvPicPr/>
          <p:nvPr/>
        </p:nvPicPr>
        <p:blipFill>
          <a:blip r:embed="rId1"/>
          <a:stretch/>
        </p:blipFill>
        <p:spPr>
          <a:xfrm>
            <a:off x="7128000" y="3365280"/>
            <a:ext cx="2422080" cy="25387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"/>
          <p:cNvSpPr txBox="1"/>
          <p:nvPr/>
        </p:nvSpPr>
        <p:spPr>
          <a:xfrm>
            <a:off x="1080000" y="2160000"/>
            <a:ext cx="8784000" cy="4470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Stigmatisme approché :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Les photorécepteurs (pixels, cônes, bâtonnets...) ont en général une dimension non infiniment petite.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Et il y a toujours une diffraction inévitable.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Le stigmatisme rigoureux n’est donc pas indispensable : l’image d’un point peut être une (petite) tache, sans que ce soit gênant.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Le </a:t>
            </a:r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stigmatisme approché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va s’appliquer aux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rayons paraxiaux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dans l’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approximation de Gauss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, pour les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systèmes centrés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(termes à définir…).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4" name=""/>
          <p:cNvSpPr txBox="1"/>
          <p:nvPr/>
        </p:nvSpPr>
        <p:spPr>
          <a:xfrm>
            <a:off x="1152000" y="6552000"/>
            <a:ext cx="332928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Il entraîne l’</a:t>
            </a:r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aplanétisme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5" name=""/>
          <p:cNvSpPr txBox="1"/>
          <p:nvPr/>
        </p:nvSpPr>
        <p:spPr>
          <a:xfrm>
            <a:off x="504000" y="1563480"/>
            <a:ext cx="1247400" cy="42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 txBox="1"/>
          <p:nvPr/>
        </p:nvSpPr>
        <p:spPr>
          <a:xfrm>
            <a:off x="504000" y="1563480"/>
            <a:ext cx="1247400" cy="42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8" name=""/>
          <p:cNvSpPr txBox="1"/>
          <p:nvPr/>
        </p:nvSpPr>
        <p:spPr>
          <a:xfrm>
            <a:off x="1008000" y="2520000"/>
            <a:ext cx="899568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On peut donner, sur un exemple, quelques caractéristiques d’un système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optique centré comme une lentille mince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69" name="" descr=""/>
          <p:cNvPicPr/>
          <p:nvPr/>
        </p:nvPicPr>
        <p:blipFill>
          <a:blip r:embed="rId1"/>
          <a:stretch/>
        </p:blipFill>
        <p:spPr>
          <a:xfrm>
            <a:off x="4032000" y="3414600"/>
            <a:ext cx="5415840" cy="2561400"/>
          </a:xfrm>
          <a:prstGeom prst="rect">
            <a:avLst/>
          </a:prstGeom>
          <a:ln w="0">
            <a:noFill/>
          </a:ln>
        </p:spPr>
      </p:pic>
      <p:sp>
        <p:nvSpPr>
          <p:cNvPr id="70" name=""/>
          <p:cNvSpPr txBox="1"/>
          <p:nvPr/>
        </p:nvSpPr>
        <p:spPr>
          <a:xfrm>
            <a:off x="360000" y="5832000"/>
            <a:ext cx="724104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Définir :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foyers (objet, image) (principal, secondaire)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grandissement transversal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 txBox="1"/>
          <p:nvPr/>
        </p:nvSpPr>
        <p:spPr>
          <a:xfrm>
            <a:off x="1080000" y="2160000"/>
            <a:ext cx="8784000" cy="3741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Différents « défauts » des images :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Aberrations géométriques (dus aux écarts aux conditions de Gauss) : de sphéricité, de coma, astigmatisme, courbure de champ, distorsion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(en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coussinet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ou en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barillet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)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Aberrations chromatiques : interviennent dès qu’il y a un milieu dispersif. </a:t>
            </a:r>
            <a:r>
              <a:rPr b="0" lang="fr-FR" sz="2000" spc="-1" strike="noStrike">
                <a:solidFill>
                  <a:srgbClr val="000000"/>
                </a:solidFill>
                <a:latin typeface="Times New Roman"/>
              </a:rPr>
              <a:t>(on peut les réduire en utilisant des doublets achromatiques)</a:t>
            </a:r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0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Tout ce qui est dû à la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diffraction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.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3" name=""/>
          <p:cNvSpPr txBox="1"/>
          <p:nvPr/>
        </p:nvSpPr>
        <p:spPr>
          <a:xfrm>
            <a:off x="360000" y="1444320"/>
            <a:ext cx="1247400" cy="42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IMAGE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"/>
          <p:cNvSpPr txBox="1"/>
          <p:nvPr/>
        </p:nvSpPr>
        <p:spPr>
          <a:xfrm>
            <a:off x="576000" y="1551240"/>
            <a:ext cx="5920200" cy="5818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Times New Roman"/>
              </a:rPr>
              <a:t>Donner des exemples de systèmes optiques ?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loupe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  <a:ea typeface="WenQuanYi Zen Hei Sharp"/>
              </a:rPr>
              <a:t>*) télescope /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lunette (astronomique) 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lunettes / lentilles de contact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appareil photo (objectif…)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microscope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jumelles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périscope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endoscope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*) et bien sûr : l’œil  !!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Vision et image.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7" name="" descr=""/>
          <p:cNvPicPr/>
          <p:nvPr/>
        </p:nvPicPr>
        <p:blipFill>
          <a:blip r:embed="rId1"/>
          <a:stretch/>
        </p:blipFill>
        <p:spPr>
          <a:xfrm>
            <a:off x="1425240" y="-216000"/>
            <a:ext cx="8191080" cy="7552800"/>
          </a:xfrm>
          <a:prstGeom prst="rect">
            <a:avLst/>
          </a:prstGeom>
          <a:ln w="0">
            <a:noFill/>
          </a:ln>
        </p:spPr>
      </p:pic>
      <p:sp>
        <p:nvSpPr>
          <p:cNvPr id="78" name=""/>
          <p:cNvSpPr txBox="1"/>
          <p:nvPr/>
        </p:nvSpPr>
        <p:spPr>
          <a:xfrm>
            <a:off x="4788000" y="4284000"/>
            <a:ext cx="1055520" cy="343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1800" spc="-1" strike="noStrike">
                <a:solidFill>
                  <a:srgbClr val="ff0000"/>
                </a:solidFill>
                <a:latin typeface="Times New Roman"/>
              </a:rPr>
              <a:t>n</a:t>
            </a: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 = 1,336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9" name=""/>
          <p:cNvSpPr txBox="1"/>
          <p:nvPr/>
        </p:nvSpPr>
        <p:spPr>
          <a:xfrm>
            <a:off x="2880000" y="3888000"/>
            <a:ext cx="761400" cy="259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1200" spc="-1" strike="noStrike">
                <a:solidFill>
                  <a:srgbClr val="ff0000"/>
                </a:solidFill>
                <a:latin typeface="Times New Roman"/>
              </a:rPr>
              <a:t>n</a:t>
            </a:r>
            <a:r>
              <a:rPr b="0" lang="fr-FR" sz="1200" spc="-1" strike="noStrike">
                <a:solidFill>
                  <a:srgbClr val="ff0000"/>
                </a:solidFill>
                <a:latin typeface="Times New Roman"/>
              </a:rPr>
              <a:t> = 1,336</a:t>
            </a:r>
            <a:endParaRPr b="0" lang="fr-FR" sz="12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0" name=""/>
          <p:cNvSpPr txBox="1"/>
          <p:nvPr/>
        </p:nvSpPr>
        <p:spPr>
          <a:xfrm>
            <a:off x="3600000" y="3636000"/>
            <a:ext cx="711360" cy="343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1800" spc="-1" strike="noStrike">
                <a:solidFill>
                  <a:srgbClr val="ff0000"/>
                </a:solidFill>
                <a:latin typeface="Times New Roman"/>
              </a:rPr>
              <a:t>n</a:t>
            </a: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=1,4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1" name=""/>
          <p:cNvSpPr txBox="1"/>
          <p:nvPr/>
        </p:nvSpPr>
        <p:spPr>
          <a:xfrm>
            <a:off x="936000" y="6120000"/>
            <a:ext cx="2349360" cy="596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Diamètre de la pupille :</a:t>
            </a:r>
            <a:br>
              <a:rPr sz="1800"/>
            </a:b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2 à 8 mm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2" name=""/>
          <p:cNvSpPr txBox="1"/>
          <p:nvPr/>
        </p:nvSpPr>
        <p:spPr>
          <a:xfrm>
            <a:off x="7488000" y="2952000"/>
            <a:ext cx="2376000" cy="1365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120.10</a:t>
            </a:r>
            <a:r>
              <a:rPr b="0" lang="fr-FR" sz="1800" spc="-1" strike="noStrike" baseline="33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 Cônes : 4 µm (de 1,5 à 5)</a:t>
            </a:r>
            <a:br>
              <a:rPr sz="1800"/>
            </a:b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surtout vers la fovéa (3 types différents)</a:t>
            </a:r>
            <a:br>
              <a:rPr sz="1800"/>
            </a:b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(vision diurne)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3" name=""/>
          <p:cNvSpPr txBox="1"/>
          <p:nvPr/>
        </p:nvSpPr>
        <p:spPr>
          <a:xfrm>
            <a:off x="6900480" y="2095200"/>
            <a:ext cx="3251520" cy="352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6.10</a:t>
            </a:r>
            <a:r>
              <a:rPr b="0" lang="fr-FR" sz="1800" spc="-1" strike="noStrike" baseline="33000">
                <a:solidFill>
                  <a:srgbClr val="ff0000"/>
                </a:solidFill>
                <a:latin typeface="Times New Roman"/>
              </a:rPr>
              <a:t>6</a:t>
            </a:r>
            <a:r>
              <a:rPr b="0" lang="fr-FR" sz="1800" spc="-1" strike="noStrike">
                <a:solidFill>
                  <a:srgbClr val="ff0000"/>
                </a:solidFill>
                <a:latin typeface="Times New Roman"/>
              </a:rPr>
              <a:t> Bâtonnets (vision nocturne)</a:t>
            </a:r>
            <a:endParaRPr b="0" lang="fr-FR" sz="1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84" name=""/>
          <p:cNvSpPr txBox="1"/>
          <p:nvPr/>
        </p:nvSpPr>
        <p:spPr>
          <a:xfrm>
            <a:off x="7416000" y="6264000"/>
            <a:ext cx="2599200" cy="42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3465a4"/>
                </a:solidFill>
                <a:latin typeface="Times New Roman"/>
              </a:rPr>
              <a:t>(d’après Dettwiller)</a:t>
            </a:r>
            <a:endParaRPr b="0" lang="fr-FR" sz="2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Application>Collabora_Office/22.05.22.2$Linux_X86_64 LibreOffice_project/d02b2d23c8d3dec8585df17cd2fe6f68e0a707b3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2022-04-19T09:25:09Z</dcterms:created>
  <dc:creator/>
  <dc:description/>
  <dc:language>fr-FR</dc:language>
  <cp:lastModifiedBy/>
  <dcterms:modified xsi:type="dcterms:W3CDTF">2024-04-03T09:09:11Z</dcterms:modified>
  <cp:revision>33</cp:revision>
  <dc:subject/>
  <dc:title/>
</cp:coreProperties>
</file>