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5" r:id="rId9"/>
    <p:sldId id="266" r:id="rId10"/>
    <p:sldId id="267" r:id="rId11"/>
    <p:sldId id="306" r:id="rId12"/>
    <p:sldId id="307" r:id="rId13"/>
    <p:sldId id="272" r:id="rId14"/>
    <p:sldId id="271" r:id="rId15"/>
    <p:sldId id="312" r:id="rId16"/>
    <p:sldId id="313" r:id="rId17"/>
    <p:sldId id="314" r:id="rId18"/>
    <p:sldId id="270" r:id="rId19"/>
    <p:sldId id="311" r:id="rId20"/>
    <p:sldId id="261" r:id="rId21"/>
    <p:sldId id="308" r:id="rId22"/>
    <p:sldId id="286" r:id="rId23"/>
    <p:sldId id="309" r:id="rId24"/>
    <p:sldId id="310" r:id="rId2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3EC02-500D-48C2-8B23-5AB7C90C9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BC94431-294E-4886-B205-41C94D0DFA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5F5568-BB5E-4AC2-883A-3F72FF876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A27856-3229-4E66-9614-49C54BCEC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580CAB-E8F8-443C-9D1B-E565BF9B2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977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F81286-5769-4517-950B-3D20CAA04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00E92F1-7F5D-4D41-8E3B-610929F98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68250AA-BEBF-4CFF-9896-22782E087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E360A6-CCCF-4982-B8AD-E5336AB67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80E516-27B5-40CF-AC09-409B31AF7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4988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38BC1A7-DBB9-4243-941A-FB07120769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DEF641C-A79B-4B39-8BF2-BCC5A55D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476D7D4-7D05-4BB1-95DB-A59A3F5DE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8AD65E-F5F2-4506-AB2D-2E9CF61EE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93BE6D-A8C8-4F5C-AEA2-DB82A4E39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0721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2658A8-432C-4C11-A1D4-A721B419D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9196961-E7FB-46BA-BE7F-12D79547F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554685-E23C-4BDF-BDAA-52E4CCD92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772287-6DF5-4B38-BA88-C9F2CF8F5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5136F75-9060-46AD-A087-BF9031A75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663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8FB764-CFE0-45AB-9201-882E8539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1C058B-FE49-440F-8D11-9152B5637D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57C88E-C16F-4409-8A24-30A4FAD78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4537684-FDD7-4A7F-9512-983332D3F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9D69F06-CE30-4926-B5B9-A4D89202A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5573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15DC8-649F-4A00-AC36-16D17CA2D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AD6FD9-7DCD-49C5-8D6B-BDC8919498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9298016-BF5B-49EB-B066-E74D88C4A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C33DB23-E79E-4796-A2C8-E0DB446C5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B98F7BB-4D6B-4666-9657-222D0952C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AA55715-2B59-4C5C-8F69-379D06D3D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678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FFD6C2-E3A2-497D-A93B-2D012C099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C79E32-D845-4438-81CD-E3EA7F88C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5C9EE00-14EE-445D-8141-E9FBE9C2B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11EE356-ABB8-4565-AA6E-4B7238CE36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996E4BE-A16B-4444-96A9-75955C996F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CE2BE1B-DDCE-48EE-A06B-952D53C36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97E9A55-7ECC-4FFD-A585-FDCC30C74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4EC078B-D8E1-41B7-9172-DB8CDFE65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1916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EB15D0-5DCB-4C80-84F7-5721D439A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D969C6A-F1CA-4CB0-BCA6-5FEB9CBCC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36F501-5EA3-430D-BABF-BE74AE153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3D5F141-E260-414E-A40D-7818E9038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6482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03A0A2C-EFD8-4808-9170-AB4A98F66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4EB5A52-991F-49F7-B681-C8B2358A0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FCBD95-45BE-4243-AB04-7DCDFD74C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5498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DC8762-131A-4360-8C71-7B2FF05B9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81DBBA-3BD2-40D0-B408-A09C7CC84D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B5D3334-923D-4A8E-9032-C516B672D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3F0295-E472-4B4E-B308-7DA902437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F08A335-85AA-4CC2-A31A-0E9825341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89AF0E7-7758-4538-AF30-03D71EFF8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3391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C53350-8F14-4879-AC57-494F2B78D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DFE3AE5-14C7-4FE4-847F-2F2AF2ABA7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77EA0FC-B3DC-4FBA-A4B5-7C6094503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AE549E9-45BB-45EC-AE68-8842DD104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30A4E44-4899-4BC2-82D0-EA480724E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A3BC67A-B3AF-42AA-8FE2-A95E7495F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34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897FC85-4D8E-4669-8CDF-BCD7B3458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FD81A71-3D40-42C4-9BB5-2CC87CD78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21E22D-390F-4B98-AB6D-A2B51A7F7F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674A7-2871-45AF-BBFB-6265C0FE913D}" type="datetimeFigureOut">
              <a:rPr lang="fr-FR" smtClean="0"/>
              <a:t>03/04/2024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68745AB-606C-4D49-9103-645FD7CCA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FD419FA-E851-46D4-9AD0-C126FEE22C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0011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hyperlink" Target="LP11%20Etats%20de%20la%20mati&#232;re.m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FABADD-0DF5-449E-BB0E-E5E6CC049C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/>
              <a:t>LP11 Etats de la matière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00ED7DC-6885-4A9D-B58B-9B58E6609D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784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Activité : Energie de changement d’état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36829A8-4941-E7BE-9E1C-49A9D9D532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7028" y="1264488"/>
            <a:ext cx="8577943" cy="547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964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Activité : </a:t>
            </a:r>
            <a:r>
              <a:rPr lang="fr-FR" sz="2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Energie de changement d’état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86C4950-0709-BE79-83D9-B9588379C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09" y="2162492"/>
            <a:ext cx="11205169" cy="414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3903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Activité : </a:t>
            </a:r>
            <a:r>
              <a:rPr lang="fr-FR" sz="2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Energie de changement d’état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CD54168-A8C6-22B7-21FB-D28D766CC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30252"/>
            <a:ext cx="10633166" cy="474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9410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Activité : Energie de changement d’état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Q</a:t>
            </a:r>
            <a:r>
              <a:rPr lang="fr-FR" sz="1800" baseline="-250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cal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+ Q</a:t>
            </a:r>
            <a:r>
              <a:rPr lang="fr-FR" sz="18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liq1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+ </a:t>
            </a:r>
            <a:r>
              <a:rPr lang="fr-FR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Q</a:t>
            </a:r>
            <a:r>
              <a:rPr lang="fr-FR" sz="1800" baseline="-250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fus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+ Q</a:t>
            </a:r>
            <a:r>
              <a:rPr lang="fr-FR" sz="18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liq2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= 0</a:t>
            </a:r>
          </a:p>
          <a:p>
            <a:endParaRPr lang="fr-FR" sz="18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 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× (</a:t>
            </a:r>
            <a:r>
              <a:rPr lang="fr-FR" sz="1800" dirty="0" err="1">
                <a:effectLst/>
                <a:latin typeface="Symbol" panose="05050102010706020507" pitchFamily="18" charset="2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fr-FR" sz="1800" baseline="-25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fr-FR" sz="1800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fr-FR" sz="18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+ </a:t>
            </a: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fr-FR" sz="18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× </a:t>
            </a:r>
            <a:r>
              <a:rPr lang="fr-FR" sz="1800" i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fr-FR" sz="1800" baseline="-25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eau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× (</a:t>
            </a:r>
            <a:r>
              <a:rPr lang="fr-FR" sz="1800" dirty="0" err="1">
                <a:effectLst/>
                <a:latin typeface="Symbol" panose="05050102010706020507" pitchFamily="18" charset="2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fr-FR" sz="1800" baseline="-25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fr-FR" sz="1800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fr-FR" sz="18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+ </a:t>
            </a: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fr-FR" sz="18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× </a:t>
            </a: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fr-FR" sz="18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fus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fr-FR" sz="1800" i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fr-FR" sz="1800" baseline="-25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× </a:t>
            </a:r>
            <a:r>
              <a:rPr lang="fr-FR" sz="1800" i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fr-FR" sz="1800" baseline="-25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eau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× (</a:t>
            </a:r>
            <a:r>
              <a:rPr lang="fr-FR" sz="1800" dirty="0" err="1">
                <a:effectLst/>
                <a:latin typeface="Symbol" panose="05050102010706020507" pitchFamily="18" charset="2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fr-FR" sz="1800" baseline="-25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fr-FR" sz="1800" dirty="0" err="1">
                <a:effectLst/>
                <a:latin typeface="Symbol" panose="05050102010706020507" pitchFamily="18" charset="2"/>
                <a:ea typeface="Calibri" panose="020F0502020204030204" pitchFamily="34" charset="0"/>
                <a:cs typeface="Arial" panose="020B0604020202020204" pitchFamily="34" charset="0"/>
              </a:rPr>
              <a:t>q</a:t>
            </a:r>
            <a:r>
              <a:rPr lang="fr-FR" sz="1800" baseline="-250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fus</a:t>
            </a:r>
            <a:r>
              <a:rPr lang="fr-FR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= 0</a:t>
            </a:r>
            <a:endParaRPr lang="fr-FR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4FAFD83-6246-2E24-BF35-8CB56C6C2F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307" y="3343251"/>
            <a:ext cx="7384777" cy="758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4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Activité : Energie de changement d’état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buFont typeface="Calibri" panose="020F0502020204030204" pitchFamily="34" charset="0"/>
              <a:buChar char="-"/>
              <a:tabLst>
                <a:tab pos="457200" algn="l"/>
              </a:tabLst>
            </a:pPr>
            <a:r>
              <a:rPr lang="fr-FR" sz="18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Masse de l’eau : m</a:t>
            </a:r>
            <a:r>
              <a:rPr lang="fr-FR" sz="1800" baseline="-250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1</a:t>
            </a:r>
            <a:r>
              <a:rPr lang="fr-FR" sz="18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 = </a:t>
            </a:r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197 g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Calibri" panose="020F0502020204030204" pitchFamily="34" charset="0"/>
              <a:buChar char="-"/>
              <a:tabLst>
                <a:tab pos="457200" algn="l"/>
              </a:tabLst>
            </a:pPr>
            <a:r>
              <a:rPr lang="fr-FR" sz="18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Température du calorimètre avec l’eau : </a:t>
            </a:r>
            <a:r>
              <a:rPr lang="fr-FR" sz="1800" dirty="0">
                <a:effectLst/>
                <a:latin typeface="Symbol" panose="05050102010706020507" pitchFamily="18" charset="2"/>
                <a:ea typeface="Times New Roman" panose="02020603050405020304" pitchFamily="18" charset="0"/>
                <a:cs typeface="Calibri" panose="020F0502020204030204" pitchFamily="34" charset="0"/>
              </a:rPr>
              <a:t>q</a:t>
            </a:r>
            <a:r>
              <a:rPr lang="fr-FR" sz="1800" baseline="-250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i</a:t>
            </a:r>
            <a:r>
              <a:rPr lang="fr-FR" sz="18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= </a:t>
            </a:r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13,8 °C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Calibri" panose="020F0502020204030204" pitchFamily="34" charset="0"/>
              <a:buChar char="-"/>
              <a:tabLst>
                <a:tab pos="457200" algn="l"/>
              </a:tabLst>
            </a:pPr>
            <a:r>
              <a:rPr lang="fr-FR" sz="18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Masse des glaçons : m</a:t>
            </a:r>
            <a:r>
              <a:rPr lang="fr-FR" sz="1800" baseline="-250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2</a:t>
            </a:r>
            <a:r>
              <a:rPr lang="fr-FR" sz="18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 = </a:t>
            </a:r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21,26 g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buFont typeface="Calibri" panose="020F0502020204030204" pitchFamily="34" charset="0"/>
              <a:buChar char="-"/>
              <a:tabLst>
                <a:tab pos="457200" algn="l"/>
              </a:tabLst>
            </a:pPr>
            <a:r>
              <a:rPr lang="fr-FR" sz="18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Température de l’ensemble à l’équilibre : </a:t>
            </a:r>
            <a:r>
              <a:rPr lang="fr-FR" sz="1800" dirty="0" err="1">
                <a:effectLst/>
                <a:latin typeface="Symbol" panose="05050102010706020507" pitchFamily="18" charset="2"/>
                <a:ea typeface="Times New Roman" panose="02020603050405020304" pitchFamily="18" charset="0"/>
                <a:cs typeface="Calibri" panose="020F0502020204030204" pitchFamily="34" charset="0"/>
              </a:rPr>
              <a:t>q</a:t>
            </a:r>
            <a:r>
              <a:rPr lang="fr-FR" sz="1800" baseline="-25000" dirty="0" err="1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f</a:t>
            </a:r>
            <a:r>
              <a:rPr lang="fr-FR" sz="18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 = </a:t>
            </a:r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  <a:cs typeface="Calibri" panose="020F0502020204030204" pitchFamily="34" charset="0"/>
              </a:rPr>
              <a:t>5,8 °C</a:t>
            </a: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10D6A54-3CBE-533F-AEB0-F63D75B107A2}"/>
              </a:ext>
            </a:extLst>
          </p:cNvPr>
          <p:cNvSpPr txBox="1"/>
          <p:nvPr/>
        </p:nvSpPr>
        <p:spPr>
          <a:xfrm>
            <a:off x="992776" y="4788766"/>
            <a:ext cx="993430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La chaleur latente de fusion de la glace est : L</a:t>
            </a:r>
            <a:r>
              <a:rPr lang="fr-FR" sz="1800" b="1" baseline="-250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fus</a:t>
            </a:r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= 316 x 10</a:t>
            </a:r>
            <a:r>
              <a:rPr lang="fr-FR" sz="1800" b="1" baseline="300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3</a:t>
            </a:r>
            <a:r>
              <a:rPr lang="fr-FR" sz="1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J.kg</a:t>
            </a:r>
            <a:r>
              <a:rPr lang="fr-FR" sz="1800" b="1" baseline="30000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-1</a:t>
            </a:r>
            <a:r>
              <a:rPr lang="fr-FR" sz="2000" b="1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= 316 J.g</a:t>
            </a:r>
            <a:r>
              <a:rPr lang="fr-FR" sz="2000" b="1" baseline="30000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-1</a:t>
            </a:r>
            <a:endParaRPr lang="fr-F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C5BE5D0-F55E-631A-C31F-58A96046D1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639" y="3769901"/>
            <a:ext cx="8964276" cy="5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4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Activité : Energie de changement d’état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buFont typeface="Calibri" panose="020F0502020204030204" pitchFamily="34" charset="0"/>
              <a:buChar char="-"/>
              <a:tabLst>
                <a:tab pos="457200" algn="l"/>
              </a:tabLst>
            </a:pP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B47938D-CDD8-5C4C-3A43-DA62CD5393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7659" y="0"/>
            <a:ext cx="47966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3932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Activité : Energie de changement d’état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buFont typeface="Calibri" panose="020F0502020204030204" pitchFamily="34" charset="0"/>
              <a:buChar char="-"/>
              <a:tabLst>
                <a:tab pos="457200" algn="l"/>
              </a:tabLst>
            </a:pP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AF60FD8-12F4-E78A-E92F-2F84BB460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508" y="1208074"/>
            <a:ext cx="8342984" cy="544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86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Activité : Energie de changement d’état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>
              <a:buFont typeface="Calibri" panose="020F0502020204030204" pitchFamily="34" charset="0"/>
              <a:buChar char="-"/>
              <a:tabLst>
                <a:tab pos="457200" algn="l"/>
              </a:tabLst>
            </a:pP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196623F-69D0-7BE8-C239-A4E1FF83CE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3623" y="1192606"/>
            <a:ext cx="7431625" cy="551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141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362B81-CDA5-46BA-A668-3F85CFDA6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Sources d’erreur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BAD6A3-5747-487A-AB26-0D60C4BC3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fr-FR" dirty="0"/>
              <a:t>Mesures des masses</a:t>
            </a:r>
          </a:p>
          <a:p>
            <a:pPr lvl="0"/>
            <a:r>
              <a:rPr lang="fr-FR" dirty="0"/>
              <a:t>Mesures des températures</a:t>
            </a:r>
          </a:p>
          <a:p>
            <a:pPr lvl="0"/>
            <a:r>
              <a:rPr lang="fr-FR" dirty="0"/>
              <a:t>Equilibre thermique atteint ?</a:t>
            </a:r>
          </a:p>
          <a:p>
            <a:pPr lvl="0"/>
            <a:r>
              <a:rPr lang="fr-FR" dirty="0"/>
              <a:t>Pertes de chaleur avec le milieu extérieur</a:t>
            </a:r>
          </a:p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5116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362B81-CDA5-46BA-A668-3F85CFDA6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Difficultés rencontrées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BAD6A3-5747-487A-AB26-0D60C4BC36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0" indent="-342900" algn="just">
              <a:lnSpc>
                <a:spcPct val="115000"/>
              </a:lnSpc>
              <a:spcBef>
                <a:spcPts val="600"/>
              </a:spcBef>
              <a:buFont typeface="Times New Roman" panose="02020603050405020304" pitchFamily="18" charset="0"/>
              <a:buChar char="-"/>
              <a:tabLst>
                <a:tab pos="457200" algn="l"/>
              </a:tabLst>
            </a:pPr>
            <a:endParaRPr lang="fr-FR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14881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AF0E17-11DD-4099-B66C-D1CD7A5D1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LP11 Etats de la matière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0EFDD6-5EDD-4486-96E8-F3A1F4DA2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Place dans les programmes</a:t>
            </a:r>
          </a:p>
          <a:p>
            <a:r>
              <a:rPr lang="fr-FR" dirty="0"/>
              <a:t>Concept</a:t>
            </a:r>
          </a:p>
          <a:p>
            <a:r>
              <a:rPr lang="fr-FR" dirty="0"/>
              <a:t>Partie pédagogique</a:t>
            </a:r>
          </a:p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4902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Niveau PCSI 1</a:t>
            </a:r>
            <a:r>
              <a:rPr lang="fr-FR" baseline="30000" dirty="0"/>
              <a:t>ère</a:t>
            </a:r>
            <a:r>
              <a:rPr lang="fr-FR" dirty="0"/>
              <a:t> année</a:t>
            </a:r>
          </a:p>
        </p:txBody>
      </p:sp>
    </p:spTree>
    <p:extLst>
      <p:ext uri="{BB962C8B-B14F-4D97-AF65-F5344CB8AC3E}">
        <p14:creationId xmlns:p14="http://schemas.microsoft.com/office/powerpoint/2010/main" val="23579874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Niveau PCSI 1</a:t>
            </a:r>
            <a:r>
              <a:rPr lang="fr-FR" baseline="30000" dirty="0"/>
              <a:t>ère</a:t>
            </a:r>
            <a:r>
              <a:rPr lang="fr-FR" dirty="0"/>
              <a:t> année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A51B19-A9B4-5489-E614-768C147FF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700" y="2261897"/>
            <a:ext cx="7697274" cy="416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3209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r>
              <a:rPr lang="fr-FR" dirty="0"/>
              <a:t>: Pompe à chaleur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6B903902-C7D1-98F4-20BD-C816BBF34A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070" y="1288870"/>
            <a:ext cx="8440304" cy="4764156"/>
          </a:xfr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DF5DE5C-F099-6E6A-2C7F-9C0AC6A4B6C2}"/>
              </a:ext>
            </a:extLst>
          </p:cNvPr>
          <p:cNvSpPr txBox="1"/>
          <p:nvPr/>
        </p:nvSpPr>
        <p:spPr>
          <a:xfrm>
            <a:off x="923108" y="184443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Air extérieur à 5 °C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8CC4E64-9A6D-B0C2-1D0C-F3509A23E13E}"/>
              </a:ext>
            </a:extLst>
          </p:cNvPr>
          <p:cNvSpPr txBox="1"/>
          <p:nvPr/>
        </p:nvSpPr>
        <p:spPr>
          <a:xfrm>
            <a:off x="9335589" y="2203268"/>
            <a:ext cx="2316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Air intérieur à 20 °C</a:t>
            </a:r>
          </a:p>
        </p:txBody>
      </p:sp>
    </p:spTree>
    <p:extLst>
      <p:ext uri="{BB962C8B-B14F-4D97-AF65-F5344CB8AC3E}">
        <p14:creationId xmlns:p14="http://schemas.microsoft.com/office/powerpoint/2010/main" val="21392369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r>
              <a:rPr lang="fr-FR" dirty="0"/>
              <a:t>: Pompe à chaleur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F123473-3685-7A7D-02B1-F5016E2D67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Compression adiabatique: P</a:t>
            </a:r>
            <a:r>
              <a:rPr lang="fr-FR" baseline="-25000" dirty="0"/>
              <a:t>0</a:t>
            </a:r>
            <a:r>
              <a:rPr lang="fr-FR" dirty="0"/>
              <a:t> = 3,5 bar </a:t>
            </a:r>
            <a:r>
              <a:rPr lang="fr-FR" dirty="0">
                <a:sym typeface="Wingdings" panose="05000000000000000000" pitchFamily="2" charset="2"/>
              </a:rPr>
              <a:t> P</a:t>
            </a:r>
            <a:r>
              <a:rPr lang="fr-FR" baseline="-25000" dirty="0">
                <a:sym typeface="Wingdings" panose="05000000000000000000" pitchFamily="2" charset="2"/>
              </a:rPr>
              <a:t>1</a:t>
            </a:r>
            <a:r>
              <a:rPr lang="fr-FR" dirty="0">
                <a:sym typeface="Wingdings" panose="05000000000000000000" pitchFamily="2" charset="2"/>
              </a:rPr>
              <a:t> = 15 bar</a:t>
            </a:r>
          </a:p>
          <a:p>
            <a:r>
              <a:rPr lang="fr-FR" dirty="0">
                <a:sym typeface="Wingdings" panose="05000000000000000000" pitchFamily="2" charset="2"/>
              </a:rPr>
              <a:t>Condensation à pression constante: P</a:t>
            </a:r>
            <a:r>
              <a:rPr lang="fr-FR" baseline="-25000" dirty="0">
                <a:sym typeface="Wingdings" panose="05000000000000000000" pitchFamily="2" charset="2"/>
              </a:rPr>
              <a:t>1</a:t>
            </a:r>
            <a:r>
              <a:rPr lang="fr-FR" dirty="0">
                <a:sym typeface="Wingdings" panose="05000000000000000000" pitchFamily="2" charset="2"/>
              </a:rPr>
              <a:t> = 15 bar =&gt; 20 °C</a:t>
            </a:r>
          </a:p>
          <a:p>
            <a:r>
              <a:rPr lang="fr-FR" dirty="0">
                <a:sym typeface="Wingdings" panose="05000000000000000000" pitchFamily="2" charset="2"/>
              </a:rPr>
              <a:t>Détente adiabatique: </a:t>
            </a:r>
            <a:r>
              <a:rPr lang="fr-FR" dirty="0"/>
              <a:t>P</a:t>
            </a:r>
            <a:r>
              <a:rPr lang="fr-FR" baseline="-25000" dirty="0"/>
              <a:t>1</a:t>
            </a:r>
            <a:r>
              <a:rPr lang="fr-FR" dirty="0"/>
              <a:t> = 15 bar </a:t>
            </a:r>
            <a:r>
              <a:rPr lang="fr-FR" dirty="0">
                <a:sym typeface="Wingdings" panose="05000000000000000000" pitchFamily="2" charset="2"/>
              </a:rPr>
              <a:t> P</a:t>
            </a:r>
            <a:r>
              <a:rPr lang="fr-FR" baseline="-25000" dirty="0">
                <a:sym typeface="Wingdings" panose="05000000000000000000" pitchFamily="2" charset="2"/>
              </a:rPr>
              <a:t>0</a:t>
            </a:r>
            <a:r>
              <a:rPr lang="fr-FR" dirty="0">
                <a:sym typeface="Wingdings" panose="05000000000000000000" pitchFamily="2" charset="2"/>
              </a:rPr>
              <a:t> = 3,5 bar</a:t>
            </a:r>
          </a:p>
          <a:p>
            <a:r>
              <a:rPr lang="fr-FR" dirty="0">
                <a:sym typeface="Wingdings" panose="05000000000000000000" pitchFamily="2" charset="2"/>
              </a:rPr>
              <a:t>Evaporateur à pression constante: P</a:t>
            </a:r>
            <a:r>
              <a:rPr lang="fr-FR" baseline="-25000" dirty="0">
                <a:sym typeface="Wingdings" panose="05000000000000000000" pitchFamily="2" charset="2"/>
              </a:rPr>
              <a:t>0</a:t>
            </a:r>
            <a:r>
              <a:rPr lang="fr-FR" dirty="0">
                <a:sym typeface="Wingdings" panose="05000000000000000000" pitchFamily="2" charset="2"/>
              </a:rPr>
              <a:t> = 3,5 bar =&gt; 5°C</a:t>
            </a:r>
          </a:p>
          <a:p>
            <a:endParaRPr lang="fr-FR" dirty="0">
              <a:sym typeface="Wingdings" panose="05000000000000000000" pitchFamily="2" charset="2"/>
            </a:endParaRPr>
          </a:p>
          <a:p>
            <a:r>
              <a:rPr lang="fr-FR" dirty="0"/>
              <a:t>Diagramme de Clapeyron</a:t>
            </a:r>
          </a:p>
          <a:p>
            <a:r>
              <a:rPr lang="fr-FR" dirty="0"/>
              <a:t>Efficacité</a:t>
            </a:r>
          </a:p>
        </p:txBody>
      </p:sp>
    </p:spTree>
    <p:extLst>
      <p:ext uri="{BB962C8B-B14F-4D97-AF65-F5344CB8AC3E}">
        <p14:creationId xmlns:p14="http://schemas.microsoft.com/office/powerpoint/2010/main" val="323394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r>
              <a:rPr lang="fr-FR" dirty="0"/>
              <a:t>: Pompe à chaleur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F123473-3685-7A7D-02B1-F5016E2D67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1417"/>
            <a:ext cx="10515600" cy="4635546"/>
          </a:xfrm>
        </p:spPr>
        <p:txBody>
          <a:bodyPr/>
          <a:lstStyle/>
          <a:p>
            <a:pPr marL="0" indent="0">
              <a:buNone/>
            </a:pPr>
            <a:r>
              <a:rPr lang="fr-FR" dirty="0"/>
              <a:t>Comparaison avec le cycle de Carnot</a:t>
            </a:r>
          </a:p>
        </p:txBody>
      </p:sp>
      <p:pic>
        <p:nvPicPr>
          <p:cNvPr id="1026" name="Picture 2" descr="undefined">
            <a:extLst>
              <a:ext uri="{FF2B5EF4-FFF2-40B4-BE49-F238E27FC236}">
                <a16:creationId xmlns:a16="http://schemas.microsoft.com/office/drawing/2014/main" id="{5E3BEFA7-BD94-E79F-D104-CF1654E52F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947" y="1942012"/>
            <a:ext cx="6079716" cy="4740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8503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72067B-DABB-451E-B185-24396AEEC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Place dans les programmes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627AB5-7C69-4601-9572-04026FCBA5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Les états de la matière apparaissent dès le cycle 4.</a:t>
            </a:r>
            <a:endParaRPr lang="fr-FR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Au lycée, les changements d’état sont étudiés en seconde, ainsi qu’en terminale STI2D</a:t>
            </a:r>
            <a:endParaRPr lang="fr-FR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En </a:t>
            </a:r>
            <a:r>
              <a:rPr lang="fr-FR" sz="1800" dirty="0" err="1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post-bac</a:t>
            </a: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, ces notions sont abordées en thermodynamique.</a:t>
            </a:r>
            <a:endParaRPr lang="fr-FR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493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147BF5-BDF0-4234-B765-2F22D6588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Concept</a:t>
            </a:r>
          </a:p>
        </p:txBody>
      </p:sp>
      <p:graphicFrame>
        <p:nvGraphicFramePr>
          <p:cNvPr id="5" name="Espace réservé du contenu 4">
            <a:hlinkClick r:id="rId2" action="ppaction://hlinkfile"/>
            <a:extLst>
              <a:ext uri="{FF2B5EF4-FFF2-40B4-BE49-F238E27FC236}">
                <a16:creationId xmlns:a16="http://schemas.microsoft.com/office/drawing/2014/main" id="{F0E655E2-F043-DCE0-2920-523BA1787FA1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0528556"/>
              </p:ext>
            </p:extLst>
          </p:nvPr>
        </p:nvGraphicFramePr>
        <p:xfrm>
          <a:off x="1136510" y="2255520"/>
          <a:ext cx="9918979" cy="286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bjet d’environnement du Gestionnaire de liaisons" showAsIcon="1" r:id="rId3" imgW="1781280" imgH="514350" progId="Package">
                  <p:embed/>
                </p:oleObj>
              </mc:Choice>
              <mc:Fallback>
                <p:oleObj name="Objet d’environnement du Gestionnaire de liaisons" showAsIcon="1" r:id="rId3" imgW="1781280" imgH="51435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6510" y="2255520"/>
                        <a:ext cx="9918979" cy="2864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8362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9CE361-CD40-4423-A632-164CFDEF0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Partie pédagogique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ED2CD-DBA6-422A-A06D-5E65C33B2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Niveau Seconde</a:t>
            </a:r>
          </a:p>
          <a:p>
            <a:r>
              <a:rPr lang="fr-FR" dirty="0"/>
              <a:t>Axe: Les difficultés d’apprentissage liées au concept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1671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9CE361-CD40-4423-A632-164CFDEF0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Partie pédagogique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ED2CD-DBA6-422A-A06D-5E65C33B2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Partie du programme: Modélisation des transformations de la matière et transfert d’énergie</a:t>
            </a:r>
          </a:p>
          <a:p>
            <a:r>
              <a:rPr lang="fr-FR" dirty="0"/>
              <a:t>Transformation physique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0075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DF65F4-A20C-4DAB-8224-E3870C50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Partie pédagogique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BFAF22-6593-4BE0-A78A-D895AFC48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74BF6F3-0294-E6CA-04D8-D2C78095E2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283" y="1180786"/>
            <a:ext cx="9383434" cy="449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598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DF65F4-A20C-4DAB-8224-E3870C50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Partie pédagogique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BFAF22-6593-4BE0-A78A-D895AFC489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9746"/>
            <a:ext cx="10515600" cy="4351338"/>
          </a:xfrm>
        </p:spPr>
        <p:txBody>
          <a:bodyPr/>
          <a:lstStyle/>
          <a:p>
            <a:r>
              <a:rPr lang="fr-FR" sz="2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Activités extraites  et inspirée «Physique-Chimie Seconde Hachette Ed.2019» p.97</a:t>
            </a:r>
            <a:endParaRPr lang="fr-FR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4608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Activité : Energie de changement d’état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05383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6285</TotalTime>
  <Words>388</Words>
  <Application>Microsoft Office PowerPoint</Application>
  <PresentationFormat>Grand écran</PresentationFormat>
  <Paragraphs>60</Paragraphs>
  <Slides>24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33" baseType="lpstr">
      <vt:lpstr>Arial</vt:lpstr>
      <vt:lpstr>Calibri</vt:lpstr>
      <vt:lpstr>Calibri Light</vt:lpstr>
      <vt:lpstr>Comic Sans MS</vt:lpstr>
      <vt:lpstr>Symbol</vt:lpstr>
      <vt:lpstr>Times New Roman</vt:lpstr>
      <vt:lpstr>Wingdings</vt:lpstr>
      <vt:lpstr>Thème Office</vt:lpstr>
      <vt:lpstr>Objet d’environnement du Gestionnaire de liaisons</vt:lpstr>
      <vt:lpstr>LP11 Etats de la matière</vt:lpstr>
      <vt:lpstr>LP11 Etats de la matière</vt:lpstr>
      <vt:lpstr>Place dans les programmes</vt:lpstr>
      <vt:lpstr>Concept</vt:lpstr>
      <vt:lpstr>Partie pédagogique</vt:lpstr>
      <vt:lpstr>Partie pédagogique</vt:lpstr>
      <vt:lpstr>Partie pédagogique</vt:lpstr>
      <vt:lpstr>Partie pédagogique</vt:lpstr>
      <vt:lpstr>Activité : Energie de changement d’état</vt:lpstr>
      <vt:lpstr>Activité : Energie de changement d’état</vt:lpstr>
      <vt:lpstr>Activité : Energie de changement d’état</vt:lpstr>
      <vt:lpstr>Activité : Energie de changement d’état</vt:lpstr>
      <vt:lpstr>Activité : Energie de changement d’état</vt:lpstr>
      <vt:lpstr>Activité : Energie de changement d’état</vt:lpstr>
      <vt:lpstr>Activité : Energie de changement d’état</vt:lpstr>
      <vt:lpstr>Activité : Energie de changement d’état</vt:lpstr>
      <vt:lpstr>Activité : Energie de changement d’état</vt:lpstr>
      <vt:lpstr>Sources d’erreur</vt:lpstr>
      <vt:lpstr>Difficultés rencontrées</vt:lpstr>
      <vt:lpstr>Développement post-bac</vt:lpstr>
      <vt:lpstr>Développement post-bac</vt:lpstr>
      <vt:lpstr>Développement post-bac: Pompe à chaleur</vt:lpstr>
      <vt:lpstr>Développement post-bac: Pompe à chaleur</vt:lpstr>
      <vt:lpstr>Développement post-bac: Pompe à chaleur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COURSIERES</dc:creator>
  <cp:lastModifiedBy>COURSIERES ALAIN</cp:lastModifiedBy>
  <cp:revision>78</cp:revision>
  <dcterms:created xsi:type="dcterms:W3CDTF">2022-04-07T06:29:49Z</dcterms:created>
  <dcterms:modified xsi:type="dcterms:W3CDTF">2024-04-03T09:34:41Z</dcterms:modified>
</cp:coreProperties>
</file>