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presProps.xml" ContentType="application/vnd.openxmlformats-officedocument.presentationml.presPro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1.xml.rels" ContentType="application/vnd.openxmlformats-package.relationships+xml"/>
  <Override PartName="/ppt/slides/_rels/slide1.xml.rels" ContentType="application/vnd.openxmlformats-package.relationships+xml"/>
  <Override PartName="/ppt/slides/_rels/slide4.xml.rels" ContentType="application/vnd.openxmlformats-package.relationships+xml"/>
  <Override PartName="/ppt/slides/_rels/slide2.xml.rels" ContentType="application/vnd.openxmlformats-package.relationships+xml"/>
  <Override PartName="/ppt/slides/_rels/slide5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10.xml.rels" ContentType="application/vnd.openxmlformats-package.relationships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0080625" cy="7559675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0318D57-C622-4079-BE9A-84E1E46791E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E2EEEB5-BF0D-4928-B11F-98FD46F3BE9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BFF751A-0E9E-4891-AD48-B6EF0DB24761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01842E9-5C39-4CA8-A964-8CD0FB42911B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79D7DB1-51FE-422E-9111-1AFB0D7ABAC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82E8234-7C9D-40AE-AFBC-0A3F2BAFA13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C9AD71D-A9E2-4F3F-95E9-319F33DA1348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DC6332E-FFBE-45E1-A41A-6A57F7BDAD6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B299339-64B2-4814-BA46-3785911A450D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7FC501B-1619-4882-8F57-53D70D8C771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B485E80-F26D-43AB-955D-843EF3DB7FF5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EA1DAE6-3DA4-4E25-9116-624330E7670C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&lt;date/heure&gt;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algn="ctr">
              <a:buNone/>
            </a:pPr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&lt;pied de page&gt;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algn="r">
              <a:buNone/>
            </a:pPr>
            <a:fld id="{82DA9383-EC6E-42C9-AACE-C2D83BD369B4}" type="slidenum"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&lt;numéro&gt;</a:t>
            </a:fld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hyperlink" Target="file:///tmp/user/docs/RoHMWWJy1An4CDgL/Exercices.pdf" TargetMode="External"/><Relationship Id="rId2" Type="http://schemas.openxmlformats.org/officeDocument/2006/relationships/slideLayout" Target="../slideLayouts/slideLayout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Dynamique newtonienne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"/>
          <p:cNvSpPr txBox="1"/>
          <p:nvPr/>
        </p:nvSpPr>
        <p:spPr>
          <a:xfrm>
            <a:off x="2088000" y="2808000"/>
            <a:ext cx="295884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Galilée (1564-1642)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Newton (1643-1727)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"/>
          <p:cNvSpPr txBox="1"/>
          <p:nvPr/>
        </p:nvSpPr>
        <p:spPr>
          <a:xfrm>
            <a:off x="1008000" y="2088000"/>
            <a:ext cx="68468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Dynamique newtonienne = dynamique galiléenne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"/>
          <p:cNvSpPr txBox="1"/>
          <p:nvPr/>
        </p:nvSpPr>
        <p:spPr>
          <a:xfrm>
            <a:off x="1008000" y="4320000"/>
            <a:ext cx="823500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A « tenu bon » jusqu'en 1905 (relativité restreinte, Einstein),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soit plus de 2 siècles, et est encore parfaitement utilisable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aujourd'hui dans de très vastes domaines....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"/>
          <p:cNvSpPr txBox="1"/>
          <p:nvPr/>
        </p:nvSpPr>
        <p:spPr>
          <a:xfrm>
            <a:off x="576000" y="6408000"/>
            <a:ext cx="925452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Concerne toute la mécanique (le mouvement) des points matériels,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systèmes de points matériels (solides ou pas).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"/>
          <p:cNvSpPr txBox="1"/>
          <p:nvPr/>
        </p:nvSpPr>
        <p:spPr>
          <a:xfrm>
            <a:off x="432000" y="5688000"/>
            <a:ext cx="9285120" cy="402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200" spc="-1" strike="noStrike">
                <a:solidFill>
                  <a:srgbClr val="000000"/>
                </a:solidFill>
                <a:latin typeface="Arial"/>
              </a:rPr>
              <a:t>On supposera en dynamique newtonienne l'existence d'un </a:t>
            </a:r>
            <a:r>
              <a:rPr b="1" lang="fr-FR" sz="2200" spc="-1" strike="noStrike">
                <a:solidFill>
                  <a:srgbClr val="0000ff"/>
                </a:solidFill>
                <a:latin typeface="Arial"/>
              </a:rPr>
              <a:t>temps absolu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"/>
          <p:cNvSpPr txBox="1"/>
          <p:nvPr/>
        </p:nvSpPr>
        <p:spPr>
          <a:xfrm>
            <a:off x="258120" y="454320"/>
            <a:ext cx="150048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Terminale</a:t>
            </a:r>
            <a:br>
              <a:rPr sz="2400"/>
            </a:br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spécialité</a:t>
            </a:r>
            <a:br>
              <a:rPr sz="2400"/>
            </a:br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(2019)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2" name="" descr=""/>
          <p:cNvPicPr/>
          <p:nvPr/>
        </p:nvPicPr>
        <p:blipFill>
          <a:blip r:embed="rId1"/>
          <a:stretch/>
        </p:blipFill>
        <p:spPr>
          <a:xfrm>
            <a:off x="1625040" y="179640"/>
            <a:ext cx="8286480" cy="3628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"/>
          <p:cNvSpPr txBox="1"/>
          <p:nvPr/>
        </p:nvSpPr>
        <p:spPr>
          <a:xfrm>
            <a:off x="258120" y="454320"/>
            <a:ext cx="150048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Terminale</a:t>
            </a:r>
            <a:br>
              <a:rPr sz="2400"/>
            </a:br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spécialité</a:t>
            </a:r>
            <a:br>
              <a:rPr sz="2400"/>
            </a:br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(2019)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4" name="" descr=""/>
          <p:cNvPicPr/>
          <p:nvPr/>
        </p:nvPicPr>
        <p:blipFill>
          <a:blip r:embed="rId1"/>
          <a:stretch/>
        </p:blipFill>
        <p:spPr>
          <a:xfrm>
            <a:off x="1592280" y="29520"/>
            <a:ext cx="8334000" cy="6848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"/>
          <p:cNvSpPr txBox="1"/>
          <p:nvPr/>
        </p:nvSpPr>
        <p:spPr>
          <a:xfrm>
            <a:off x="258120" y="454320"/>
            <a:ext cx="150048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Terminale</a:t>
            </a:r>
            <a:br>
              <a:rPr sz="2400"/>
            </a:br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spécialité</a:t>
            </a:r>
            <a:br>
              <a:rPr sz="2400"/>
            </a:br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(2019)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6" name="" descr=""/>
          <p:cNvPicPr/>
          <p:nvPr/>
        </p:nvPicPr>
        <p:blipFill>
          <a:blip r:embed="rId1"/>
          <a:stretch/>
        </p:blipFill>
        <p:spPr>
          <a:xfrm>
            <a:off x="906120" y="2325600"/>
            <a:ext cx="8353080" cy="2933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"/>
          <p:cNvSpPr txBox="1"/>
          <p:nvPr/>
        </p:nvSpPr>
        <p:spPr>
          <a:xfrm>
            <a:off x="1080000" y="1728000"/>
            <a:ext cx="44496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  <a:hlinkClick r:id="rId1"/>
              </a:rPr>
              <a:t>Exercice 5 de « Exercices.pdf »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"/>
          <p:cNvSpPr txBox="1"/>
          <p:nvPr/>
        </p:nvSpPr>
        <p:spPr>
          <a:xfrm>
            <a:off x="623160" y="560880"/>
            <a:ext cx="42786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Au niveau CPGE : PCSI,MPSI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title"/>
          </p:nvPr>
        </p:nvSpPr>
        <p:spPr>
          <a:xfrm>
            <a:off x="50472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Dynamique newtonienne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Bibliographie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"/>
          <p:cNvSpPr txBox="1"/>
          <p:nvPr/>
        </p:nvSpPr>
        <p:spPr>
          <a:xfrm>
            <a:off x="703080" y="2608560"/>
            <a:ext cx="82458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Très nombreux livres dans la bibliothèque de l’agreg interne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72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Dynamique newtonienne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"/>
          <p:cNvSpPr txBox="1"/>
          <p:nvPr/>
        </p:nvSpPr>
        <p:spPr>
          <a:xfrm>
            <a:off x="1080000" y="1944000"/>
            <a:ext cx="50270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Du fondamental aux applications.....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"/>
          <p:cNvSpPr txBox="1"/>
          <p:nvPr/>
        </p:nvSpPr>
        <p:spPr>
          <a:xfrm>
            <a:off x="1008000" y="3025800"/>
            <a:ext cx="73666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Fondamental :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les lois de la dynamique newtonienne.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"/>
          <p:cNvSpPr txBox="1"/>
          <p:nvPr/>
        </p:nvSpPr>
        <p:spPr>
          <a:xfrm>
            <a:off x="936000" y="3960000"/>
            <a:ext cx="772128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Applications :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tellement nombreuses qu'il va être difficile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d'être exhaustif !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"/>
          <p:cNvSpPr txBox="1"/>
          <p:nvPr/>
        </p:nvSpPr>
        <p:spPr>
          <a:xfrm>
            <a:off x="1008000" y="5472000"/>
            <a:ext cx="752184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Commençons par « borner » le domaine de validité de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cette « mécanique »...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50472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Dynamique newtonienne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3" name=""/>
          <p:cNvSpPr txBox="1"/>
          <p:nvPr/>
        </p:nvSpPr>
        <p:spPr>
          <a:xfrm>
            <a:off x="1080000" y="2016000"/>
            <a:ext cx="69076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Limites de validité de la dynamique newtonienne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4" name=""/>
          <p:cNvSpPr txBox="1"/>
          <p:nvPr/>
        </p:nvSpPr>
        <p:spPr>
          <a:xfrm>
            <a:off x="864000" y="2952000"/>
            <a:ext cx="795276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du côté des vitesses élevées : nécessité de faire appel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à la relativité restreinte dès que les vitesses ne sont pas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petites devant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c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(3.10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8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m.s</a:t>
            </a:r>
            <a:r>
              <a:rPr b="0" lang="fr-FR" sz="2400" spc="-1" strike="noStrike" baseline="33000">
                <a:solidFill>
                  <a:srgbClr val="000000"/>
                </a:solidFill>
                <a:latin typeface="Arial"/>
              </a:rPr>
              <a:t>-1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"/>
          <p:cNvSpPr txBox="1"/>
          <p:nvPr/>
        </p:nvSpPr>
        <p:spPr>
          <a:xfrm>
            <a:off x="1008000" y="4536000"/>
            <a:ext cx="8060760" cy="14497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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du côté de l'infiniment petit : nécessité de faire appel à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la mécanique quantique lorsque.... la longueur d'onde de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de Broglie n'est pas négligeable devant les dimensions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du système (un peu plus compliqué que cela...)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50472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Dynamique newtonienne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"/>
          <p:cNvSpPr txBox="1"/>
          <p:nvPr/>
        </p:nvSpPr>
        <p:spPr>
          <a:xfrm>
            <a:off x="1224000" y="2232000"/>
            <a:ext cx="60620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Fondamental :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  les « lois » ou « principes »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"/>
          <p:cNvSpPr txBox="1"/>
          <p:nvPr/>
        </p:nvSpPr>
        <p:spPr>
          <a:xfrm>
            <a:off x="1224000" y="3168000"/>
            <a:ext cx="6793200" cy="1789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Principe d'inertie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  <a:ea typeface="Arial"/>
              </a:rPr>
              <a:t>→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  <a:ea typeface="Arial"/>
              </a:rPr>
              <a:t> </a:t>
            </a:r>
            <a:r>
              <a:rPr b="0" lang="fr-FR" sz="2000" spc="-1" strike="noStrike">
                <a:solidFill>
                  <a:srgbClr val="000000"/>
                </a:solidFill>
                <a:latin typeface="Arial"/>
                <a:ea typeface="Arial"/>
              </a:rPr>
              <a:t>référentiels galiléens (= d'inertie)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Principe fondamental de la dynamique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Principe de l'action et de la réaction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"/>
          <p:cNvSpPr txBox="1"/>
          <p:nvPr/>
        </p:nvSpPr>
        <p:spPr>
          <a:xfrm>
            <a:off x="8002080" y="3816000"/>
            <a:ext cx="12139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Newton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"/>
          <p:cNvSpPr txBox="1"/>
          <p:nvPr/>
        </p:nvSpPr>
        <p:spPr>
          <a:xfrm>
            <a:off x="648000" y="5544000"/>
            <a:ext cx="94024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Les forces sont ce qui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change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le mouvement (rupture avec Aristote).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61" name=""/>
              <p:cNvSpPr txBox="1"/>
              <p:nvPr/>
            </p:nvSpPr>
            <p:spPr>
              <a:xfrm>
                <a:off x="864000" y="6012000"/>
                <a:ext cx="1350000" cy="972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acc>
                      <m:accPr>
                        <m:chr m:val="⃗"/>
                      </m:accPr>
                      <m:e>
                        <m:r>
                          <m:t xml:space="preserve">F</m:t>
                        </m:r>
                      </m:e>
                    </m:acc>
                    <m:r>
                      <m:t xml:space="preserve">=</m:t>
                    </m:r>
                    <m:f>
                      <m:num>
                        <m:r>
                          <m:rPr>
                            <m:lit/>
                            <m:nor/>
                          </m:rPr>
                          <m:t xml:space="preserve">d</m:t>
                        </m:r>
                        <m:acc>
                          <m:accPr>
                            <m:chr m:val="⃗"/>
                          </m:accPr>
                          <m:e>
                            <m:r>
                              <m:t xml:space="preserve">p</m:t>
                            </m:r>
                          </m:e>
                        </m:acc>
                      </m:num>
                      <m:den>
                        <m:r>
                          <m:rPr>
                            <m:lit/>
                            <m:nor/>
                          </m:rPr>
                          <m:t xml:space="preserve">d</m:t>
                        </m:r>
                        <m:r>
                          <m:t xml:space="preserve">t</m:t>
                        </m:r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62" name=""/>
          <p:cNvSpPr txBox="1"/>
          <p:nvPr/>
        </p:nvSpPr>
        <p:spPr>
          <a:xfrm>
            <a:off x="2520000" y="6408000"/>
            <a:ext cx="6304320" cy="940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(forme à préférer : valable pour les systèmes, s'étend 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en relativité restreinte... ; contient de manière évidente</a:t>
            </a:r>
            <a:br>
              <a:rPr sz="2000"/>
            </a:b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la conservation de la qdm d'un système isolé...) 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"/>
          <p:cNvSpPr txBox="1"/>
          <p:nvPr/>
        </p:nvSpPr>
        <p:spPr>
          <a:xfrm>
            <a:off x="7128000" y="6337800"/>
            <a:ext cx="23508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à développer.....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"/>
          <p:cNvSpPr txBox="1"/>
          <p:nvPr/>
        </p:nvSpPr>
        <p:spPr>
          <a:xfrm>
            <a:off x="792000" y="504000"/>
            <a:ext cx="856116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Notion de référentiel, préalable indispensable ne serait-ce 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pour </a:t>
            </a: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décrire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un mouvement.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"/>
          <p:cNvSpPr txBox="1"/>
          <p:nvPr/>
        </p:nvSpPr>
        <p:spPr>
          <a:xfrm>
            <a:off x="864000" y="1584000"/>
            <a:ext cx="86936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Cinématique : position, vitesse, accélération d'un point matériel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"/>
          <p:cNvSpPr txBox="1"/>
          <p:nvPr/>
        </p:nvSpPr>
        <p:spPr>
          <a:xfrm>
            <a:off x="936000" y="2592000"/>
            <a:ext cx="7178760" cy="41684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Dans un référentiel galiléen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, pour un point matériel :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   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   le « principe fondamental de la dynamique »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                  </a:t>
            </a: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(quantité de mouvement)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 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... et ses conséquences</a:t>
            </a:r>
            <a:br>
              <a:rPr sz="2400"/>
            </a:b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 « théorème du moment cinétique »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                  </a:t>
            </a: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(« quantité de rotation »)</a:t>
            </a:r>
            <a:br>
              <a:rPr sz="2400"/>
            </a:b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et les théorèmes énergétiques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                  </a:t>
            </a: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(« quantité d'énergie »)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508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Dynamique newtonienne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"/>
          <p:cNvSpPr txBox="1"/>
          <p:nvPr/>
        </p:nvSpPr>
        <p:spPr>
          <a:xfrm>
            <a:off x="1080000" y="2088000"/>
            <a:ext cx="734220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La question des changements de référentiels,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         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des référentiels non galiléens (forces d'inertie)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"/>
          <p:cNvSpPr txBox="1"/>
          <p:nvPr/>
        </p:nvSpPr>
        <p:spPr>
          <a:xfrm>
            <a:off x="1152000" y="3312000"/>
            <a:ext cx="643824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La question des systèmes de points matériels,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      déformables ou solides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544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Dynamique newtonienne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"/>
          <p:cNvSpPr txBox="1"/>
          <p:nvPr/>
        </p:nvSpPr>
        <p:spPr>
          <a:xfrm>
            <a:off x="792000" y="2088000"/>
            <a:ext cx="47055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Les applications :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   innombrables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"/>
          <p:cNvSpPr txBox="1"/>
          <p:nvPr/>
        </p:nvSpPr>
        <p:spPr>
          <a:xfrm>
            <a:off x="936000" y="3168000"/>
            <a:ext cx="7431840" cy="1789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Les plus beaux succès ont malgré tout eu lieu dans le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domaine astronomique : mouvements des planètes,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les corps célestes obéissent aux mêmes lois que les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corps sur Terre,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découverte de Neptune (Le Verrier, 1846)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"/>
          <p:cNvSpPr txBox="1"/>
          <p:nvPr/>
        </p:nvSpPr>
        <p:spPr>
          <a:xfrm>
            <a:off x="936000" y="5112000"/>
            <a:ext cx="584532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Tout ce qui est mouvements de satellites,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voyages dans le système solaire,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mouvements dans la galaxie....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"/>
          <p:cNvSpPr txBox="1"/>
          <p:nvPr/>
        </p:nvSpPr>
        <p:spPr>
          <a:xfrm>
            <a:off x="1080000" y="6552000"/>
            <a:ext cx="772596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Et à peu près tous les mouvements sur Terre, y compris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les fluides !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058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Dynamique newtonienne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"/>
          <p:cNvSpPr txBox="1"/>
          <p:nvPr/>
        </p:nvSpPr>
        <p:spPr>
          <a:xfrm>
            <a:off x="648000" y="1872000"/>
            <a:ext cx="74808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On développe un point particulier au niveau post-bac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"/>
          <p:cNvSpPr txBox="1"/>
          <p:nvPr/>
        </p:nvSpPr>
        <p:spPr>
          <a:xfrm>
            <a:off x="864000" y="2449800"/>
            <a:ext cx="86756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Quelques idées mais là encore on peut faire bcp d'autres choix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"/>
          <p:cNvSpPr txBox="1"/>
          <p:nvPr/>
        </p:nvSpPr>
        <p:spPr>
          <a:xfrm>
            <a:off x="792000" y="3312000"/>
            <a:ext cx="8048880" cy="348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les formules de changement de référentiel (il faut aimer),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avec une application (pourquoi pas les écoulements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géostrophiques...)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mouvement de q dans B uniforme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marL="216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mouvement dans champ de forces centrales conservatif,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énergie potentielle effective,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cas du mouvement circulaire, application aux satellites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ou planètes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" descr=""/>
          <p:cNvPicPr/>
          <p:nvPr/>
        </p:nvPicPr>
        <p:blipFill>
          <a:blip r:embed="rId1"/>
          <a:stretch/>
        </p:blipFill>
        <p:spPr>
          <a:xfrm>
            <a:off x="2362320" y="12240"/>
            <a:ext cx="7576920" cy="7559640"/>
          </a:xfrm>
          <a:prstGeom prst="rect">
            <a:avLst/>
          </a:prstGeom>
          <a:ln w="0">
            <a:noFill/>
          </a:ln>
        </p:spPr>
      </p:pic>
      <p:sp>
        <p:nvSpPr>
          <p:cNvPr id="80" name=""/>
          <p:cNvSpPr txBox="1"/>
          <p:nvPr/>
        </p:nvSpPr>
        <p:spPr>
          <a:xfrm>
            <a:off x="258120" y="454320"/>
            <a:ext cx="150048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Terminale</a:t>
            </a:r>
            <a:br>
              <a:rPr sz="2400"/>
            </a:br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spécialité</a:t>
            </a:r>
            <a:br>
              <a:rPr sz="2400"/>
            </a:br>
            <a:r>
              <a:rPr b="0" lang="fr-FR" sz="2400" spc="-1" strike="noStrike">
                <a:solidFill>
                  <a:srgbClr val="c9211e"/>
                </a:solidFill>
                <a:latin typeface="Arial"/>
              </a:rPr>
              <a:t>(2019)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175</TotalTime>
  <Application>Collabora_Office/22.05.22.2$Linux_X86_64 LibreOffice_project/d02b2d23c8d3dec8585df17cd2fe6f68e0a707b3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2014-03-18T18:07:11Z</dcterms:created>
  <dc:creator/>
  <dc:description/>
  <dc:language>fr-FR</dc:language>
  <cp:lastModifiedBy/>
  <dcterms:modified xsi:type="dcterms:W3CDTF">2024-03-26T23:18:43Z</dcterms:modified>
  <cp:revision>33</cp:revision>
  <dc:subject/>
  <dc:title/>
</cp:coreProperties>
</file>