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0" r:id="rId6"/>
    <p:sldId id="264" r:id="rId7"/>
    <p:sldId id="266" r:id="rId8"/>
    <p:sldId id="267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768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C3D3-BBC4-4A5E-9CF5-805DEFF6130E}" type="datetimeFigureOut">
              <a:rPr lang="fr-FR" smtClean="0"/>
              <a:t>04/03/2015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8278-D8DB-4A79-BDE3-CE26D5B61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47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C3D3-BBC4-4A5E-9CF5-805DEFF6130E}" type="datetimeFigureOut">
              <a:rPr lang="fr-FR" smtClean="0"/>
              <a:t>04/03/2015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8278-D8DB-4A79-BDE3-CE26D5B61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635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C3D3-BBC4-4A5E-9CF5-805DEFF6130E}" type="datetimeFigureOut">
              <a:rPr lang="fr-FR" smtClean="0"/>
              <a:t>04/03/2015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8278-D8DB-4A79-BDE3-CE26D5B61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C3D3-BBC4-4A5E-9CF5-805DEFF6130E}" type="datetimeFigureOut">
              <a:rPr lang="fr-FR" smtClean="0"/>
              <a:t>04/03/2015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8278-D8DB-4A79-BDE3-CE26D5B61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82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C3D3-BBC4-4A5E-9CF5-805DEFF6130E}" type="datetimeFigureOut">
              <a:rPr lang="fr-FR" smtClean="0"/>
              <a:t>04/03/2015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8278-D8DB-4A79-BDE3-CE26D5B61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61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C3D3-BBC4-4A5E-9CF5-805DEFF6130E}" type="datetimeFigureOut">
              <a:rPr lang="fr-FR" smtClean="0"/>
              <a:t>04/03/2015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8278-D8DB-4A79-BDE3-CE26D5B61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20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C3D3-BBC4-4A5E-9CF5-805DEFF6130E}" type="datetimeFigureOut">
              <a:rPr lang="fr-FR" smtClean="0"/>
              <a:t>04/03/2015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8278-D8DB-4A79-BDE3-CE26D5B61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61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C3D3-BBC4-4A5E-9CF5-805DEFF6130E}" type="datetimeFigureOut">
              <a:rPr lang="fr-FR" smtClean="0"/>
              <a:t>04/03/2015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8278-D8DB-4A79-BDE3-CE26D5B61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80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C3D3-BBC4-4A5E-9CF5-805DEFF6130E}" type="datetimeFigureOut">
              <a:rPr lang="fr-FR" smtClean="0"/>
              <a:t>04/03/2015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8278-D8DB-4A79-BDE3-CE26D5B61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0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C3D3-BBC4-4A5E-9CF5-805DEFF6130E}" type="datetimeFigureOut">
              <a:rPr lang="fr-FR" smtClean="0"/>
              <a:t>04/03/2015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8278-D8DB-4A79-BDE3-CE26D5B61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91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C3D3-BBC4-4A5E-9CF5-805DEFF6130E}" type="datetimeFigureOut">
              <a:rPr lang="fr-FR" smtClean="0"/>
              <a:t>04/03/2015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8278-D8DB-4A79-BDE3-CE26D5B61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02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3C3D3-BBC4-4A5E-9CF5-805DEFF6130E}" type="datetimeFigureOut">
              <a:rPr lang="fr-FR" smtClean="0"/>
              <a:t>04/03/2015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C8278-D8DB-4A79-BDE3-CE26D5B61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66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w8QDg0NEBAQDQ0NDA0NDQ0NDQ8NDA0MFBEWFhQRFBQYHCggGBolGxQUITEhJSkrLi4uFx8zODMsNygtLjcBCgoKDg0OFxAQFywcHhwsLCwsLCwsLCwsLCwsLCwrLCwsLCwsLCwsLCwsLCwsLCwsLCwsNyssLDcsLCs3KywrK//AABEIALgBEwMBIgACEQEDEQH/xAAaAAACAwEBAAAAAAAAAAAAAAAAAwECBAUG/8QALBAAAgICAgECBQQCAwAAAAAAAAECEQMSBCExQVEFE2FxkSKBobHw8TJCwf/EABkBAQADAQEAAAAAAAAAAAAAAAABAgMEBv/EACERAQADAAEFAQEBAQAAAAAAAAABAhEDEhMhMUEiI1Fh/9oADAMBAAIRAxEAPwDhpFki+oanrHllXAjUdEZ8pPwNMZaJoa4EahBdE0M1J1AWkFDFEnUJUUS2hZRHQhZEyYzqJOo6UCXAaYSo+fsQoj4w7/KK6ki3Fh+pfc2/EYdIr8Px/qRr+KQ6Rja37hrEfmXEcQ1G6k6mrHCaDUbqWUBphUYWWmjTHHSESRETq2YTqGoygosqXQUMoKApQUXoKApRKiNhjb8I1w4yirl+CJtiYrrJjwN/YvJqPS8l82e+l0jOyI2fZ6Q5P3AKAsqRqTqM1J1I1cvUtF0W1J1AukpfcpPC0SkacUk+mV9JzWLUlRN2Ti+qEPHRMW06cK1JURiiWjAaYSojsUS/yy8IETKYhbJg6sTp19jq4MdqhGTBTr3M4t8Xmv1gjHtfcJY+2vqafljMuL9V+6T/AILdSuGfCsNyNHxfH4NXwfB2W+M4jnm/9G8V/m82oBqa3ipMp8s6ephjOsY7Fhtjo4v5/o1fKUYlZsmKufyPYy0acvkW4l4VmCaChmoaFlMKoKGtF8eFyfSGmEKJp4/Ecvojfg4KitpiuTy/+sekZ9e+IadGeZRNwxql2zDmyuT7CTsrRatcUtbfSlBReiaLKl0BfUkkL1J1G6hqU1phWpKiN1BRGmFalkhmpbUGGcfLXk1vjRmrXkwqJo4+VxZS0fYaVn5JOTjuPlFVA7+HTKqfkzcr4dKPp0Ujk+StPH9hhxQsasJMIUzoYMaaItbCtdJ4sKZq5PFtXQ7Hx6OnhwbRo578mTrevHsY8vPB3/I6eDqD+lfhnX5PCr08MFxrxrrxL+/9Fu76V7XtPwnj+WU+MYel9zt/DON+l/YT8V416nPHL/R0Tx/h5HNh8L9yuPBZ1cvHuT/AyPE8I6u54c3b8ufh43r+DNzn6Hd5ENInBzq2yeO2zqOSuRjBKJXU1/KLrBSt/sjfqYdLGsXq/wDZVxvo2Rwym+kdXifC1FbT/BW3JFfa1eObenK4nw2Uu6pG+ax4V7yL83nqK1h+Ti5cjk7fZWItf34haemniPaeVyZTf09jK0NoijeIz0xnZL1DUZQUSjC6ChlBQMLogbQDTBqTqO0DQpq+E6k6jdA1GmFak6jVAsoDTCoobHHfjr6FlAsoldTicLcX7He4HKjNazOPj76fa/lGrHgfmPf9ox5IifbakzDpcr4Tf6omTDhlCXa/Y6fwvm1UZdo62TgwyK0cs8s08WdMccX81c/jYVJL+DbxcNMjj8ZwdPwdTHh8M5+S7o46MufhWn9UZsfE/RJfWzuxh0LeHz9TGOWWs8UM/Cw1AXzsF9+yOhjhSKcnHar3Kxf9atNPy85i4dtv2/s0Q4i8nVXHSVCuTGom3dmWPbiHmPii7o5a4jk/B6KfDc34Grh69JXL+EdVeWKxjmnim07Lz0uIoK3/AMvSPsGH4bLI9n0j0WP4av8AlPtiOfy441UfJPemfFfaOzEebemJ4seGP1/k43P58pWl0ieZmlN22YpxOnj4/s+Zc/JyfI8QRLsq4jdSNTo1gVqRQ7UjUnUFUFDNQ1GhdEUN1DUaF0QN1ABuoJDdQ1Ka0xRRJ0L6hRCVflh8sYi8WNMJUBkYjo0NjBMrNlogqGNGnFBp3/RfHgRrw4TG1mlamceMZeen7r/07PCUofWL9vBgwcc6vEi4/VHHy2dfFVvjFSQzHCiuJft9B9HFMu2ICQNEgUWQkQ4lgAW0Jnh2+xpohlolWYZXhS6X5IWNI0NGPkyk+kXrMypaIhz/AIlyuml0ea5Urb9Tv5+I35MeXhpeh3cU1q4uWLWeenBsVLCdrJx/oZp8Z+x115HLPG5ehVxOi+Gyr4ppF4U6Jc5xI0N8sSQtpFupHSyfLD5ZobKMnVcK0IcRlBRKMKoBmpIMO1JURuoambXCtSdBuoajTCtCygMUSVFjTFYxHQiVSY2CZWVoaMMDocfGYcW3sbsDl7HNdvR0+PiN+LGYeNKXsdPC37HDyTLt44gyERiIiWOeW8AAAhIAAAAAAKuIuUBrFZJMtGqzjPkxIx5sURvIyTOXyZZPc6OOsz9c97RHxObVGHNmivYVnjP3MeTGztpx/wCy5L3/AOL5c5lnlCWMo4HRFYhhNpUlMoy7iRqXUksihupGpOoL1DUZqFE6YXRA2gGmNWoajNSdTPWhWpOoxRLLGRqcK1LRiPjhY2GArNkxUiMB+OD+g6GKKHxlBGVrtYqjDif+I6PHwGSPKihkeeYWi0tqzWHYw4kjVCji4+czXh5DZy347Oit4dKyRGOVjkYzGNonUgAEJAAAAAFWBNlZULnKjPPOXiuqTbDMmJMxZ+MyZ8xoW/iC9TatbwytassHI479jBlwnaly4MTNQfsdNbzHuHPasT6cHJjESgd3JxYvwZcnC9jevLDC3HLkuBXU3T4zXoJliNouzmss2pGo9xK6ltVwrUNRtBQMK1AZQAbNCVFFqCjNqjonYNQ1IBuw3YUFAGzAmiUgBDIlUhkIlJTDRiZ0+KjBhgl5N+F/g5uR0cbpYh2xhXISLwy2ck0dcXbUwTFbdEwl2Z4vppFlduysp0xhq7K/M9A2tGbkOuyaxqJnDcjMHJx+q/BaHL9GRlfqvBtWs1llaYmHLzTa8mSeT6nRzxT8/k52bFX2OymOS+wVKbKPIwkVZvEMdXXIkvUvHmSM7QUT0x/ieqWtctPygeSDMdAR0QdUtEsUWJlx/Yi2GzJyYROKPCyrxsduydydlGQzakj7XsA6pRkG6k6l9Q1Kr4XqTRfUNRpimoUXoKGmKUTReiyRGisYDo9FUWX8FJXg7H7+EO+b+DIpf6LJlJqtFmuOT1NnGfr7nNxu39DbCVIxvDWk/WuWYtxMl2zmZcpq406j+xnamQ0i/lqjl/U/uU5OSjJDJ3+4cmfREU8k38NWPkdr69Dc6tHIhk6N3Gz7Rr1RNuPPJW++GDkeWKhyGjVzYd2c7IjopkwwvsS1ual2vPqhM1f3M6lQ35l/f+y/TivVpGTH+wlwNj76FTgaRKkwzakUOcSupfVcLojUbRGoQXqGoygoGF6kajXEigYXqAygBjTqGpfUijPV1dQ1LUTQ0U1DUvQUNMUoktRNDTFQJoKAEWCiYoqk7CvA7LOlRXEqViZytmebLTcgN9o1Ql0Y4+R99C0FZEJBkn0LiyJPyM8m+FYy7GYcusr9BLBl5jVYnHVypSj+xyskaZt4eXqmU5mP1MqfmcaX/UawNEF2iKOhgi/89iSAQBKItoaDQ0KoihjiRqW1ClBRfUNRoXQUM1DUaF0SW1ADRQUWoKM9WUoKL0FDRWgotQUNFaIovQUNFKJLUFDRWhmOPZFDYKkVmUxAySpUIGTfZShBMiKGSfRRItISmERIZZFQT6VZBagosgY5Uzev1RMFGjjzozvG+VqT8Z8kKdC6N3Kx+qMjRatthFoyVKIovQUX1VSiS1BQ0xWiHEvQALoKGUFDTC6Ci9BQ0xSgL0A0OoKACiRQUAARRNAAEUGpIAFEUAAWjEvMAK/Vi6IoALISkSwAARVokAfEUAAECgiAAa8btUZskKYAUjxLS3pSgoANGeCiKAAgUFAABQUAAFBQAAUA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5823"/>
            <a:ext cx="4464496" cy="298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960536" y="3501008"/>
            <a:ext cx="5007140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dirty="0" smtClean="0"/>
              <a:t>Genèse de l’association</a:t>
            </a:r>
          </a:p>
          <a:p>
            <a:pPr algn="ctr">
              <a:spcAft>
                <a:spcPts val="600"/>
              </a:spcAft>
            </a:pPr>
            <a:r>
              <a:rPr lang="fr-FR" sz="4000" b="1" dirty="0" err="1" smtClean="0"/>
              <a:t>LuMiPy</a:t>
            </a:r>
            <a:endParaRPr lang="fr-FR" sz="4000" b="1" dirty="0"/>
          </a:p>
          <a:p>
            <a:pPr algn="ctr">
              <a:spcAft>
                <a:spcPts val="600"/>
              </a:spcAft>
            </a:pPr>
            <a:r>
              <a:rPr lang="fr-FR" dirty="0" smtClean="0"/>
              <a:t>pour la</a:t>
            </a:r>
          </a:p>
          <a:p>
            <a:pPr algn="ctr">
              <a:spcAft>
                <a:spcPts val="600"/>
              </a:spcAft>
            </a:pPr>
            <a:r>
              <a:rPr lang="fr-FR" sz="2800" b="1" dirty="0" smtClean="0"/>
              <a:t>Diffusion de Culture </a:t>
            </a:r>
            <a:r>
              <a:rPr lang="fr-FR" sz="2800" b="1" dirty="0"/>
              <a:t>S</a:t>
            </a:r>
            <a:r>
              <a:rPr lang="fr-FR" sz="2800" b="1" dirty="0" smtClean="0"/>
              <a:t>cientifique</a:t>
            </a:r>
          </a:p>
          <a:p>
            <a:pPr algn="ctr">
              <a:spcAft>
                <a:spcPts val="600"/>
              </a:spcAft>
            </a:pPr>
            <a:r>
              <a:rPr lang="fr-FR" dirty="0"/>
              <a:t>s</a:t>
            </a:r>
            <a:r>
              <a:rPr lang="fr-FR" dirty="0" smtClean="0"/>
              <a:t>ur le thème de</a:t>
            </a:r>
          </a:p>
          <a:p>
            <a:pPr algn="ctr">
              <a:spcAft>
                <a:spcPts val="600"/>
              </a:spcAft>
            </a:pPr>
            <a:r>
              <a:rPr lang="fr-FR" sz="2800" b="1" dirty="0" smtClean="0"/>
              <a:t>La Lumière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9092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260648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C</a:t>
            </a:r>
            <a:r>
              <a:rPr lang="fr-FR" sz="3600" b="1" dirty="0" smtClean="0"/>
              <a:t>onstat / Motivation</a:t>
            </a:r>
          </a:p>
        </p:txBody>
      </p:sp>
      <p:sp>
        <p:nvSpPr>
          <p:cNvPr id="10" name="AutoShape 10" descr="data:image/jpeg;base64,/9j/4AAQSkZJRgABAQAAAQABAAD/2wCEAAkGBxQTEBUUExMWFhUXFyAYFxgXFRgeHBodGBceHh8aHB4fHCgjGCEmHxgeITIhJys3Li4uGiI1ODMtNyguLysBCgoKDg0OGhAQGiwlICUvLi00LCwsNCw0LCwsNCwsLy00LCwsLCwsNywsLCwsLTQsLCwsLCwsMCwvLCwsLCwsLP/AABEIAGEAwwMBEQACEQEDEQH/xAAcAAACAwEBAQEAAAAAAAAAAAAABgQFBwMCAQj/xABEEAACAQMBBQUEBggEBQUAAAABAgMABBESBQYHITETQVFhcSIygZEUI0JSobFygpKywcLR0iREYrMIFTWT8CUzQ1Nj/8QAGwEBAAIDAQEAAAAAAAAAAAAAAAQFAQMGAgf/xAAyEQACAgECAwYEBgIDAAAAAAAAAQIDBBESBSExEyJBUWFxgbHB0SMykaHh8BQzQlJi/9oADAMBAAIRAxEAPwDcaAKAKAKAKAKAKAKAKAKAKAKAKAKAKAKAxjjXbm2ubbaNu7LIsnZyYJ5sih17/u5UjvBFZBr+z7oSxRyDo6Bh+sM1gEigCgCgCgCgCgCgFbeDbk0FjC1vA000oVVAUkAsmdTY7uXzrZh1xsS3vRaanrLbhOSivFoSZrjb8eZmDFVGoriIgAdfZBz8qsUsSXdX1IWt65mibn7wLfWiTABW911BzpYdR6d48jUC+p1TcSRXPfHUu60nsKASNv7/AAikMcCCQqcM7MQuR3DHvetVt+eoy2wWvqXuJwV2Q32vTXw8Sx3U3uW7JRl7OUDOM5DDxU/wrdjZat7rWjI2fwyWMt8XrH5DNUwqwoAoAoAoAoAoAoAoDIeMb6rO7U9Y7qFh5dpGo/hWQPfDmbXsmzbxgX8BisAY6AKAKAKAKAKAKAX7baog2UtwRqEcAbHjhenzrxhx7SMIrxJGf3L7NfBsyDaHEG+nDKZVVX9nSiAABuWATk9/jV5LDqUXouZVRyJ7kMHBPbUadtC7hdfZugPIZZWBAP6o+VVmVlRns38n8ybj4s9JOC1S5+xr9aQR9oBuxk0+9obT66Tj8a8Wa7Hp5GynTtI7umqMFj6D0rmT6C+pY7AuDHdwMO6VR8GbSfwNbaZbbIteZGy4KdE4vyf7czca6Q4MKA4Xd2kYBdgoZggJ+85wo+JIHxoDvQELbW047a3knlJCRqWbAyeXcPM9KARdzuLUF7c9g8JgZziIs4YOfunkNLeXPPjQGj0AUAUBivF+XBvl+99Hb9kisge+Ez52NaeSEfJiKwBvoAoAoAoAoAoAoBTbcOIp2bXFyY8Y0GRdOPTRiocMPa04zkvj/BaWcUdmu6qHP0f3IUHCqxWQMTMwGPYaTK8vE6dR+dW0MuyENi/UppUxlLczObnZCwTSBc+1yIOMDQzgADHLqfwrl8m+ViUZeHI7bh2JXVusg33tPh4/Uad299ZYMJLmWLzPtr6HvHkfnXrHzZV8pc0eM3hNd3er7sv2ZpWzNqRXCa4nDDvx1HkR1Bq4rthYtYs5e/HsoltsWhjm8dn2N3NGOQDkj0bmPzxXP3w2WSidrh29rRCb8vlyIuz3AmiLEACRCSegAcZJ+FYqTlOKXmj3kSUaZt+T+Q+bQ4rWcbaUWSUD7SqAPhqIzXZRwLGueiPnTyILoTthcRrO5YIWMLk4AlwASe4NnGfLNeLMOyC16+x6jdCXIv8Ab9qkttLHISquuCw6rno48NJwc92Kim0i7pbVa4t/rMCeJjFOo7pE5H4EYYeTCgJG8eyVu7Sa3YlRKhXUO7PQ+eDQH502lufLZbUtLUSrLMzxuDGCNP1vLrz5BdXpWQfonbW8EFqPrX9ojIQc2Pw7h5mo9uRXV+ZkvGwrsj8i5efgZxvzxOZYMW6PEWbSZPZLAYJ5DPLp1rOFmV2TeseSNmfw6eNCLcub8l0PvCLfCe4uGgklMyFC4Le8hUjl44Ofwqyv7GcN0OT8iqr3xekuZRccgRcvjwhJ9CJR+arUQ3Gh8HD/AOjW36/+61YA6UArb875JYIAF1zOCUTOAAPtN4DPz51Jx8Z2v0NVtqgvUymfiNtBn1duF/0qihfkcn8as1h1JaaEX/In5jJu5xYcELeRhl/+yMYI82XPP4fKo9uAutb+DNkMn/saraXKSoskbBkYZVgcgg99Vkk4vRkpPXmjtWDIUAUAUBkO/dvou288n5sT/GqDLjtsZ2XCp7qELyqT0BPoKjaali2l1OtlePE4eJyjeKn8/GswnKL1izzZVCyO2a1R32vtN7hxJIF16QrFRjVjoSO4+lerbXY90uprx8eNEdkOnr4CTvPtQiRY1PJSGbzOcgHyGPxq3wKVCPaeLOc4zlOdvYrpH93/AASdm2LTTJDHzZ2Crnpz7z5Y512DsWze+mmpySg921DTvhw/ksoBN2iypkK+FxpJ6HqcjPKo9GWrZbdNDbZQ4rUdOE+8LXMEltOdbRAYJ5lo25YPjg8vQioebSoSUo9H8zdRZuWj8CHb7UNhtfRI31c+mGUk/bGewmP6a5jJ+9Gagkg0m9ukijeSRgqIpZmPQADJNAZRu2ju9zt24TBbK2cbdy+6rH1/u8RWq+3s63Ik4lHb3Rr8/kUNzcNI5d2LMxySe+udlJyerO5hCMIqMVokRbm3WRSrjKnu/wDOleqrZVy3RNd+PXfDZYtUWW4MCWt7CYxp1uEbmTkNyxknxINS4Zlk7Y7umvz5FZfwymrGs2Lnprq+b5cyPx+LLfx/dkt1z6xyP/cKuzlDReDf/Rrf1f8A3WrAHagF/ebYlhJ9feJH7IC9o7acAEkDOR3k8vOt9Ntq7tbZ4nCD5yRVS707GYaGeAqBjHZEj0B0VsVGQuejPPa1+aMf3mNubqQ2mewJyoIIxy5gZ56c9M1bVb9i39SFPbu7vQ0zgntItbzQMc9m4ZPJXHMemoE/rVXcQhpJS8yTjS7rRpNV5JCgCgCgMy4mQ/4hD/oP4aapc9fiHU8El+C16r6kjhaoP0kd+EwfI6698OSbkvb6mvjra7N+HP6HreTY0DS6ZMW0ze5IB9TL5H7jeX51m+mDlpLuvz8H9jzhZV0Ybod+K6r/AJR+6/vITdp7Nlt30SoVPceoYeKnoRUCyuVb0ki7oyK7o7q3r9PczbeAf4mT1H7oroMdp1R08ji81NZFmvmy32PfPGYpo2w6YZT5r+Y5YxXQY2k6En7FPd3bNUNW9e/s99CsLIkaZDNoJOojp16Dvx+NKcWFUtyepidzmtNCx4Mg/T3x0EJz+0MVrz/9a9z1jfmYycbdgGayNzGPbhHt474yQT8VIDA93teNVBNIO6205Nt2kNvIcRxY+nHODLpP1cY8nxqY+Ax38gHffLZ2uwkSNfcAZVA7k54A9BUbMg50tL3J/DLVVkxcunT9THs1z52o2bH3DmmjV3dYwwyBgk4Pf4Cp1WBOa3N6FPkcZqqk4RTbXwLMbt2VpKhnum1qVdU5DOG5HABOMit3+NTTJb58yN/n5eVXJVV8nqtf55IVv+Iq3Gqzk78SJ+4R/H51anODrwc/6Nb/AK/+61AONxMqIzscKoLE+AAyaxKSim34HqEHOSjHq+R+aeJG+M13eNzKRR+zGg7u8sfEnP4Upuk4Jrlqe8ilV2OHXTkLNvtFgfaOod/iPT+lSqsqdb66ojTqjJFvV2mmtUV7Wj0Zp3A9frLk/wClB+LVX8Q6RJON4mt1VksKAKAKAzniU31gx9kLn0cSD+QVT8Q/P/fU6Xgq7nvr+2n3PfChPauG8kH75r1w1c5P2+pjj77ta9/oO22Nlx3MTRSDIPQ94PcR51ZW1RtjtkUWPkTosU4GW38s1ozWtwBNF1Ctnp3PG3VD5dOVUk3Op9nPmv708jq6o1ZMVfS9svT5NeIib5bFDHtoCXAGGBGHA7sjvI8RyPwqbhZEUuzb9vsVfFcOyT7ZR5+OnzX18SosFxGvp+ZJrrMJfhL4nJ5D75JVSSAASTyAAySfADvqWaDcuF+6rWcDSTDE02Mr9xR0U+fMk/DwqmzL1ZLSPRE+mvYufVjlPCroyMMqwKsD3gjBFQzcY/uDuffbO2oxRC1sZGikJIGY9OuOQZ97GdJxzBzy50BslAZtvhuYysZrZdSHm0Y6qe8qO8eXUVT5WG091a5eR0/DuKxlFV3PR+D8/cXod4buJRGszqByCkDI8uYyKirItiturLKWDjWS3uCfqXO6+wJrucT3Gvs1IbU+cuQchRnu8T0qRj487p759PmQc7NqxanVTpq/BeHqc+PmyJZre2kijZ+zdg+gEkB1GDgc+qgfGro5QzTZW2drwRLDAbpEX3VWE8snPemeprJk2+3F5LsNvpa4uTCxcAAHAJIyByDFRzA76j5Sbqlp5Evh8lHJrb6aow3eLYrSN2sfM49pfHHePPyqHh5cVHZP4MtuKcNnKbuqWuvVfUWXt3BwUYHw0mrNNM59pp6Mfbbc26+gtdMhVEUciDrccgWC9QB4mrii+EVGvxINtUm3IauCt0EuZo25GRAVyDzKk5Hrg14z46xTXgZxnzaNiqqJYUAUAUBm/EQf4hx/+CN+xIf4E1UZ/wCd+x03B/8AVF/+mv1QybhbINva5cYeQ62HgMYA+X51LwqXXXz6srOLZSvv7vSPL7jJUwrCk3p3dS8jAJ0yL7j46Z6g+INRsnHV0fUnYGdLFnr1T6oR4OHt0XwzRqvewYn5DAqtjw+3XnoX0uN46jrFNvy0Gm54e2EiqGg5qANSu6k4720kaj5mugovspgoRfJefM5K5Rtm5yXN+XInbF3Rs7U6oYFVvvsWZvgWJI+FZsyLLOUmeY1xj0ReVpPYUAUAUAUBzaFSclQT6CsbV5HpTkujOlZPIUAUAGgETbnD4O5e3cICclGBwCfAjoPKqy7h+r1g9PQ6DF424xUblr6o9bC4fqjq9w4fSchFB05HiT19K9UYLi9Zv4HjL4wrIuNUdNfF9R4IqxKI8rEo6KB8BWdWD3WAFAFAFAQbrZEMkqSump0BVSScYJzzGcHn41qlTCUlJrmjfXk211uuL0TJ1bTQFAFAFAFAFAFAFAFAFAfGYDqcUBxe8jHWRB6sP60BCm3jtE966gX1lT+tAV0+/wDs1Ot9b/CQN+WaAgT8VdlL/ms/owzH8koCDNxl2YvR5m9IWH72KAgz8b7Ee7FO3qqD+asgjz8aVGjTYTntBlMlfbBJA04znmD08KaAg3HGmfWI02cRIxAVHZwxz0wujJzQHyfiftUTxwHZ6Ryyc0Rg5YjnlgMjkMH5UB52tvztk3kkEMcUYVe0BlRFxH07RnaXQAWzjn5UAsX3FHa0cjI1zGSpwdEcLL8GAIPzoZP0TcXkae/Ii/pMB+ZrBgr5t6LJPeu4B6yp/WgK6fiHsxet9Af0W1fu5oCBPxY2Uv8AmS36MMx/koCNc8XrBEV8XDI5YKwhwCUxqA1EdNQ+dAVsvHCzHuwXB9Qg/mNAebTjGJhKYrNsQxmVtcqjKqQDjAOTz6VkFLNx0k+xZLnu1Sn+C0B32txR2jGlsRbRB7lWKxmOXUpWTRpwSC2eR6d9AVk3ELbrTiAQokpGoILc6tI+17TkY86AptscQ9sxSGOW57Nx1VY7fvHiEP50B5vtv7XECzy7R0B0DpH28ayurHAZY1XODg9fCgOU8l68Hb/80MqBkEuiacmIStgFgVUNg5yFJxigPDbuXJk7OS6cO16LNcu5DEqGMnvdNLKcd+oUB0s9hoLuxeC6mMc1w8Gt0VZI3TCnAJZSCJBjPnQFRBsq3TZzTyLIZfpD2yhSAqlY1cO3LLdWGKGSw3o2NbpbiWzRZIlK65xch29pfdkiwDCS35UMEfdC2jaG9ka3SeSGJZIkcOVyZNJyqkFuR6UAz2mwhHf3PYpGsSRxSGM2ouHHagHTGj81AJOSTyFAfJtnyQf83FlGFMU0ZjIRDojZSXC6gdI0MendQFe1y00WyWa5MdvHphlZZAGhkWV/a05yp7Mr7eMYoC8nuUbaGy9MimSNrhX1XHbsAU1JrlUcgQzYPPR8CKAhz38dvcWcxaKSyRZrUyJM9wdUqMzCQ6EZgO0U6V+znBzyoCnudvot5G63sYiEHYkQ2TdmqBiRF2M3/uAli2o+NAVe29qWDzu0UGEOMYxGCQoDEICQmWBOB0zQDt/xEQj6ZanHWFh+y4/uoChmiil2bs2FGaMzzGNgIotJdJlRpHb3yQJVwM4wOgoD3tbdO0t7m2WWWWKN5ZEkWV4tWmMDTJlMiNXY6faGR17qA77M2PDHtFVezHZPaytGpuBKrsiMdQdfTHLmKAqNli2Frb3UsIMf094pl1MQInhRgBz+xliD1JXnQF0u7fYXlpaJ2XapFNLLI8CymQFyUwhH1jaEGgf6jQFjPskG+dYo8dvstyw7JYiZOmWjBxGxK9B30Ah7kXscW0bWWUgRrKCxPQAgjUfQkHPdjNDI2x7S+jzbKa8uVlkgmnWd1m7VgkoXQxYEnHtE8umPEUMEXaO2SlzbaLixWJYpIiEea5jVHOpxMWXW+snkB0x3UAtb2T2hnBtNITs116VdUMnPUUWQ6lXpyNDJa7N27G2z3gk7a4bQyRR9jEyQkn2XSXnIuOukcudDBa7Q3gknsmtksrv24kj0BD2KGMj241CZy2DnNAc7sbTn+hMljMHtSH1aD9ZIpTDsDj7MSr86AsG2XtNpbd4dkiFYJmuBHqJVpXxl2LPnlpGFHLlQHttztsSW8sH0G1SOWUzHPZ6ldhjKMXJTA5dM4JoDrNw721LAIGNqkQxlFKJqK9C5SLLkeZNAW+6HCu9tu3Juoo2lhMatCZCyMWBDZIXpj8aA7x8GG1mR9pT9o3vOowzZ65JYk0BIg4KWw966uWz15qM+uBQEyLgvs0cz2zHzlx+QrGoLTZvDHZ0EiSRwuHQ5Vu2kyD48mFAXG0d1LSfT28Cy6fdD5YDPgpOB8qA+W+6FgnuWVsvpBH/bQE0bGtx/l4f+0n9KAz7jLuddX8lq1rGH7NZA+XVcajGV6nn7rUAopw12sbeCEJAnYSvKj9t7QZ9B7kI5GMGsgt7zhntC4dZJE2XE4k7RmjikJkbqe0yuGUk5K9KAmNwvvpJ4ZZNoRR9ifqxb24QRgnLaACACfEg5781gFltDhQJYmiO0Lns3ftGQiLSXJyWwEAzQHBeDMJYPJe3TuoADF1yAvQA4yAB08KAmJwesM5Z7lj3kztk0BKh4S7MX/wCBm/Slf+BoCZFw02WvSyiPrqP5tQE633J2chytjbA+JhQn8RQFjFsa3X3beFfSJB+QoCUkCjoqj0AoD2BQH2gCgCgCgCgCgCgCgCgCgCgCgCgCgCgCgCgCgCgCgCgCgCgCgCgCgCgCgCgCgCgCgCgCgCgCgC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3" descr="data:image/jpeg;base64,/9j/4AAQSkZJRgABAQAAAQABAAD/2wCEAAkGBxQTEhQUExMWFhQXGB0YGBgYGBcXFxofHRoYHBwcHxcYHCggHBwlHBwXITEhJSkrLi4uFx8zODMsNygtLisBCgoKDg0OGxAQGywkICQsLCwyNywwLCwsLCwsLCwsLCwtLCwsLCwsLCwsLCwsLCwsLCwsLCwsLC8sLCwsLDQsLP/AABEIAO4A1AMBIgACEQEDEQH/xAAcAAABBQEBAQAAAAAAAAAAAAAGAAQFBwgDAgH/xABNEAACAQIDBAcDBwgIBQMFAAABAgMAEQQSIQUGMUEHEyJRYXGRMoGhFEJScoKxwQgjM2KSorLRFSRDk7PC4fAlY3ODoxY0UzVEdNLx/8QAGgEAAgMBAQAAAAAAAAAAAAAAAAIBAwQFBv/EADIRAAICAQMCAwYGAQUAAAAAAAABAhEDBBIhMUETUWEiMnGBobEFI5HB0fDhFDNCgvH/2gAMAwEAAhEDEQA/ALxpUF799IkOzyIwvXYgi/VhgoQci7WOW/IAE+Q1qucT01Y690hwqr3MsrH9oSr91TQF9UqzjN01bRIIDYZfFYmJHldyPWmM/S9tNhYYlV8Vhjv5dpSKgDTlKsrTdJ+02NzjpPckKj0VAKZPvvj3zXx2K1uSOtdb342Cmw8hagDW1KsdTby4lxZsTiWHGzTykehamGIxjObuS5ta7sXNu67cuPrQBs2TGxrfNIgtxuwFvO50phPvRgkF2xmGUd5mjA/irHnWD6K+lfeuPcPSgDWk2/uzV44/De6VW/hJplL0pbKUkHGKbfRjmYe5lQg+41lqOY3F+FP9lAGQBhcX51ND44b5KPmaJl6YNlgXE0jHuEMtz+0oHxpnP02bPW2VMS/1Y0Fv25F+F+FCu+2wcMmzMJNDh4kdlIdlRQzHKOJAudQapqUm/Ghqh8uF40m/X6OjQcnTnhL9nC4kjvPVA+gkP30xl6eFscuBa/LNMAPfZDVD17PsjxJqCkuefp5l+bgoh35p2b7oxTDEdOmNJ7EOFVe5hK5/aEi/dVR0qALPl6bNokGxwy35iJ7jyvIR60xn6YNpsLDEqnikMV/31Iqvq9xLc68BqaADLEdJ+1CbnGyXtySFR6BAKYz79bQN743E9rjaVl4+R093ChxdSSeHE1Nbo7F+V4iznLEgMkz8lRdT7+Q8SKkeMHJ0iaxUmKGCTET4/Egyt+aiM0rFlXjISX0F9BpqaE8RtGRyC7M5HAu7OR72NSm+O3PlM5KjLGoCRpyRF0VfTU+JrnursM4mWzHJCgzyyckQcT5ngB3mhlk4KU9kAg3Ummgw74uTE4iKFexFHFM6da+ugF7ZVuSTbn4082N0qbVVwBMswvossaEc/nRhW59/IUPbybW+VSqkS5YIhkhTuUcz+seJNT26O7ryOqIt5G+Hv7hTbTXi00ckqXurqy+91t5ExeHWUgI98rqTwYAE2PNdQQfGlX3Ym7EMESx5Qx4sxHE8/dSpXXYx5fC3vZdGYtp45p5pZn9qV2c639o3tfuAsB4AVETzHN4DS1OsdH1csqKTZJHQX42ViBfxsK5YuPTXRrev+tT1EhBu2hlLHbUcK5VbPTPuzhcEmCOFgEYl6zrLFjmsIyurE8Lt61VksVvLlUCtdzjXpWsb18Ir5eoIOkq8xwP+7VzrrDqMvfw86kNi7uYrFkjDYeSXLoSq9kHuLnsg+F6CX5kVSqS2zsHE4RguJgkhLXy51sGtxseBtccDzFR+Wgg+CpLCNaQHxvUdlp5EfZPhb0pkW4nUrLp203WbBhP0JSv8X8xVGzjWrs2dL1mwZ1+hKp9ctUtiV7R86i7NmtXH/Z/Wn+43rpLwXy++llrpMNfIAfCoOf2G9fa92r7QQc66EWXxOvur0iXNq9jUluQ/2BUoZI5svBRx4n+VGW1m+Q4RcIuk0tpMSeY5xxe4dojvIppuhg1TPjZhdIT+bU8JJT7K+IHtHy8agtoYpppGd2LMxJJPEk8TQmaI/lw3d30+BywWDeWRUQFnc2AHMmirb2IXDxDAwEGxDYiQf2j/AEQfoLwHebmveBi+Q4fPb+tTL2BziQ/O8GbgO4a8xTLZWziSGOpNLvRpwaeXurq+voh1u5sYllspLsQABx1/GtA7o7upgYS8hHWEXdjwUccoPcPjUb0fbqDDR/KJgBIRcA/MXvP6x+FCvSNvx1t4ojaFTqfpkf5e6rG6XJfP838jFxBe8wwj3yMrSGIDIr5QSNTYA38L3r5Qj0SwpiMLM7gkjEMo1I06qE8j4mlSX6GHJkwxk1GPBU+9UeXHYxbWtiZtLWsOte2nlanmNwOaBGtxjB9VFeukSEptTGg//OzftWYfBhVr4LdqPGbFwbjsyrh1UN35Rax9ONDSfUNJlhBtT6P6Ed06Q9Zg9nNzuf3o1P4VStrXDcPuq+OlqC+ztn5hqGQHwPUN/KqhxmAuPHkaR5VF0yceByhuRPdFm58OJefE4z/2eEXO/HK5sWsSPmqozEc7qOZqWXpteOQLDgcOmCU2EVismThoVORTbllIHDXjRB0UtFHsPHGWIyokkrSxjiyiKIkfsihmXpA2ahtHsDDEd8nVX9Opb76cyOLtnDpn3cgi+TY/BqFgxa5iqgBQ2UOrBeWZSTYc1PfRl0gT4zZ+zsCmygy4cITLLEgdvZUqxNjYOS7F7cQNRexr3fnpBfaMEWH+SxwRROHUIxNrIyhQMoAFm5DkK97ndJ+NwCLF2ZoF0CSXzKO5JBqB4EMByAqaDawa3g3mxWO6s4qUymIFUJCg2Jub5QAToNfAVE2q3emTZuGlweC2nDEIpMQVDqABmDxtICwGhZcts3MN5Wqfq6EgUbOVq7xDsjwP3156unGFjvmHhf0NT05LccHZa25b5tl7QTuRH+P+lVLj0s7edWn0dG8eNj+lhWI+zrVdbUg7ZPfVGOS4+D+hu1EHKP6fZL9iLRLkDxr7JqT508w2H7Q8Na8jDVbuj0Mnguhnlr7lp6MKa9rgyTUb4+YeAxmqWW/M6D8ad4DZrzSpCguxNvfz9w/nToYXW/JdB5/71qdwEAw0Bf8AtZgQO9U4M3m3sjwvVbzKuC+GBdyP3pxq2TDwn8zEMq/rH58h8WOg8AK+btbMVQcTMt40NlU/PbkPLmfDzrzgdmGWTU2Xix5ACpLGzByAotEgsi/ifE8TVcstRpF8cW6W9/IbSFpZDLIbsTf/AH4Va3RnufwxU66cY1PP9Y+Hd61C9HG55xT9dKLQIdB9Mjl5d/pUx0jb7DXCYU6DsyOvD6i25d591PjW1b5Fs7vwcfV+8/JHDpG346zNh8O35saO4+ce4fq/fVObXxuY2HCn20MTYWrxs3YWcGaduqhHFjxPgo4sfD1tRGe57n07FWTiPhYun95Zb/QFgw2zpGJNziX+CRDu8K+VP9D7RHZ4aFSsZlewPtGxC3PK5y30ta9uVyquOTNJSaTspTpZjC7XxgH0kPrDET8TRb0d789ThUw0w/NAEKw4r2ide8a1A9NsWXa0ptbNHE3Dj2ct/H2bfZqB2QLxDzP30s5OKtGvQ445JuMl2/g0Ht/YA2hgcOiuotkkVtbfoyLi3H2qCJeirJrNtGGMeMf4tKKHN295Hw7APeSLgUYk2H6t+Hlwq2YNnYHaWH7IDD3B0P4Go9nIi2ePNp+L9n4WVtupvAmy8XiIievwjtkZlsfZuBIoBIIIJBF9Rbjax7Y7dnd+RusXHSRIdeqU8L8grxFwPDlUbvbulLgn1GaI+y4Gh8D3HwodKA8qoc5Y3TRfLRxmt8Jdfqfd9MPgC0abNWUKisJHkzXkYkZSA+ugvyUcLCigbf2EwRn2TJ1igCy5MhIFtcsiq3mV17qFWhFc+pqP9QymWl7EpvvvRJtJk/NiGCHSKFTcDgMxIABNgAABYDQcyRgYSpVI7V8Ki4HM8BzPupPGkOsNIjRhBXXDYYA1Jy4GRRmaGVV+k0bqvqRaucYB1FRLJLoxowt8BT0bNbFhD8+KRPVD/KhPEQXNEu475cfhj+vb9oEfjUVtCLLLIv0XYejGpd+Gn6ml4749F+5GRwcfKl1FPLUitVbmI8IzGHrokNqcAUqLZKwo94DBhm7WiIMznwHd4nQDzrxjpmmk4cbAAchwVR4AWFPMUciiIcfak+tyX7I+JNc0PVrm+e3s/qj6XmeXvPdT12/Us8K+D5MQi9Wp+ue8jl5D7/dU1uTus+OmtqIU1kb/ACjxNMd2thSYydYoxpxZuSjmTVhb1bwxbNgGCwdutt2mHFb8ST9M/CrseNe/LoRkbi9mP3n9F5njf3e5MPH8hwdlyjK7LwQfRB+l3mqolJ4DUmu0aM7d5OpJPxJNd2xKx6Jq/N+76o5fW4+VJkk5u30Dwo44bU/i+7GvyWOD85P25OKxf/seXlx8qgNr7Tlna7nQaKo0VR3ADQVKysDqdT401kVedqfHkS7GPLyqXCL66D4iNkQk/OeUj+9cfeDSp50RQ5dk4Yf9QjyM0hB94INKtSdnKkqbRVPT4ltpqe/DRn/yTD8KHN3cIzwsUsSrm6g9u1lN8vMa8u40YflCwAY3DP8AOaAqe6ySEj+NvhQPu+xCsQbENcEaEaDnVWatnJr0LrMh+5HPSjPdjdja0TJNBGEBAILSoAwOouoJNiPChPHYsSIRKt2tYOuje8cG+/xrS+Fiyoi/RUD0FqTEk+bOhrdTLGklXJBPs/E4iHJiUh7QsyhmYeYOUUFS9D7M5IxYRb6ARFiPtZx91FmK6RtnRkg4jMQSCEjlfUaH2VtTXDdJ+CkcInWm/AlAq+rEH4Vc9suGc7HLURT2JpfABN+NxU2fh45VneRmlEZDKqrqrtcAa37I586Dr1bvSgsuJwihIWypIJC1wSAFYeyOXa435VT0hyjXlWbLjp8HT0beTFcnZNbqbuSY+fqozkRRmlktfIOQA5sdbDwJ5Vem7+7WGwaZYIgp+c51kbxZzqfLgOQFR3RxsP5JgYwRaWQdbJ35mAIH2Vyr7j30F9L+8btKMFExVFUNNY2LFtVQ2+aFsxHPMO6rYQUI2c+cpajLsj0/vJbMUqtfKwYcDYg/dVedI24SSRvicKgSdRmdFFllA1PZGnWcwRx4HkRWO7+03wE6TxXABHWIODp85SOBNr2J4G1aSjcMAwNwRcHvB4U9KS5Fy4p6WaaZnDd6bLiIHHKRDf7QpxvZBlxmJXulb4m9Pd4dm/JsfNGosqyh07gr2cAeAuR9mu2/mH/rsp+llb9pQfvp/B9mkd7HU3FrvFv7fyCuSvJBpxIAo1NP8Hu3jZheLCSsvIlcgPkZCoI8RWeeBonI4w950Q4NOsJ2QZD83RPFuR8hx9O+n2P3cxkABmwzopNs3ZZB4lkJCjztTSUByFX2VFgfDmx8+PoKTwmuRYyjPmLs4w82bUD9493866YHCSYmVY4xmdzp3D+QAon3b3Ckx8KzJiEijzMoUozt2TYk9oC540X7j7odT1tmNw7RmXKAzZWIsgNwo01OuumtqaOG+vQy5dbjx2ly0Mdp7Sh2Phfk2HIbFuLu/df5x/Ae+qxYliWdiSTck6kn8au7FdGuAkzFkkMjamTrpS1++xbL8LVUu92774DEmF2zowzRPa2Zb2sRwDKdDbwOl7VOZOr7Fel1GN2udz633/x6ETPNpYaL3fz765YXZ882sME0o7443cftKCKLujbdZcdOzTC+HhtmX6bG+VT+qALn7I4E1Y282/mE2c64fq3dwoPVwqgCKeF8zKBpyHK3C4quGO1ukynUZ3v2xVsofGbOmi/TQSxX4dZG6X8iwF6jJo6s/pH3zi2hBBHAJFAcvIrjKQQuVBoSpBzMdD80VX7RVDkoy4ZEFJxtqjQvRgttlYMf8v8AzNSp1uH/APTsH/0I/wCEV9rYuhzZ+8ysPyi4+3gWt82YE28YSBf1086r7dXCiQSDrFVhlsG0DXv87gDpzqz/AMomH8zg35CV1t9ZAf8AKfWqm3e4v5D8ajIriadF/vx+f2YQHZzrNDG6EZ5Y18CGdRoeB41pPESZVZjwUE+gvWft05HONwkeY5TOhKnUdlg3A8OHKtBTRB1ZWF1YEEd4IsR6UmKKS4LvxF+2kzMOEmjdQZOy51LjgSe9fxFdWhy63BHJhqK0Jh91cEgsuDw4H/ST7yKa47cfAyg/1ZIyfnRDqz+5YHyIIo8Muj+JRXG0rzczfp8PaKe7w8AeJX+Y8Kk96tzoMS0M2FKlJZEDqPZIZwGI7tCbihvfLdBsC6nNmgc2R7cDxyuBwNr2I0NjoOFLcvaEseMw8VzkeVQRxU+Iq1cqmXzjGUHmwun38n/kvas7bxS9bjsXJ3zuPcjFB8FFaJrOmMgZZ5ww/tpD6uxpox3MzfhMU8j+A0eLQ1fe5ExfZ+EJ49SgP2VC/hVKiC4q5dwFts/DD9U/xNTTSSNH4vW2PxATpOw3/EFIHtQIfeHlH3Za4b44YtLG9vagjPwtRJvng+sxyeEI/jkrvtbZWdIT3R5fQ1MZVQmn1G2MPmv7+gPdHAwsbYiXEqgeLKySPyBuLKD8644gXOYCpvG9KWHVrRwTSD6VlQHyDHN6gVANsMu4jjTO55Dl4kngPGp/Z/RsnHESkn6Mdgo+0wufQVDau2Vah4Hkc8jbvsFWw9rxY3DiWMEo11ZXAuDwKsNR94IPjVJ72bJGFxc2HjBykhl+q2oUeANx9kVduw9kQ4ZGSAWBbM3aLHNYDmTbQDShHemOGLHPipRmKxIsad7Aubn1pVRTo8yx5XVtPt9iU6L8A0OAVHFmzu1u67Xob6T985oZRhMI3VsAGlkAGYFtQi34G3aJ49oW50U9HeLaXBiRzdmlkJ7vbIHwAqrd/wBL7UxZ/Wj/AMCKlcW+ENpsPi6mSn6v6hL0S70YiWeTC4iVpR1ZkRn1ZcrKrLm4kHMDrwynvrp05wjq8I/zhIye5kufigqF6JU/4kf/AMeT+OKiPpngLx4UC1hIxJJAA7NufnSOL20NPGoatJcDfoOxidViYbjrOtEluZUoi3HfYqb+Y76kd9ejZcZM2Iim6qVgAwZc6NlFgdCCpsAOY0GnGqpiIgdZI52WVfZMWlvttxHhYg0d7o9JeIfEw4fEIjrIwQSL2ZATwJA7LC9r2C2vfwpY1W2Q2o0+SE3lgwJ2zu9icJII50AuLq4N42A4kMbcNNCAdRpqKYNGo9pr/V/mf9auPpliU7PzEDMs0ZTvuSVP7pb0qlnOnurNlioPhF+nzeJj3NGjt0rfIcJbh8ni/wANa+052MgXDwgAACJAANAAFFhavlbV0OLJ3Jsrn8oWMfIcO3MYkD1imJ+4VTW7n6Rh+r+Iq8+niO+yybXyzRm9uGpW/hxt7/Gqa3A2es+L6tpViBjYhm4XBXT36+lNVl2kko5ot+ZO7Lxb4eaOdApeMkqGuVuVZdQCDzvx5VM4rfnaT/8A3AjHdHHGB6srN8afPuFP/ZSwyfVcX+NMcTuljE4wMfFbMPhTqCPQNaXLK2036/5OUO+G0UNxi2PgyRMD+59xFWXuBvgccrpKoSeOxbLfK6nQMoOo10I1tca61VzbOkX243XzUiiXopwpOOlkX2UhKt5u6FR+43pUygkjNrtNgWJyikmvIsDfLZwnwWIjtc9WzL9ZRmQ/tAVSWwpSmIwz8As0RN+QzrfTyvV7bx4kR4Wdzyja3iSpAHvNh76plMC5iCntADS97jyYaioh0M34fL8ucX0Ze9V/JgoMXNiMO9knjkbKe8E5l+BFGG7+0Ovw8cvMr2h3MNGHqDQnvlsN1xIxcSkhgBIFFyCugaw1tlsPDKKRcMxad7J8un+4NY7YT4e6uOHPlVobvYbq8LAh4iNb+dhf40P4FnxoVHjPVrYs5BAIHzRfiTw8KK8XiBGjMeAHr3D3nSpk7G1WollpS7A/PGJMXI3HKFQe4X+9jUhi0tH5XpbGwZClm9piWPmTc09xkN0IqCjf0Qz3dwgSLPbtSdonw+aPK33mojaMrTmTM5WJSVCg2vY2JNuNyOFT2x5QYlXmgykd1tB6ixppiN3YmdmLOAxLMoYBSTqeVxfU6GoFT5tkd0eYPq4ZiBYPMzDxAVF+9SPdQr0gwM+OYDUdUth+1R9gNrQXeNCqRxZQGJAU3vcLfiBbjzv6xW0srzO8ZUlkAzjXhfQGpT5NGDK45d1Hvo2gKYBFIsc8n+I1V7vdh0O0cUzZj210Ww/s4x7Rv91G2C3hjwUIjdJHcMx7IW3aZjxZh30EbUlbEYiWZUYCRrgWuRZQNbeVPG7s26KM/HlN9Hf3H/RcR/SLhUCj5M/Mk/pIeJJ+4CnnTgezg/rSH4J/OonZLS4SRpoyFdkKdtbgAlTzI1uoqG3n2pPiivXzhwl8oCooW9r+yLm9hxJ4VE430L5aeU9T4keiCrcLcbDYrAiTEIS7yOVZXZWVQQgGhsRdS2oPtUT7J3JwGAb5TqGQG0k0lwlxYkXsoNtL2vVIxStGSY5XjJ4mN2QnzKkV4nmZyDI7yEcC7M5HkWJrM5xXUTJo8spO58ML+kze0Y2RIob/ACeIlsx06x7EXAOuUAkDvzHwoLn9k+Rr2XvXzJmIXvNvXSsuWW6XBescccdkTTuFjCoijgFAHuFKuiiwApV0DzoEdNMd9kYjwaI/+aP+dZ83c/8AcKO8MPgT+FaQ6VYQ2ycaDyjze9WVh8QKzbu6f6zF5n4qwpo9S/TOs0H6r7lhbE2VLiJhDCwVyrNdiQAF77XPEge+p5dgbZhPYDN4pMlv/Iy/dXPcja0OEnkknzDMmRWVcwGoLXA15LwB50fpvzgCL/KAPNJAfQrenlJ2dXV6nPHI0o2vhZB7L2fteSwmeKNOZe0j+5U0PvYUZ7N2ekK5UHE3ZtLse82ofxPSFglvkd5COSRuPi4UfGhfbO+uIxAKRL1EZ0NjeRh9b5vu18aSmzB4ObNL3a+VEtvlvDBK/wAlId41IMjR8MwOiX52Op8QByNMcJDgzomImjPc63H3VB4UZdFX4VN7KhlJB6s28Rb76aqNywLFCk3+v8k/sMNh2JWRZYW1YKLMD9IDy4jwHdRLDjY24OvrY+h1FRuz3yjt5B7xXqRYCe0VJ8BekZyssW5Nj2faUScXBPcvaPoKZqjzsGcZUGqr+J8fupRRxIdB+FOxiwO6oK9jHaravtN48SDXcNQQ00McRs4Fsykq3eDauEmzc36SRmHcTp7wNKfT4kCobac5yFk1tx76keGNyZ9xPyVPaZdP1gKh8VvLho/YMH2jI3wVaFdq7QDEg+o4+nOh/FxmxI7Q7xy8xxFWRgu52dP+HwfvNhbj97Qx0xMKfUwzMfV6hcXvArAhsbiWHckaoP4vwoWmNcHNU5Mm3hG3wIY+I/ZfwS8mJwh9o4tz5xr9964nFYTlBK31pQP4UqKvSvWOeaTIk66km20MOOGEX7Ush+61cZtsRrww8I9zH72qKlk18Kb4hs3EXqFOTf8A4ZJZ2uhIybzjlHGPJBX3Z+8ztNFGtlLyIl8q6ZmA5DxoWmlAuKc7srmxuEUcWxEIHvlStij6syZNZkSpM2DSpUqY5hA7+Rltm44AXJw0tha+vVtbTvvWXdhNbEQn9cfHStZbchz4adL2zROt+66EVkbZT/nIT+un8QqUPjdTT9UWlkB40uqTmK6OmnlXERO3sKT5cPXhV56rh8s6JIgPsj3mu8eMtwVR7h+NP5thxLssYs5uuLgE5syj88UsFGnCoXr0A0Unxc/5Vt95qFTKsU4ZbpdHQ9bashNlY+Q/0rp8skGpa3gzG/7PGmEbSy9mNSwH0QFUeZ4eteF6hP0knWN/8cR0+1J/KposcI9O5Lw7TLEKud27gPwF/wAKkxjMn6Vwh+glmk954L60NjaUjApGBFHzVNP2n4n3muSSqvDj3/y/nUOIktPf9/qC7+m7cOwPO7n3nhUngMXdc7Gyff5UB4cZu05IQepPcP506O0nldFBsOCgcAP/AOVDiUT0q6L5lgYfaQIB7zYVIriOwTfuquf6Y7XZPZXsr/P36mi/Z+MvDIe4L/KkaMObTbaZ6xu0Mo1oaxO3XRw6Hhy5HzpttnaRJIFD805NPGJt0+lVcoJtoYOPGoZcNZZwLvD9LxX+VArykNxKsPPT8a7PiWRgyMVYagg2NS8LxbRGVysON+a/CObwbufx50Te3g1pPAqfMfqv5X2IGaQH9Itr/PS3xHA/A01mwptdSHXmRxHmvEV2xUMuHkaORSjjQg/7sRXLMpNwSjfSW9vTiPdWPJyM+eUNBXN3Pd6VJSC4vIoIP9olvjbQ++xpo+zj7UbBx4cR5rxH3VkcOTJm3dhhxJNqjcdiipygCpPGY0RjXU8h/rQ1O4Ykm4J7tfvq/BC+WuDm6iexUnydMWxNmsAPjUhuMC20sCACf61CdO4SqSfcAT7qh3XuIPwoj6M1I2tgdP7Yfca1VRhm7dmtKVKlQIeZYwylTwIIPvrGuCaxjPcVPoQa2ZWO9rplnnUi2WWQW4Ws7C3uoC6LclxoBCQwguxsoN5XJPCwPZv7qk5tzcU6g4jFRRs3sxuxPu0soP1b126NMAQ02LnQqI4x1ebjqGLt+yAAe4tQtj9qwOzzFflE76mSX2F7lSPko4C9W96R3nKc8jhi7d+v1YZ4/Y00Ow2glyLIkgJObsWOJDBs3dlN+F+VqiN1thYaaDFSMevkgUkausd8hYCwIzC44mnny1593pTI2ZlbLfwWdSo07hYDwArh0T9qDaCceyun1klH4VHKTMyc4YZu6al2+QG7S2xLJCQWypbREGVB9kcffRp0oqqjZ5ACjJLooAvpBVenEKIrJ2mI9q2vD5q/7NWD0tIRHs/MLEK4PgcsVx8PhTSdNG7M0s2JLjr9gNbFE6cB3Dh/vxr1Cb6k6f70FM1mFeZcaKHliurOjuikSE2NLacAOXdXqKYpGX+c91Xy+cfw9ahIcfGzBA4uTr/vwp9jMYsknY9hQETyHP38ffUeKhFkg+F0JCE+wOZP36CjDY2N/q+J8EDfv0DYaS73HAAke4afhU9sSf8AN4kd8B+DCnfKKtTjUo/p9xpjJ8xvUfJJXppwBqaZSYgHnU2kXwqKo5zPTZu/hXp3qQ2Duvi8aGbDopRWyMzOFANgbW1bgQeHOsWTJulSKcuaMeZPgntl7ahxqLhsebOBaHE/OHcrnmPP/Wh3eDYU2DlySDQ+y41Vh3g/hRXhOiHEt+lxUMfgiPL95SjfBbjIMP1GInlxCDhnyi3kQMw9aXY5LnqcyWtx45ew7Xl+6/gpCGYg6HKfgfMVxxW0VRgGDRu3sSICyE92Ua3+r6UQ70bpyYYu6Athy7BWFzk7RsGPgNL86IugXBgNjWNjYxZSRci/W3seV9PSkhH2qmNqNQ1j3x59QNwu7u0MRo+AkcEdmZAITbvIlyhvfY0z2r0V7SjBYYUuvHsPEX/uw5JP1b1be+vSZ8ixJwseHEsoVWOeTq1OYXAXstc+dqc9HXSF/STywyQGCeIBiubMGUm1wSAQQbAjxGvdqquiOXkyTkrkuDMUsBBI5gkFSLMCOIIPOivoguNsYMfrP/hSUY9OOzokxyuYbrLEGd0FnVgxUseRBXL+yahuiLZ1tr4V45FkjHW35Mv5mS11PjU1wL4TcdyNJ0qVKlKRVkffCHLjsap1/rM3xkc1risq9I8QXamNA4dcT72CsfiTQBZ3RJtwSPNh8Q5YzxqUzHjZSGUX55SCAPot3VBz9He0UlMSRB0vZZc6BCvIkE5gbcRY+F6FdmLmjjscpVVOa+XKQBrm5G/drU3it6cSU6r5XMy8Cxcgkd3fbzJNJvR3ViyRe/E0tyV2WBJFh4Nj4nCrKsjQgrIQwXNISsjBfK+Xv0txoT3K3q+RTszqTDIoV1QarYkqwHO12B5nNflYiSRga86656FmVFuPSxUJRm7sNsXtnZEDmfB4Z5cRcsgfrFhja982VzyOoCjS2mXjUFvNvZJjYsOksYDQjWTNcyEqAxy5QFuRe2tQlcZ5QBVWTLxwC0+PH7Tt15s+SPbU0P7Z2nfsKdOf8qJ9yMKuP2jBhyC0RJaWxI7CqSRcai5yrcfSq/8AZ+5mz4SDFg8OrDg3VqzD7TAn40YsbvdI52r1bn7MWZBDeNOsJjXQ3DH8KKumHYQwm1JgotHNadLcO3fMP2w+ndagsVoMEZOLtB7szG3QuOYt8Rf7jR1uDu/LjBI5Jjw5Ux5/nMbi+QEWsOBY6X01sbVDsOdi6Qg/pHVB4FiFB+Naq2gRgsBIYE0w8DGNe/IhIvbjw199RC48djqZNe5YlGPV9RhFups3DKM8UP1pyHJ98ht6WoT6WhgIdmSS4eLC9azJHG8ax3BJubMnPIr1Qu3Npy4mZpZpGkdvnMbnyHIDwGg5UwtU3fU5ssk795jh8bIeLt6mtAfk6MTs+ck3/rTf4UNZ3rRH5Oa/8Om8cU3+HDRQjk31ZCdJXShjsLtCfCQNEkceSzdXmkOaONzcsSvFiPZoLx+/GOlN3xk5Q8Qr9WB4ERZRVh759EM+P2jiMT8oiiikKZeyzv2Y0Q3XsgaqeZr3huhHDQxu8uKmlZUYnKEiQ2BOosxt9qoaT6lmPIo9UQe5G+hw46ub87hn9pTqVvxIvx8qsvcHZkETYl8M14pSjKAbgWDaA+/hyrMuFxJUBgbg/wC7Ve/QJPnw+Jbl1wHHh2AfxqFFx4fJqz5Izha4ffyZX/TZFm2rMQdQkQtz9gHT1o66EN28RAkuLxYKZkyRCQWcJfMzNfUAkLYH6JPAij2fH4SOaQ5FM4IEjLHd75QRmYDU5SvPhavO8GyotpYJousdUlXR0ZlN9R2l0uL6FG7uRGjKzI5cUuP3KD6St4HxuPfEYR80USiFcp1KqWJbLzBZmt4Wp90J4hJdqoWiCyrFIQy6C9gpuvfYn1qu8XhpMNM6E5ZInZGsfnKxU2PdcGrL6CMSJtpsWQCRMO5zLpm7US6j3018Fm9bKuvR8r5eT/tmhKVKlSmcVZi6X4yu2MXcWuY2HiOpiF/UH0rTtZv6cYsu1nP0oY2Hoy/5fjQAF7HxDHEwRMx6tpUUi9hZmUH4E61pv/0LgIY3yYWO4VrF7yMDY63kJNZXw0mWeNu6RD6MK2dKt1I7waikWeLPpbMtYWQlF8hTbE7RC3A1NdsBfq18h91ROOhIuT31kxpSlTO5nzSUVtPX9NsCLgW50ts4y6qFOhFzUS1epTcDXlWnwo3aOW9TklGUWy4Pycdj3fF4sjgFgQ+dnfT3RetGkG9Q/wDUUuDzdk4VFA/5ilpdP+3I1/qinPRBsoYbZOHzAAyAzufr6qT5R5B7qz1PvU39KHaCk3+UdaBwJTNon932acxlw/lEbD6zCQ4pR2oHyt9SSw+DhB9o1nytj7awMeOwUkVwY8REQrcR2lujDyNm91Y8ngZGZHGV1YqwPEEGxHrQB1wuIKOjqbMjBl81II+IrW+6O9MG0IFlhYE2HWR37cbc1YetjwIrIfOpLYuJeOUNG7IwvZkYow+0pBqUrHhHc6NF7d6I9mYkswiaB21JhbIL/UIKD3KKqbpB6JpsBG2Ihk6/Dr7WmWSMd5A0Ze9ha3dbWm2yOlraWGkGeb5RGDrHKFJIvraQDODa9iSRrwNaPnaPEYViw/NSwkkN9F01BHkagRmMa0Z+TuttmSHvxL/wRCs5CtI/k9r/AMLbxxEn8MdAAx0k9KmPw2OxGFg6lEjKhXyZpNUVrnMxXifo1XmP322lirrJjJiCNQrdUtvER5Rbzo2386ONo43auKlhgHVOy5ZHdFU2jQcL5uIPLlXTZnQLiWH5/FxR+EavKfVsn40AiqEcJcXzA8bcPd41fv5Oy/1LEkG4OI4/9qOqG23ghBiZ4Q2YRSvGGOhIRyoNvG1XT0E7dwuF2dMcRiIYScS1g7qrEdVDwBNz7qBnK1Qy25vO+F21jSuql0DoeDARRj3Hxq0Nx9rRYiJzEdA97c1zAaEeYNZy392oku08VPC+aN3BRhezDKouL+INTe4O/D4JpSiK5kVVIYkC6kkHTjxYW8aR3Hnt9jV7OWCj/wAl9R70r7Cy7RxBtZZMsim2huoDa/WDetO+gPZxTaM7HTLh2Hnmkj5+GX41ZGycRh9rwnrQpa1mTgyeIN78b61y3K3NkwOMma4aFo8qN872gbEeAFCtPjoNNQeNqXE4/UO6VKlTmEVZ66fkA2mhHPCxk/3k4+4CtC1RX5REZ+U4RraGJxfvs66e6/xoApzEGzX7rGtrKbgeIrFWKGvu/nW0ME940Peqn1AoAzFEtrjuJHoSKh9ryHNYU82rjBFJKL3YSOLeTHjUHiNpMb95rLixy3bjqZc62KLY0lanWxcC2InhgXjNIsY8MzAE+4En3UwJqx+gXZPXbTEpHZw8bP4Zm7CjzszH7NajmXyaLlwCNCYCCIyhjspKkKVy2DDUacxqKDv6J2DgLBkwUbDh1jI8nu6ws541A/lE7X6vBw4dWsZ5bsBzSMaj9pk9Kz2BQQbJ3d27hsZEZMJIskSsY7qCoBUA2sQORHrWdemzYfybakjKLJiAJhppmNw4v35gWP1xRD+TvtzJiZ8Ix7MqdYn1k0YDxKm//bom/KEwEcmDilzoJYJNFLAMUksrALxPa6s+QNAGfQddNeQA41ZA6IdqROLRxSDvSVQP3wp+FV9srF9TPFKVDiORZMpNg2Vg2UnkDa1XXhuntWsDgGzeEwI9cl/hUoaLafBGbtdCE7zB8c6JEDcxxsWkf9UsAAoPeCTx4caMumTfKPBYN8LGw+UzoUVV4xxkZWc29ns3C+Oo4GgHeXpsxz3SCKPDDhmuZZB5FgFH7JqrcXinldpJHZ3Y3ZmJZie8k6mgh3fJxq5eizpGwWztnGKdpDL1rv1caFjYhbdo2Xl9KqbpUCl5bT6fV4YfBMf1pZAv7qBr/tUJbT6aNpy+w0UA/wCXGCfWUtQHgNnyzHLDFJKw5Rozn0UHxox2R0S7UnseoEKnnM4T90Xce8VBIFYmdpHZ3OZ3Ysx7yxuT7yTXKrt2R0BnQ4nGeawp4cpH8f1aNNldEWy4cpMBmYfOmdmvpbVBZD+zQBmfBKXIjCsxPshQWa/gBqaK9jdHG1JiCmEdFv7UpWIednIa3kDWoMBs+KFcsMUcS/RRVQeiinNBO5lUbodGuNgdJZMXHG68og0lx3EtlHwNWso011NfaVQopdB55ZTrc+gqVKlUlYqpb8ouLXAv4TLb+5P4VdNVF+UTEOowbcxKyjyZLn4qtAFFvHc+41sPYb3w0B74kPqgrH7tofGrewPThDBhMPEmFkkljhjRyzLGhZUVWIIzEi4NrgGpYzqkdJug2SbETSy4xUV5XcLGhc5WdiBmYrY2I5GiHZvQjs2P9J185/Xkyj3CIKfiar3afTlj3uIo4IRy7LSOPezZT+zQntHfvaWI/SY2a3MI3VL71iyioFHXSvsiLC7TmhgjEcSrGVUEkC8a31JJ1N+NFnQ7vdgNm4ad8RKRPLIOwiO7ZEHZ1tlF2Z+fdVTyuWJJJJJuSdSfEk8TXmgA06VN802nikkiWRYY4wirIFDXLEs1lJAv2Rx+bQYtfK+E0AdYJ2RgyMysL2ZSVIuLHUa8CR768htSeZ586mNkbpY7FW6jCTODwbIVThf22svDx50abJ6D9oSEGZ4YF53YyONOSoMp109oc/eAV1g8IZDxAA4knQVLYEQxONcx+keA8hVy7H6CcIljiMRNMe5csSHTmBmb0YUa7H3C2dhrGLBxZhqGcda45aNISR7qVxvuXY8qx00uTMY2PiMXK3ybDyzdq10RmUHxYCw95on2R0M7TmsXSOAX/tJATbvyx5vQ2rTCqALAWFfaYrnLdJvzKa2V0Bwj/wBzi5HPdEqx2+0+e/oKNNk9GGy4PZwiSHmZrzfByVHuAoxpUCnPDwKihUVVUcAoCge4V0pUqAFSpUqAFSpUqAFSpUqAFSpUqAFVf9NuxJcTs8dSucwyiZl+cUEcitlHMjMDbmAbXNgbApUAYrxJ0FNquHpg6PFjxMUuFKouKkKmM3CpJlZiVyg2VgCSOR8Dp72P0CysAcRjET9WJGfT6z5bH7JoApuvQ7hxPLnWltk9DGzIdXSWc/8ANkNuXzYwot5340a7L2HhsOLQYeKL/pxqp95AueA9KAMr7K3A2liP0WCmt3uBEvrKVBo02V0D4t9Z8RDCO5A0renZHxNaEpUAVfsnoO2fHrM0057mcInpGA371G2yN0sFhrGDCQoR84Ipfu9s3b41NUqAFSpUqAFSpUqAFSpUqAFSpUqAFSpUqAFSpUqAFSpUqAFSpUqAFSpUq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869500" y="1052736"/>
            <a:ext cx="7302900" cy="3600986"/>
            <a:chOff x="869500" y="2636912"/>
            <a:chExt cx="7302900" cy="3600986"/>
          </a:xfrm>
        </p:grpSpPr>
        <p:sp>
          <p:nvSpPr>
            <p:cNvPr id="9" name="ZoneTexte 8"/>
            <p:cNvSpPr txBox="1"/>
            <p:nvPr/>
          </p:nvSpPr>
          <p:spPr>
            <a:xfrm>
              <a:off x="869500" y="2636912"/>
              <a:ext cx="7086876" cy="3600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fr-FR" sz="2400" b="1" dirty="0" smtClean="0"/>
                <a:t>Jusqu’à présent : expériences ponctuelles et localisées</a:t>
              </a:r>
            </a:p>
            <a:p>
              <a:pPr marL="285750" indent="-285750">
                <a:spcAft>
                  <a:spcPts val="1200"/>
                </a:spcAft>
                <a:buFontTx/>
                <a:buChar char="-"/>
              </a:pPr>
              <a:r>
                <a:rPr lang="fr-FR" sz="2400" dirty="0" smtClean="0"/>
                <a:t>Fête de la Science</a:t>
              </a:r>
            </a:p>
            <a:p>
              <a:pPr marL="285750" indent="-285750">
                <a:spcAft>
                  <a:spcPts val="1200"/>
                </a:spcAft>
                <a:buFontTx/>
                <a:buChar char="-"/>
              </a:pPr>
              <a:r>
                <a:rPr lang="fr-FR" sz="2400" dirty="0" smtClean="0"/>
                <a:t>Portes ouvertes de laboratoires</a:t>
              </a:r>
            </a:p>
            <a:p>
              <a:pPr marL="285750" indent="-285750">
                <a:spcAft>
                  <a:spcPts val="1200"/>
                </a:spcAft>
                <a:buFontTx/>
                <a:buChar char="-"/>
              </a:pPr>
              <a:r>
                <a:rPr lang="fr-FR" sz="2400" dirty="0" smtClean="0"/>
                <a:t>La </a:t>
              </a:r>
              <a:r>
                <a:rPr lang="fr-FR" sz="2400" dirty="0" err="1" smtClean="0"/>
                <a:t>Novela</a:t>
              </a:r>
              <a:endParaRPr lang="fr-FR" sz="2400" dirty="0" smtClean="0"/>
            </a:p>
            <a:p>
              <a:pPr marL="285750" indent="-285750">
                <a:spcAft>
                  <a:spcPts val="1200"/>
                </a:spcAft>
                <a:buFontTx/>
                <a:buChar char="-"/>
              </a:pPr>
              <a:r>
                <a:rPr lang="fr-FR" sz="2400" dirty="0" smtClean="0"/>
                <a:t>50 ans du laser (2010)</a:t>
              </a:r>
            </a:p>
            <a:p>
              <a:pPr marL="285750" indent="-285750">
                <a:spcAft>
                  <a:spcPts val="1200"/>
                </a:spcAft>
                <a:buFontTx/>
                <a:buChar char="-"/>
              </a:pPr>
              <a:r>
                <a:rPr lang="fr-FR" sz="2400" dirty="0" smtClean="0"/>
                <a:t>…</a:t>
              </a:r>
            </a:p>
            <a:p>
              <a:pPr>
                <a:spcAft>
                  <a:spcPts val="1200"/>
                </a:spcAft>
              </a:pPr>
              <a:endParaRPr lang="fr-FR" sz="2400" dirty="0"/>
            </a:p>
          </p:txBody>
        </p:sp>
        <p:pic>
          <p:nvPicPr>
            <p:cNvPr id="2056" name="Picture 8" descr="https://encrypted-tbn3.gstatic.com/images?q=tbn:ANd9GcRFps6KWdPEQ4vapCQQOGIncxieO4PKg5BhSOrg2gi578T7Ox3sp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1539" y="3140968"/>
              <a:ext cx="2420861" cy="644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3861048"/>
              <a:ext cx="1440160" cy="71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4653136"/>
              <a:ext cx="993220" cy="1115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e 4"/>
          <p:cNvGrpSpPr/>
          <p:nvPr/>
        </p:nvGrpSpPr>
        <p:grpSpPr>
          <a:xfrm>
            <a:off x="745947" y="4476026"/>
            <a:ext cx="7642477" cy="1977310"/>
            <a:chOff x="745947" y="4476026"/>
            <a:chExt cx="7642477" cy="1977310"/>
          </a:xfrm>
        </p:grpSpPr>
        <p:sp>
          <p:nvSpPr>
            <p:cNvPr id="3" name="ZoneTexte 2"/>
            <p:cNvSpPr txBox="1"/>
            <p:nvPr/>
          </p:nvSpPr>
          <p:spPr>
            <a:xfrm>
              <a:off x="745947" y="5253007"/>
              <a:ext cx="764247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 b="1" dirty="0"/>
                <a:t>Rassembler des compétences pour participer à la diffusion</a:t>
              </a:r>
            </a:p>
            <a:p>
              <a:pPr algn="ctr"/>
              <a:r>
                <a:rPr lang="fr-FR" sz="2400" b="1" dirty="0"/>
                <a:t>de la culture scientifique, sur le thème de la Lumière,</a:t>
              </a:r>
            </a:p>
            <a:p>
              <a:pPr algn="ctr"/>
              <a:r>
                <a:rPr lang="fr-FR" sz="2400" b="1" dirty="0"/>
                <a:t>auprès de différents publics de la région Midi-Pyrénées</a:t>
              </a:r>
              <a:r>
                <a:rPr lang="fr-FR" sz="2400" b="1" dirty="0" smtClean="0"/>
                <a:t>.</a:t>
              </a:r>
              <a:endParaRPr lang="fr-FR" sz="2400" b="1" dirty="0"/>
            </a:p>
          </p:txBody>
        </p:sp>
        <p:sp>
          <p:nvSpPr>
            <p:cNvPr id="12" name="Flèche vers le bas 11"/>
            <p:cNvSpPr/>
            <p:nvPr/>
          </p:nvSpPr>
          <p:spPr>
            <a:xfrm>
              <a:off x="4355976" y="4476026"/>
              <a:ext cx="460436" cy="60915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455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52736"/>
            <a:ext cx="327619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0" descr="data:image/jpeg;base64,/9j/4AAQSkZJRgABAQAAAQABAAD/2wCEAAkGBxQTEBUUExMWFhUXFyAYFxgXFRgeHBodGBceHh8aHB4fHCgjGCEmHxgeITIhJys3Li4uGiI1ODMtNyguLysBCgoKDg0OGhAQGiwlICUvLi00LCwsNCw0LCwsNCwsLy00LCwsLCwsNywsLCwsLTQsLCwsLCwsMCwvLCwsLCwsLP/AABEIAGEAwwMBEQACEQEDEQH/xAAcAAACAwEBAQEAAAAAAAAAAAAABgQFBwMCAQj/xABEEAACAQMBBQUEBggEBQUAAAABAgMABBESBQYHITETQVFhcSIygZEUI0JSobFygpKywcLR0iREYrMIFTWT8CUzQ1Nj/8QAGwEBAAIDAQEAAAAAAAAAAAAAAAQFAQMGAgf/xAAyEQACAgECAwYEBgIDAAAAAAAAAQIDBBESBSExEyJBUWFxgbHB0SMykaHh8BQzQlJi/9oADAMBAAIRAxEAPwDcaAKAKAKAKAKAKAKAKAKAKAKAKAKAKAKAxjjXbm2ubbaNu7LIsnZyYJ5sih17/u5UjvBFZBr+z7oSxRyDo6Bh+sM1gEigCgCgCgCgCgCgFbeDbk0FjC1vA000oVVAUkAsmdTY7uXzrZh1xsS3vRaanrLbhOSivFoSZrjb8eZmDFVGoriIgAdfZBz8qsUsSXdX1IWt65mibn7wLfWiTABW911BzpYdR6d48jUC+p1TcSRXPfHUu60nsKASNv7/AAikMcCCQqcM7MQuR3DHvetVt+eoy2wWvqXuJwV2Q32vTXw8Sx3U3uW7JRl7OUDOM5DDxU/wrdjZat7rWjI2fwyWMt8XrH5DNUwqwoAoAoAoAoAoAoAoDIeMb6rO7U9Y7qFh5dpGo/hWQPfDmbXsmzbxgX8BisAY6AKAKAKAKAKAKAX7baog2UtwRqEcAbHjhenzrxhx7SMIrxJGf3L7NfBsyDaHEG+nDKZVVX9nSiAABuWATk9/jV5LDqUXouZVRyJ7kMHBPbUadtC7hdfZugPIZZWBAP6o+VVmVlRns38n8ybj4s9JOC1S5+xr9aQR9oBuxk0+9obT66Tj8a8Wa7Hp5GynTtI7umqMFj6D0rmT6C+pY7AuDHdwMO6VR8GbSfwNbaZbbIteZGy4KdE4vyf7czca6Q4MKA4Xd2kYBdgoZggJ+85wo+JIHxoDvQELbW047a3knlJCRqWbAyeXcPM9KARdzuLUF7c9g8JgZziIs4YOfunkNLeXPPjQGj0AUAUBivF+XBvl+99Hb9kisge+Ez52NaeSEfJiKwBvoAoAoAoAoAoAoBTbcOIp2bXFyY8Y0GRdOPTRiocMPa04zkvj/BaWcUdmu6qHP0f3IUHCqxWQMTMwGPYaTK8vE6dR+dW0MuyENi/UppUxlLczObnZCwTSBc+1yIOMDQzgADHLqfwrl8m+ViUZeHI7bh2JXVusg33tPh4/Uad299ZYMJLmWLzPtr6HvHkfnXrHzZV8pc0eM3hNd3er7sv2ZpWzNqRXCa4nDDvx1HkR1Bq4rthYtYs5e/HsoltsWhjm8dn2N3NGOQDkj0bmPzxXP3w2WSidrh29rRCb8vlyIuz3AmiLEACRCSegAcZJ+FYqTlOKXmj3kSUaZt+T+Q+bQ4rWcbaUWSUD7SqAPhqIzXZRwLGueiPnTyILoTthcRrO5YIWMLk4AlwASe4NnGfLNeLMOyC16+x6jdCXIv8Ab9qkttLHISquuCw6rno48NJwc92Kim0i7pbVa4t/rMCeJjFOo7pE5H4EYYeTCgJG8eyVu7Sa3YlRKhXUO7PQ+eDQH502lufLZbUtLUSrLMzxuDGCNP1vLrz5BdXpWQfonbW8EFqPrX9ojIQc2Pw7h5mo9uRXV+ZkvGwrsj8i5efgZxvzxOZYMW6PEWbSZPZLAYJ5DPLp1rOFmV2TeseSNmfw6eNCLcub8l0PvCLfCe4uGgklMyFC4Le8hUjl44Ofwqyv7GcN0OT8iqr3xekuZRccgRcvjwhJ9CJR+arUQ3Gh8HD/AOjW36/+61YA6UArb875JYIAF1zOCUTOAAPtN4DPz51Jx8Z2v0NVtqgvUymfiNtBn1duF/0qihfkcn8as1h1JaaEX/In5jJu5xYcELeRhl/+yMYI82XPP4fKo9uAutb+DNkMn/saraXKSoskbBkYZVgcgg99Vkk4vRkpPXmjtWDIUAUAUBkO/dvou288n5sT/GqDLjtsZ2XCp7qELyqT0BPoKjaali2l1OtlePE4eJyjeKn8/GswnKL1izzZVCyO2a1R32vtN7hxJIF16QrFRjVjoSO4+lerbXY90uprx8eNEdkOnr4CTvPtQiRY1PJSGbzOcgHyGPxq3wKVCPaeLOc4zlOdvYrpH93/AASdm2LTTJDHzZ2Crnpz7z5Y512DsWze+mmpySg921DTvhw/ksoBN2iypkK+FxpJ6HqcjPKo9GWrZbdNDbZQ4rUdOE+8LXMEltOdbRAYJ5lo25YPjg8vQioebSoSUo9H8zdRZuWj8CHb7UNhtfRI31c+mGUk/bGewmP6a5jJ+9Gagkg0m9ukijeSRgqIpZmPQADJNAZRu2ju9zt24TBbK2cbdy+6rH1/u8RWq+3s63Ik4lHb3Rr8/kUNzcNI5d2LMxySe+udlJyerO5hCMIqMVokRbm3WRSrjKnu/wDOleqrZVy3RNd+PXfDZYtUWW4MCWt7CYxp1uEbmTkNyxknxINS4Zlk7Y7umvz5FZfwymrGs2Lnprq+b5cyPx+LLfx/dkt1z6xyP/cKuzlDReDf/Rrf1f8A3WrAHagF/ebYlhJ9feJH7IC9o7acAEkDOR3k8vOt9Ntq7tbZ4nCD5yRVS707GYaGeAqBjHZEj0B0VsVGQuejPPa1+aMf3mNubqQ2mewJyoIIxy5gZ56c9M1bVb9i39SFPbu7vQ0zgntItbzQMc9m4ZPJXHMemoE/rVXcQhpJS8yTjS7rRpNV5JCgCgCgMy4mQ/4hD/oP4aapc9fiHU8El+C16r6kjhaoP0kd+EwfI6698OSbkvb6mvjra7N+HP6HreTY0DS6ZMW0ze5IB9TL5H7jeX51m+mDlpLuvz8H9jzhZV0Ybod+K6r/AJR+6/vITdp7Nlt30SoVPceoYeKnoRUCyuVb0ki7oyK7o7q3r9PczbeAf4mT1H7oroMdp1R08ji81NZFmvmy32PfPGYpo2w6YZT5r+Y5YxXQY2k6En7FPd3bNUNW9e/s99CsLIkaZDNoJOojp16Dvx+NKcWFUtyepidzmtNCx4Mg/T3x0EJz+0MVrz/9a9z1jfmYycbdgGayNzGPbhHt474yQT8VIDA93teNVBNIO6205Nt2kNvIcRxY+nHODLpP1cY8nxqY+Ax38gHffLZ2uwkSNfcAZVA7k54A9BUbMg50tL3J/DLVVkxcunT9THs1z52o2bH3DmmjV3dYwwyBgk4Pf4Cp1WBOa3N6FPkcZqqk4RTbXwLMbt2VpKhnum1qVdU5DOG5HABOMit3+NTTJb58yN/n5eVXJVV8nqtf55IVv+Iq3Gqzk78SJ+4R/H51anODrwc/6Nb/AK/+61AONxMqIzscKoLE+AAyaxKSim34HqEHOSjHq+R+aeJG+M13eNzKRR+zGg7u8sfEnP4Upuk4Jrlqe8ilV2OHXTkLNvtFgfaOod/iPT+lSqsqdb66ojTqjJFvV2mmtUV7Wj0Zp3A9frLk/wClB+LVX8Q6RJON4mt1VksKAKAKAzniU31gx9kLn0cSD+QVT8Q/P/fU6Xgq7nvr+2n3PfChPauG8kH75r1w1c5P2+pjj77ta9/oO22Nlx3MTRSDIPQ94PcR51ZW1RtjtkUWPkTosU4GW38s1ozWtwBNF1Ctnp3PG3VD5dOVUk3Op9nPmv708jq6o1ZMVfS9svT5NeIib5bFDHtoCXAGGBGHA7sjvI8RyPwqbhZEUuzb9vsVfFcOyT7ZR5+OnzX18SosFxGvp+ZJrrMJfhL4nJ5D75JVSSAASTyAAySfADvqWaDcuF+6rWcDSTDE02Mr9xR0U+fMk/DwqmzL1ZLSPRE+mvYufVjlPCroyMMqwKsD3gjBFQzcY/uDuffbO2oxRC1sZGikJIGY9OuOQZ97GdJxzBzy50BslAZtvhuYysZrZdSHm0Y6qe8qO8eXUVT5WG091a5eR0/DuKxlFV3PR+D8/cXod4buJRGszqByCkDI8uYyKirItiturLKWDjWS3uCfqXO6+wJrucT3Gvs1IbU+cuQchRnu8T0qRj487p759PmQc7NqxanVTpq/BeHqc+PmyJZre2kijZ+zdg+gEkB1GDgc+qgfGro5QzTZW2drwRLDAbpEX3VWE8snPemeprJk2+3F5LsNvpa4uTCxcAAHAJIyByDFRzA76j5Sbqlp5Evh8lHJrb6aow3eLYrSN2sfM49pfHHePPyqHh5cVHZP4MtuKcNnKbuqWuvVfUWXt3BwUYHw0mrNNM59pp6Mfbbc26+gtdMhVEUciDrccgWC9QB4mrii+EVGvxINtUm3IauCt0EuZo25GRAVyDzKk5Hrg14z46xTXgZxnzaNiqqJYUAUAUBm/EQf4hx/+CN+xIf4E1UZ/wCd+x03B/8AVF/+mv1QybhbINva5cYeQ62HgMYA+X51LwqXXXz6srOLZSvv7vSPL7jJUwrCk3p3dS8jAJ0yL7j46Z6g+INRsnHV0fUnYGdLFnr1T6oR4OHt0XwzRqvewYn5DAqtjw+3XnoX0uN46jrFNvy0Gm54e2EiqGg5qANSu6k4720kaj5mugovspgoRfJefM5K5Rtm5yXN+XInbF3Rs7U6oYFVvvsWZvgWJI+FZsyLLOUmeY1xj0ReVpPYUAUAUAUBzaFSclQT6CsbV5HpTkujOlZPIUAUAGgETbnD4O5e3cICclGBwCfAjoPKqy7h+r1g9PQ6DF424xUblr6o9bC4fqjq9w4fSchFB05HiT19K9UYLi9Zv4HjL4wrIuNUdNfF9R4IqxKI8rEo6KB8BWdWD3WAFAFAFAQbrZEMkqSump0BVSScYJzzGcHn41qlTCUlJrmjfXk211uuL0TJ1bTQFAFAFAFAFAFAFAFAFAfGYDqcUBxe8jHWRB6sP60BCm3jtE966gX1lT+tAV0+/wDs1Ot9b/CQN+WaAgT8VdlL/ms/owzH8koCDNxl2YvR5m9IWH72KAgz8b7Ee7FO3qqD+asgjz8aVGjTYTntBlMlfbBJA04znmD08KaAg3HGmfWI02cRIxAVHZwxz0wujJzQHyfiftUTxwHZ6Ryyc0Rg5YjnlgMjkMH5UB52tvztk3kkEMcUYVe0BlRFxH07RnaXQAWzjn5UAsX3FHa0cjI1zGSpwdEcLL8GAIPzoZP0TcXkae/Ii/pMB+ZrBgr5t6LJPeu4B6yp/WgK6fiHsxet9Af0W1fu5oCBPxY2Uv8AmS36MMx/koCNc8XrBEV8XDI5YKwhwCUxqA1EdNQ+dAVsvHCzHuwXB9Qg/mNAebTjGJhKYrNsQxmVtcqjKqQDjAOTz6VkFLNx0k+xZLnu1Sn+C0B32txR2jGlsRbRB7lWKxmOXUpWTRpwSC2eR6d9AVk3ELbrTiAQokpGoILc6tI+17TkY86AptscQ9sxSGOW57Nx1VY7fvHiEP50B5vtv7XECzy7R0B0DpH28ayurHAZY1XODg9fCgOU8l68Hb/80MqBkEuiacmIStgFgVUNg5yFJxigPDbuXJk7OS6cO16LNcu5DEqGMnvdNLKcd+oUB0s9hoLuxeC6mMc1w8Gt0VZI3TCnAJZSCJBjPnQFRBsq3TZzTyLIZfpD2yhSAqlY1cO3LLdWGKGSw3o2NbpbiWzRZIlK65xch29pfdkiwDCS35UMEfdC2jaG9ka3SeSGJZIkcOVyZNJyqkFuR6UAz2mwhHf3PYpGsSRxSGM2ouHHagHTGj81AJOSTyFAfJtnyQf83FlGFMU0ZjIRDojZSXC6gdI0MendQFe1y00WyWa5MdvHphlZZAGhkWV/a05yp7Mr7eMYoC8nuUbaGy9MimSNrhX1XHbsAU1JrlUcgQzYPPR8CKAhz38dvcWcxaKSyRZrUyJM9wdUqMzCQ6EZgO0U6V+znBzyoCnudvot5G63sYiEHYkQ2TdmqBiRF2M3/uAli2o+NAVe29qWDzu0UGEOMYxGCQoDEICQmWBOB0zQDt/xEQj6ZanHWFh+y4/uoChmiil2bs2FGaMzzGNgIotJdJlRpHb3yQJVwM4wOgoD3tbdO0t7m2WWWWKN5ZEkWV4tWmMDTJlMiNXY6faGR17qA77M2PDHtFVezHZPaytGpuBKrsiMdQdfTHLmKAqNli2Frb3UsIMf094pl1MQInhRgBz+xliD1JXnQF0u7fYXlpaJ2XapFNLLI8CymQFyUwhH1jaEGgf6jQFjPskG+dYo8dvstyw7JYiZOmWjBxGxK9B30Ah7kXscW0bWWUgRrKCxPQAgjUfQkHPdjNDI2x7S+jzbKa8uVlkgmnWd1m7VgkoXQxYEnHtE8umPEUMEXaO2SlzbaLixWJYpIiEea5jVHOpxMWXW+snkB0x3UAtb2T2hnBtNITs116VdUMnPUUWQ6lXpyNDJa7N27G2z3gk7a4bQyRR9jEyQkn2XSXnIuOukcudDBa7Q3gknsmtksrv24kj0BD2KGMj241CZy2DnNAc7sbTn+hMljMHtSH1aD9ZIpTDsDj7MSr86AsG2XtNpbd4dkiFYJmuBHqJVpXxl2LPnlpGFHLlQHttztsSW8sH0G1SOWUzHPZ6ldhjKMXJTA5dM4JoDrNw721LAIGNqkQxlFKJqK9C5SLLkeZNAW+6HCu9tu3Juoo2lhMatCZCyMWBDZIXpj8aA7x8GG1mR9pT9o3vOowzZ65JYk0BIg4KWw966uWz15qM+uBQEyLgvs0cz2zHzlx+QrGoLTZvDHZ0EiSRwuHQ5Vu2kyD48mFAXG0d1LSfT28Cy6fdD5YDPgpOB8qA+W+6FgnuWVsvpBH/bQE0bGtx/l4f+0n9KAz7jLuddX8lq1rGH7NZA+XVcajGV6nn7rUAopw12sbeCEJAnYSvKj9t7QZ9B7kI5GMGsgt7zhntC4dZJE2XE4k7RmjikJkbqe0yuGUk5K9KAmNwvvpJ4ZZNoRR9ifqxb24QRgnLaACACfEg5781gFltDhQJYmiO0Lns3ftGQiLSXJyWwEAzQHBeDMJYPJe3TuoADF1yAvQA4yAB08KAmJwesM5Z7lj3kztk0BKh4S7MX/wCBm/Slf+BoCZFw02WvSyiPrqP5tQE633J2chytjbA+JhQn8RQFjFsa3X3beFfSJB+QoCUkCjoqj0AoD2BQH2gCgCgCgCgCgCgCgCgCgCgCgCgCgCgCgCgCgCgCgCgCgCgCgCgCgCgCgCgCgCgCgCgCgCgCgC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3" descr="data:image/jpeg;base64,/9j/4AAQSkZJRgABAQAAAQABAAD/2wCEAAkGBxQTEhQUExMWFhQXGB0YGBgYGBcXFxofHRoYHBwcHxcYHCggHBwlHBwXITEhJSkrLi4uFx8zODMsNygtLisBCgoKDg0OGxAQGywkICQsLCwyNywwLCwsLCwsLCwsLCwtLCwsLCwsLCwsLCwsLCwsLCwsLCwsLC8sLCwsLDQsLP/AABEIAO4A1AMBIgACEQEDEQH/xAAcAAABBQEBAQAAAAAAAAAAAAAGAAQFBwgDAgH/xABNEAACAQIDBAcDBwgIBQMFAAABAgMAEQQSIQUGMUEHEyJRYXGRMoGhFEJScoKxwQgjM2KSorLRFSRDk7PC4fAlY3ODoxY0UzVEdNLx/8QAGgEAAgMBAQAAAAAAAAAAAAAAAAIBAwQFBv/EADIRAAICAQMCAwYGAQUAAAAAAAABAhEDBBIhMUETUWEiMnGBobEFI5HB0fDhFDNCgvH/2gAMAwEAAhEDEQA/ALxpUF799IkOzyIwvXYgi/VhgoQci7WOW/IAE+Q1qucT01Y690hwqr3MsrH9oSr91TQF9UqzjN01bRIIDYZfFYmJHldyPWmM/S9tNhYYlV8Vhjv5dpSKgDTlKsrTdJ+02NzjpPckKj0VAKZPvvj3zXx2K1uSOtdb342Cmw8hagDW1KsdTby4lxZsTiWHGzTykehamGIxjObuS5ta7sXNu67cuPrQBs2TGxrfNIgtxuwFvO50phPvRgkF2xmGUd5mjA/irHnWD6K+lfeuPcPSgDWk2/uzV44/De6VW/hJplL0pbKUkHGKbfRjmYe5lQg+41lqOY3F+FP9lAGQBhcX51ND44b5KPmaJl6YNlgXE0jHuEMtz+0oHxpnP02bPW2VMS/1Y0Fv25F+F+FCu+2wcMmzMJNDh4kdlIdlRQzHKOJAudQapqUm/Ghqh8uF40m/X6OjQcnTnhL9nC4kjvPVA+gkP30xl6eFscuBa/LNMAPfZDVD17PsjxJqCkuefp5l+bgoh35p2b7oxTDEdOmNJ7EOFVe5hK5/aEi/dVR0qALPl6bNokGxwy35iJ7jyvIR60xn6YNpsLDEqnikMV/31Iqvq9xLc68BqaADLEdJ+1CbnGyXtySFR6BAKYz79bQN743E9rjaVl4+R093ChxdSSeHE1Nbo7F+V4iznLEgMkz8lRdT7+Q8SKkeMHJ0iaxUmKGCTET4/Egyt+aiM0rFlXjISX0F9BpqaE8RtGRyC7M5HAu7OR72NSm+O3PlM5KjLGoCRpyRF0VfTU+JrnursM4mWzHJCgzyyckQcT5ngB3mhlk4KU9kAg3Ummgw74uTE4iKFexFHFM6da+ugF7ZVuSTbn4082N0qbVVwBMswvossaEc/nRhW59/IUPbybW+VSqkS5YIhkhTuUcz+seJNT26O7ryOqIt5G+Hv7hTbTXi00ckqXurqy+91t5ExeHWUgI98rqTwYAE2PNdQQfGlX3Ym7EMESx5Qx4sxHE8/dSpXXYx5fC3vZdGYtp45p5pZn9qV2c639o3tfuAsB4AVETzHN4DS1OsdH1csqKTZJHQX42ViBfxsK5YuPTXRrev+tT1EhBu2hlLHbUcK5VbPTPuzhcEmCOFgEYl6zrLFjmsIyurE8Lt61VksVvLlUCtdzjXpWsb18Ir5eoIOkq8xwP+7VzrrDqMvfw86kNi7uYrFkjDYeSXLoSq9kHuLnsg+F6CX5kVSqS2zsHE4RguJgkhLXy51sGtxseBtccDzFR+Wgg+CpLCNaQHxvUdlp5EfZPhb0pkW4nUrLp203WbBhP0JSv8X8xVGzjWrs2dL1mwZ1+hKp9ctUtiV7R86i7NmtXH/Z/Wn+43rpLwXy++llrpMNfIAfCoOf2G9fa92r7QQc66EWXxOvur0iXNq9jUluQ/2BUoZI5svBRx4n+VGW1m+Q4RcIuk0tpMSeY5xxe4dojvIppuhg1TPjZhdIT+bU8JJT7K+IHtHy8agtoYpppGd2LMxJJPEk8TQmaI/lw3d30+BywWDeWRUQFnc2AHMmirb2IXDxDAwEGxDYiQf2j/AEQfoLwHebmveBi+Q4fPb+tTL2BziQ/O8GbgO4a8xTLZWziSGOpNLvRpwaeXurq+voh1u5sYllspLsQABx1/GtA7o7upgYS8hHWEXdjwUccoPcPjUb0fbqDDR/KJgBIRcA/MXvP6x+FCvSNvx1t4ojaFTqfpkf5e6rG6XJfP838jFxBe8wwj3yMrSGIDIr5QSNTYA38L3r5Qj0SwpiMLM7gkjEMo1I06qE8j4mlSX6GHJkwxk1GPBU+9UeXHYxbWtiZtLWsOte2nlanmNwOaBGtxjB9VFeukSEptTGg//OzftWYfBhVr4LdqPGbFwbjsyrh1UN35Rax9ONDSfUNJlhBtT6P6Ed06Q9Zg9nNzuf3o1P4VStrXDcPuq+OlqC+ztn5hqGQHwPUN/KqhxmAuPHkaR5VF0yceByhuRPdFm58OJefE4z/2eEXO/HK5sWsSPmqozEc7qOZqWXpteOQLDgcOmCU2EVismThoVORTbllIHDXjRB0UtFHsPHGWIyokkrSxjiyiKIkfsihmXpA2ahtHsDDEd8nVX9Opb76cyOLtnDpn3cgi+TY/BqFgxa5iqgBQ2UOrBeWZSTYc1PfRl0gT4zZ+zsCmygy4cITLLEgdvZUqxNjYOS7F7cQNRexr3fnpBfaMEWH+SxwRROHUIxNrIyhQMoAFm5DkK97ndJ+NwCLF2ZoF0CSXzKO5JBqB4EMByAqaDawa3g3mxWO6s4qUymIFUJCg2Jub5QAToNfAVE2q3emTZuGlweC2nDEIpMQVDqABmDxtICwGhZcts3MN5Wqfq6EgUbOVq7xDsjwP3156unGFjvmHhf0NT05LccHZa25b5tl7QTuRH+P+lVLj0s7edWn0dG8eNj+lhWI+zrVdbUg7ZPfVGOS4+D+hu1EHKP6fZL9iLRLkDxr7JqT508w2H7Q8Na8jDVbuj0Mnguhnlr7lp6MKa9rgyTUb4+YeAxmqWW/M6D8ad4DZrzSpCguxNvfz9w/nToYXW/JdB5/71qdwEAw0Bf8AtZgQO9U4M3m3sjwvVbzKuC+GBdyP3pxq2TDwn8zEMq/rH58h8WOg8AK+btbMVQcTMt40NlU/PbkPLmfDzrzgdmGWTU2Xix5ACpLGzByAotEgsi/ifE8TVcstRpF8cW6W9/IbSFpZDLIbsTf/AH4Va3RnufwxU66cY1PP9Y+Hd61C9HG55xT9dKLQIdB9Mjl5d/pUx0jb7DXCYU6DsyOvD6i25d591PjW1b5Fs7vwcfV+8/JHDpG346zNh8O35saO4+ce4fq/fVObXxuY2HCn20MTYWrxs3YWcGaduqhHFjxPgo4sfD1tRGe57n07FWTiPhYun95Zb/QFgw2zpGJNziX+CRDu8K+VP9D7RHZ4aFSsZlewPtGxC3PK5y30ta9uVyquOTNJSaTspTpZjC7XxgH0kPrDET8TRb0d789ThUw0w/NAEKw4r2ide8a1A9NsWXa0ptbNHE3Dj2ct/H2bfZqB2QLxDzP30s5OKtGvQ445JuMl2/g0Ht/YA2hgcOiuotkkVtbfoyLi3H2qCJeirJrNtGGMeMf4tKKHN295Hw7APeSLgUYk2H6t+Hlwq2YNnYHaWH7IDD3B0P4Go9nIi2ePNp+L9n4WVtupvAmy8XiIievwjtkZlsfZuBIoBIIIJBF9Rbjax7Y7dnd+RusXHSRIdeqU8L8grxFwPDlUbvbulLgn1GaI+y4Gh8D3HwodKA8qoc5Y3TRfLRxmt8Jdfqfd9MPgC0abNWUKisJHkzXkYkZSA+ugvyUcLCigbf2EwRn2TJ1igCy5MhIFtcsiq3mV17qFWhFc+pqP9QymWl7EpvvvRJtJk/NiGCHSKFTcDgMxIABNgAABYDQcyRgYSpVI7V8Ki4HM8BzPupPGkOsNIjRhBXXDYYA1Jy4GRRmaGVV+k0bqvqRaucYB1FRLJLoxowt8BT0bNbFhD8+KRPVD/KhPEQXNEu475cfhj+vb9oEfjUVtCLLLIv0XYejGpd+Gn6ml4749F+5GRwcfKl1FPLUitVbmI8IzGHrokNqcAUqLZKwo94DBhm7WiIMznwHd4nQDzrxjpmmk4cbAAchwVR4AWFPMUciiIcfak+tyX7I+JNc0PVrm+e3s/qj6XmeXvPdT12/Us8K+D5MQi9Wp+ue8jl5D7/dU1uTus+OmtqIU1kb/ACjxNMd2thSYydYoxpxZuSjmTVhb1bwxbNgGCwdutt2mHFb8ST9M/CrseNe/LoRkbi9mP3n9F5njf3e5MPH8hwdlyjK7LwQfRB+l3mqolJ4DUmu0aM7d5OpJPxJNd2xKx6Jq/N+76o5fW4+VJkk5u30Dwo44bU/i+7GvyWOD85P25OKxf/seXlx8qgNr7Tlna7nQaKo0VR3ADQVKysDqdT401kVedqfHkS7GPLyqXCL66D4iNkQk/OeUj+9cfeDSp50RQ5dk4Yf9QjyM0hB94INKtSdnKkqbRVPT4ltpqe/DRn/yTD8KHN3cIzwsUsSrm6g9u1lN8vMa8u40YflCwAY3DP8AOaAqe6ySEj+NvhQPu+xCsQbENcEaEaDnVWatnJr0LrMh+5HPSjPdjdja0TJNBGEBAILSoAwOouoJNiPChPHYsSIRKt2tYOuje8cG+/xrS+Fiyoi/RUD0FqTEk+bOhrdTLGklXJBPs/E4iHJiUh7QsyhmYeYOUUFS9D7M5IxYRb6ARFiPtZx91FmK6RtnRkg4jMQSCEjlfUaH2VtTXDdJ+CkcInWm/AlAq+rEH4Vc9suGc7HLURT2JpfABN+NxU2fh45VneRmlEZDKqrqrtcAa37I586Dr1bvSgsuJwihIWypIJC1wSAFYeyOXa435VT0hyjXlWbLjp8HT0beTFcnZNbqbuSY+fqozkRRmlktfIOQA5sdbDwJ5Vem7+7WGwaZYIgp+c51kbxZzqfLgOQFR3RxsP5JgYwRaWQdbJ35mAIH2Vyr7j30F9L+8btKMFExVFUNNY2LFtVQ2+aFsxHPMO6rYQUI2c+cpajLsj0/vJbMUqtfKwYcDYg/dVedI24SSRvicKgSdRmdFFllA1PZGnWcwRx4HkRWO7+03wE6TxXABHWIODp85SOBNr2J4G1aSjcMAwNwRcHvB4U9KS5Fy4p6WaaZnDd6bLiIHHKRDf7QpxvZBlxmJXulb4m9Pd4dm/JsfNGosqyh07gr2cAeAuR9mu2/mH/rsp+llb9pQfvp/B9mkd7HU3FrvFv7fyCuSvJBpxIAo1NP8Hu3jZheLCSsvIlcgPkZCoI8RWeeBonI4w950Q4NOsJ2QZD83RPFuR8hx9O+n2P3cxkABmwzopNs3ZZB4lkJCjztTSUByFX2VFgfDmx8+PoKTwmuRYyjPmLs4w82bUD9493866YHCSYmVY4xmdzp3D+QAon3b3Ckx8KzJiEijzMoUozt2TYk9oC540X7j7odT1tmNw7RmXKAzZWIsgNwo01OuumtqaOG+vQy5dbjx2ly0Mdp7Sh2Phfk2HIbFuLu/df5x/Ae+qxYliWdiSTck6kn8au7FdGuAkzFkkMjamTrpS1++xbL8LVUu92774DEmF2zowzRPa2Zb2sRwDKdDbwOl7VOZOr7Fel1GN2udz633/x6ETPNpYaL3fz765YXZ882sME0o7443cftKCKLujbdZcdOzTC+HhtmX6bG+VT+qALn7I4E1Y282/mE2c64fq3dwoPVwqgCKeF8zKBpyHK3C4quGO1ukynUZ3v2xVsofGbOmi/TQSxX4dZG6X8iwF6jJo6s/pH3zi2hBBHAJFAcvIrjKQQuVBoSpBzMdD80VX7RVDkoy4ZEFJxtqjQvRgttlYMf8v8AzNSp1uH/APTsH/0I/wCEV9rYuhzZ+8ysPyi4+3gWt82YE28YSBf1086r7dXCiQSDrFVhlsG0DXv87gDpzqz/AMomH8zg35CV1t9ZAf8AKfWqm3e4v5D8ajIriadF/vx+f2YQHZzrNDG6EZ5Y18CGdRoeB41pPESZVZjwUE+gvWft05HONwkeY5TOhKnUdlg3A8OHKtBTRB1ZWF1YEEd4IsR6UmKKS4LvxF+2kzMOEmjdQZOy51LjgSe9fxFdWhy63BHJhqK0Jh91cEgsuDw4H/ST7yKa47cfAyg/1ZIyfnRDqz+5YHyIIo8Muj+JRXG0rzczfp8PaKe7w8AeJX+Y8Kk96tzoMS0M2FKlJZEDqPZIZwGI7tCbihvfLdBsC6nNmgc2R7cDxyuBwNr2I0NjoOFLcvaEseMw8VzkeVQRxU+Iq1cqmXzjGUHmwun38n/kvas7bxS9bjsXJ3zuPcjFB8FFaJrOmMgZZ5ww/tpD6uxpox3MzfhMU8j+A0eLQ1fe5ExfZ+EJ49SgP2VC/hVKiC4q5dwFts/DD9U/xNTTSSNH4vW2PxATpOw3/EFIHtQIfeHlH3Za4b44YtLG9vagjPwtRJvng+sxyeEI/jkrvtbZWdIT3R5fQ1MZVQmn1G2MPmv7+gPdHAwsbYiXEqgeLKySPyBuLKD8644gXOYCpvG9KWHVrRwTSD6VlQHyDHN6gVANsMu4jjTO55Dl4kngPGp/Z/RsnHESkn6Mdgo+0wufQVDau2Vah4Hkc8jbvsFWw9rxY3DiWMEo11ZXAuDwKsNR94IPjVJ72bJGFxc2HjBykhl+q2oUeANx9kVduw9kQ4ZGSAWBbM3aLHNYDmTbQDShHemOGLHPipRmKxIsad7Aubn1pVRTo8yx5XVtPt9iU6L8A0OAVHFmzu1u67Xob6T985oZRhMI3VsAGlkAGYFtQi34G3aJ49oW50U9HeLaXBiRzdmlkJ7vbIHwAqrd/wBL7UxZ/Wj/AMCKlcW+ENpsPi6mSn6v6hL0S70YiWeTC4iVpR1ZkRn1ZcrKrLm4kHMDrwynvrp05wjq8I/zhIye5kufigqF6JU/4kf/AMeT+OKiPpngLx4UC1hIxJJAA7NufnSOL20NPGoatJcDfoOxidViYbjrOtEluZUoi3HfYqb+Y76kd9ejZcZM2Iim6qVgAwZc6NlFgdCCpsAOY0GnGqpiIgdZI52WVfZMWlvttxHhYg0d7o9JeIfEw4fEIjrIwQSL2ZATwJA7LC9r2C2vfwpY1W2Q2o0+SE3lgwJ2zu9icJII50AuLq4N42A4kMbcNNCAdRpqKYNGo9pr/V/mf9auPpliU7PzEDMs0ZTvuSVP7pb0qlnOnurNlioPhF+nzeJj3NGjt0rfIcJbh8ni/wANa+052MgXDwgAACJAANAAFFhavlbV0OLJ3Jsrn8oWMfIcO3MYkD1imJ+4VTW7n6Rh+r+Iq8+niO+yybXyzRm9uGpW/hxt7/Gqa3A2es+L6tpViBjYhm4XBXT36+lNVl2kko5ot+ZO7Lxb4eaOdApeMkqGuVuVZdQCDzvx5VM4rfnaT/8A3AjHdHHGB6srN8afPuFP/ZSwyfVcX+NMcTuljE4wMfFbMPhTqCPQNaXLK2036/5OUO+G0UNxi2PgyRMD+59xFWXuBvgccrpKoSeOxbLfK6nQMoOo10I1tca61VzbOkX243XzUiiXopwpOOlkX2UhKt5u6FR+43pUygkjNrtNgWJyikmvIsDfLZwnwWIjtc9WzL9ZRmQ/tAVSWwpSmIwz8As0RN+QzrfTyvV7bx4kR4Wdzyja3iSpAHvNh76plMC5iCntADS97jyYaioh0M34fL8ucX0Ze9V/JgoMXNiMO9knjkbKe8E5l+BFGG7+0Ovw8cvMr2h3MNGHqDQnvlsN1xIxcSkhgBIFFyCugaw1tlsPDKKRcMxad7J8un+4NY7YT4e6uOHPlVobvYbq8LAh4iNb+dhf40P4FnxoVHjPVrYs5BAIHzRfiTw8KK8XiBGjMeAHr3D3nSpk7G1WollpS7A/PGJMXI3HKFQe4X+9jUhi0tH5XpbGwZClm9piWPmTc09xkN0IqCjf0Qz3dwgSLPbtSdonw+aPK33mojaMrTmTM5WJSVCg2vY2JNuNyOFT2x5QYlXmgykd1tB6ixppiN3YmdmLOAxLMoYBSTqeVxfU6GoFT5tkd0eYPq4ZiBYPMzDxAVF+9SPdQr0gwM+OYDUdUth+1R9gNrQXeNCqRxZQGJAU3vcLfiBbjzv6xW0srzO8ZUlkAzjXhfQGpT5NGDK45d1Hvo2gKYBFIsc8n+I1V7vdh0O0cUzZj210Ww/s4x7Rv91G2C3hjwUIjdJHcMx7IW3aZjxZh30EbUlbEYiWZUYCRrgWuRZQNbeVPG7s26KM/HlN9Hf3H/RcR/SLhUCj5M/Mk/pIeJJ+4CnnTgezg/rSH4J/OonZLS4SRpoyFdkKdtbgAlTzI1uoqG3n2pPiivXzhwl8oCooW9r+yLm9hxJ4VE430L5aeU9T4keiCrcLcbDYrAiTEIS7yOVZXZWVQQgGhsRdS2oPtUT7J3JwGAb5TqGQG0k0lwlxYkXsoNtL2vVIxStGSY5XjJ4mN2QnzKkV4nmZyDI7yEcC7M5HkWJrM5xXUTJo8spO58ML+kze0Y2RIob/ACeIlsx06x7EXAOuUAkDvzHwoLn9k+Rr2XvXzJmIXvNvXSsuWW6XBescccdkTTuFjCoijgFAHuFKuiiwApV0DzoEdNMd9kYjwaI/+aP+dZ83c/8AcKO8MPgT+FaQ6VYQ2ycaDyjze9WVh8QKzbu6f6zF5n4qwpo9S/TOs0H6r7lhbE2VLiJhDCwVyrNdiQAF77XPEge+p5dgbZhPYDN4pMlv/Iy/dXPcja0OEnkknzDMmRWVcwGoLXA15LwB50fpvzgCL/KAPNJAfQrenlJ2dXV6nPHI0o2vhZB7L2fteSwmeKNOZe0j+5U0PvYUZ7N2ekK5UHE3ZtLse82ofxPSFglvkd5COSRuPi4UfGhfbO+uIxAKRL1EZ0NjeRh9b5vu18aSmzB4ObNL3a+VEtvlvDBK/wAlId41IMjR8MwOiX52Op8QByNMcJDgzomImjPc63H3VB4UZdFX4VN7KhlJB6s28Rb76aqNywLFCk3+v8k/sMNh2JWRZYW1YKLMD9IDy4jwHdRLDjY24OvrY+h1FRuz3yjt5B7xXqRYCe0VJ8BekZyssW5Nj2faUScXBPcvaPoKZqjzsGcZUGqr+J8fupRRxIdB+FOxiwO6oK9jHaravtN48SDXcNQQ00McRs4Fsykq3eDauEmzc36SRmHcTp7wNKfT4kCobac5yFk1tx76keGNyZ9xPyVPaZdP1gKh8VvLho/YMH2jI3wVaFdq7QDEg+o4+nOh/FxmxI7Q7xy8xxFWRgu52dP+HwfvNhbj97Qx0xMKfUwzMfV6hcXvArAhsbiWHckaoP4vwoWmNcHNU5Mm3hG3wIY+I/ZfwS8mJwh9o4tz5xr9964nFYTlBK31pQP4UqKvSvWOeaTIk66km20MOOGEX7Ush+61cZtsRrww8I9zH72qKlk18Kb4hs3EXqFOTf8A4ZJZ2uhIybzjlHGPJBX3Z+8ztNFGtlLyIl8q6ZmA5DxoWmlAuKc7srmxuEUcWxEIHvlStij6syZNZkSpM2DSpUqY5hA7+Rltm44AXJw0tha+vVtbTvvWXdhNbEQn9cfHStZbchz4adL2zROt+66EVkbZT/nIT+un8QqUPjdTT9UWlkB40uqTmK6OmnlXERO3sKT5cPXhV56rh8s6JIgPsj3mu8eMtwVR7h+NP5thxLssYs5uuLgE5syj88UsFGnCoXr0A0Unxc/5Vt95qFTKsU4ZbpdHQ9bashNlY+Q/0rp8skGpa3gzG/7PGmEbSy9mNSwH0QFUeZ4eteF6hP0knWN/8cR0+1J/KposcI9O5Lw7TLEKud27gPwF/wAKkxjMn6Vwh+glmk954L60NjaUjApGBFHzVNP2n4n3muSSqvDj3/y/nUOIktPf9/qC7+m7cOwPO7n3nhUngMXdc7Gyff5UB4cZu05IQepPcP506O0nldFBsOCgcAP/AOVDiUT0q6L5lgYfaQIB7zYVIriOwTfuquf6Y7XZPZXsr/P36mi/Z+MvDIe4L/KkaMObTbaZ6xu0Mo1oaxO3XRw6Hhy5HzpttnaRJIFD805NPGJt0+lVcoJtoYOPGoZcNZZwLvD9LxX+VArykNxKsPPT8a7PiWRgyMVYagg2NS8LxbRGVysON+a/CObwbufx50Te3g1pPAqfMfqv5X2IGaQH9Itr/PS3xHA/A01mwptdSHXmRxHmvEV2xUMuHkaORSjjQg/7sRXLMpNwSjfSW9vTiPdWPJyM+eUNBXN3Pd6VJSC4vIoIP9olvjbQ++xpo+zj7UbBx4cR5rxH3VkcOTJm3dhhxJNqjcdiipygCpPGY0RjXU8h/rQ1O4Ykm4J7tfvq/BC+WuDm6iexUnydMWxNmsAPjUhuMC20sCACf61CdO4SqSfcAT7qh3XuIPwoj6M1I2tgdP7Yfca1VRhm7dmtKVKlQIeZYwylTwIIPvrGuCaxjPcVPoQa2ZWO9rplnnUi2WWQW4Ws7C3uoC6LclxoBCQwguxsoN5XJPCwPZv7qk5tzcU6g4jFRRs3sxuxPu0soP1b126NMAQ02LnQqI4x1ebjqGLt+yAAe4tQtj9qwOzzFflE76mSX2F7lSPko4C9W96R3nKc8jhi7d+v1YZ4/Y00Ow2glyLIkgJObsWOJDBs3dlN+F+VqiN1thYaaDFSMevkgUkausd8hYCwIzC44mnny1593pTI2ZlbLfwWdSo07hYDwArh0T9qDaCceyun1klH4VHKTMyc4YZu6al2+QG7S2xLJCQWypbREGVB9kcffRp0oqqjZ5ACjJLooAvpBVenEKIrJ2mI9q2vD5q/7NWD0tIRHs/MLEK4PgcsVx8PhTSdNG7M0s2JLjr9gNbFE6cB3Dh/vxr1Cb6k6f70FM1mFeZcaKHliurOjuikSE2NLacAOXdXqKYpGX+c91Xy+cfw9ahIcfGzBA4uTr/vwp9jMYsknY9hQETyHP38ffUeKhFkg+F0JCE+wOZP36CjDY2N/q+J8EDfv0DYaS73HAAke4afhU9sSf8AN4kd8B+DCnfKKtTjUo/p9xpjJ8xvUfJJXppwBqaZSYgHnU2kXwqKo5zPTZu/hXp3qQ2Duvi8aGbDopRWyMzOFANgbW1bgQeHOsWTJulSKcuaMeZPgntl7ahxqLhsebOBaHE/OHcrnmPP/Wh3eDYU2DlySDQ+y41Vh3g/hRXhOiHEt+lxUMfgiPL95SjfBbjIMP1GInlxCDhnyi3kQMw9aXY5LnqcyWtx45ew7Xl+6/gpCGYg6HKfgfMVxxW0VRgGDRu3sSICyE92Ua3+r6UQ70bpyYYu6Athy7BWFzk7RsGPgNL86IugXBgNjWNjYxZSRci/W3seV9PSkhH2qmNqNQ1j3x59QNwu7u0MRo+AkcEdmZAITbvIlyhvfY0z2r0V7SjBYYUuvHsPEX/uw5JP1b1be+vSZ8ixJwseHEsoVWOeTq1OYXAXstc+dqc9HXSF/STywyQGCeIBiubMGUm1wSAQQbAjxGvdqquiOXkyTkrkuDMUsBBI5gkFSLMCOIIPOivoguNsYMfrP/hSUY9OOzokxyuYbrLEGd0FnVgxUseRBXL+yahuiLZ1tr4V45FkjHW35Mv5mS11PjU1wL4TcdyNJ0qVKlKRVkffCHLjsap1/rM3xkc1risq9I8QXamNA4dcT72CsfiTQBZ3RJtwSPNh8Q5YzxqUzHjZSGUX55SCAPot3VBz9He0UlMSRB0vZZc6BCvIkE5gbcRY+F6FdmLmjjscpVVOa+XKQBrm5G/drU3it6cSU6r5XMy8Cxcgkd3fbzJNJvR3ViyRe/E0tyV2WBJFh4Nj4nCrKsjQgrIQwXNISsjBfK+Xv0txoT3K3q+RTszqTDIoV1QarYkqwHO12B5nNflYiSRga86656FmVFuPSxUJRm7sNsXtnZEDmfB4Z5cRcsgfrFhja982VzyOoCjS2mXjUFvNvZJjYsOksYDQjWTNcyEqAxy5QFuRe2tQlcZ5QBVWTLxwC0+PH7Tt15s+SPbU0P7Z2nfsKdOf8qJ9yMKuP2jBhyC0RJaWxI7CqSRcai5yrcfSq/8AZ+5mz4SDFg8OrDg3VqzD7TAn40YsbvdI52r1bn7MWZBDeNOsJjXQ3DH8KKumHYQwm1JgotHNadLcO3fMP2w+ndagsVoMEZOLtB7szG3QuOYt8Rf7jR1uDu/LjBI5Jjw5Ux5/nMbi+QEWsOBY6X01sbVDsOdi6Qg/pHVB4FiFB+Naq2gRgsBIYE0w8DGNe/IhIvbjw199RC48djqZNe5YlGPV9RhFups3DKM8UP1pyHJ98ht6WoT6WhgIdmSS4eLC9azJHG8ax3BJubMnPIr1Qu3Npy4mZpZpGkdvnMbnyHIDwGg5UwtU3fU5ssk795jh8bIeLt6mtAfk6MTs+ck3/rTf4UNZ3rRH5Oa/8Om8cU3+HDRQjk31ZCdJXShjsLtCfCQNEkceSzdXmkOaONzcsSvFiPZoLx+/GOlN3xk5Q8Qr9WB4ERZRVh759EM+P2jiMT8oiiikKZeyzv2Y0Q3XsgaqeZr3huhHDQxu8uKmlZUYnKEiQ2BOosxt9qoaT6lmPIo9UQe5G+hw46ub87hn9pTqVvxIvx8qsvcHZkETYl8M14pSjKAbgWDaA+/hyrMuFxJUBgbg/wC7Ve/QJPnw+Jbl1wHHh2AfxqFFx4fJqz5Izha4ffyZX/TZFm2rMQdQkQtz9gHT1o66EN28RAkuLxYKZkyRCQWcJfMzNfUAkLYH6JPAij2fH4SOaQ5FM4IEjLHd75QRmYDU5SvPhavO8GyotpYJousdUlXR0ZlN9R2l0uL6FG7uRGjKzI5cUuP3KD6St4HxuPfEYR80USiFcp1KqWJbLzBZmt4Wp90J4hJdqoWiCyrFIQy6C9gpuvfYn1qu8XhpMNM6E5ZInZGsfnKxU2PdcGrL6CMSJtpsWQCRMO5zLpm7US6j3018Fm9bKuvR8r5eT/tmhKVKlSmcVZi6X4yu2MXcWuY2HiOpiF/UH0rTtZv6cYsu1nP0oY2Hoy/5fjQAF7HxDHEwRMx6tpUUi9hZmUH4E61pv/0LgIY3yYWO4VrF7yMDY63kJNZXw0mWeNu6RD6MK2dKt1I7waikWeLPpbMtYWQlF8hTbE7RC3A1NdsBfq18h91ROOhIuT31kxpSlTO5nzSUVtPX9NsCLgW50ts4y6qFOhFzUS1epTcDXlWnwo3aOW9TklGUWy4Pycdj3fF4sjgFgQ+dnfT3RetGkG9Q/wDUUuDzdk4VFA/5ilpdP+3I1/qinPRBsoYbZOHzAAyAzufr6qT5R5B7qz1PvU39KHaCk3+UdaBwJTNon932acxlw/lEbD6zCQ4pR2oHyt9SSw+DhB9o1nytj7awMeOwUkVwY8REQrcR2lujDyNm91Y8ngZGZHGV1YqwPEEGxHrQB1wuIKOjqbMjBl81II+IrW+6O9MG0IFlhYE2HWR37cbc1YetjwIrIfOpLYuJeOUNG7IwvZkYow+0pBqUrHhHc6NF7d6I9mYkswiaB21JhbIL/UIKD3KKqbpB6JpsBG2Ihk6/Dr7WmWSMd5A0Ze9ha3dbWm2yOlraWGkGeb5RGDrHKFJIvraQDODa9iSRrwNaPnaPEYViw/NSwkkN9F01BHkagRmMa0Z+TuttmSHvxL/wRCs5CtI/k9r/AMLbxxEn8MdAAx0k9KmPw2OxGFg6lEjKhXyZpNUVrnMxXifo1XmP322lirrJjJiCNQrdUtvER5Rbzo2386ONo43auKlhgHVOy5ZHdFU2jQcL5uIPLlXTZnQLiWH5/FxR+EavKfVsn40AiqEcJcXzA8bcPd41fv5Oy/1LEkG4OI4/9qOqG23ghBiZ4Q2YRSvGGOhIRyoNvG1XT0E7dwuF2dMcRiIYScS1g7qrEdVDwBNz7qBnK1Qy25vO+F21jSuql0DoeDARRj3Hxq0Nx9rRYiJzEdA97c1zAaEeYNZy392oku08VPC+aN3BRhezDKouL+INTe4O/D4JpSiK5kVVIYkC6kkHTjxYW8aR3Hnt9jV7OWCj/wAl9R70r7Cy7RxBtZZMsim2huoDa/WDetO+gPZxTaM7HTLh2Hnmkj5+GX41ZGycRh9rwnrQpa1mTgyeIN78b61y3K3NkwOMma4aFo8qN872gbEeAFCtPjoNNQeNqXE4/UO6VKlTmEVZ66fkA2mhHPCxk/3k4+4CtC1RX5REZ+U4RraGJxfvs66e6/xoApzEGzX7rGtrKbgeIrFWKGvu/nW0ME940Peqn1AoAzFEtrjuJHoSKh9ryHNYU82rjBFJKL3YSOLeTHjUHiNpMb95rLixy3bjqZc62KLY0lanWxcC2InhgXjNIsY8MzAE+4En3UwJqx+gXZPXbTEpHZw8bP4Zm7CjzszH7NajmXyaLlwCNCYCCIyhjspKkKVy2DDUacxqKDv6J2DgLBkwUbDh1jI8nu6ws541A/lE7X6vBw4dWsZ5bsBzSMaj9pk9Kz2BQQbJ3d27hsZEZMJIskSsY7qCoBUA2sQORHrWdemzYfybakjKLJiAJhppmNw4v35gWP1xRD+TvtzJiZ8Ix7MqdYn1k0YDxKm//bom/KEwEcmDilzoJYJNFLAMUksrALxPa6s+QNAGfQddNeQA41ZA6IdqROLRxSDvSVQP3wp+FV9srF9TPFKVDiORZMpNg2Vg2UnkDa1XXhuntWsDgGzeEwI9cl/hUoaLafBGbtdCE7zB8c6JEDcxxsWkf9UsAAoPeCTx4caMumTfKPBYN8LGw+UzoUVV4xxkZWc29ns3C+Oo4GgHeXpsxz3SCKPDDhmuZZB5FgFH7JqrcXinldpJHZ3Y3ZmJZie8k6mgh3fJxq5eizpGwWztnGKdpDL1rv1caFjYhbdo2Xl9KqbpUCl5bT6fV4YfBMf1pZAv7qBr/tUJbT6aNpy+w0UA/wCXGCfWUtQHgNnyzHLDFJKw5Rozn0UHxox2R0S7UnseoEKnnM4T90Xce8VBIFYmdpHZ3OZ3Ysx7yxuT7yTXKrt2R0BnQ4nGeawp4cpH8f1aNNldEWy4cpMBmYfOmdmvpbVBZD+zQBmfBKXIjCsxPshQWa/gBqaK9jdHG1JiCmEdFv7UpWIednIa3kDWoMBs+KFcsMUcS/RRVQeiinNBO5lUbodGuNgdJZMXHG68og0lx3EtlHwNWso011NfaVQopdB55ZTrc+gqVKlUlYqpb8ouLXAv4TLb+5P4VdNVF+UTEOowbcxKyjyZLn4qtAFFvHc+41sPYb3w0B74kPqgrH7tofGrewPThDBhMPEmFkkljhjRyzLGhZUVWIIzEi4NrgGpYzqkdJug2SbETSy4xUV5XcLGhc5WdiBmYrY2I5GiHZvQjs2P9J185/Xkyj3CIKfiar3afTlj3uIo4IRy7LSOPezZT+zQntHfvaWI/SY2a3MI3VL71iyioFHXSvsiLC7TmhgjEcSrGVUEkC8a31JJ1N+NFnQ7vdgNm4ad8RKRPLIOwiO7ZEHZ1tlF2Z+fdVTyuWJJJJJuSdSfEk8TXmgA06VN802nikkiWRYY4wirIFDXLEs1lJAv2Rx+bQYtfK+E0AdYJ2RgyMysL2ZSVIuLHUa8CR768htSeZ586mNkbpY7FW6jCTODwbIVThf22svDx50abJ6D9oSEGZ4YF53YyONOSoMp109oc/eAV1g8IZDxAA4knQVLYEQxONcx+keA8hVy7H6CcIljiMRNMe5csSHTmBmb0YUa7H3C2dhrGLBxZhqGcda45aNISR7qVxvuXY8qx00uTMY2PiMXK3ybDyzdq10RmUHxYCw95on2R0M7TmsXSOAX/tJATbvyx5vQ2rTCqALAWFfaYrnLdJvzKa2V0Bwj/wBzi5HPdEqx2+0+e/oKNNk9GGy4PZwiSHmZrzfByVHuAoxpUCnPDwKihUVVUcAoCge4V0pUqAFSpUqAFSpUqAFSpUqAFSpUqAFVf9NuxJcTs8dSucwyiZl+cUEcitlHMjMDbmAbXNgbApUAYrxJ0FNquHpg6PFjxMUuFKouKkKmM3CpJlZiVyg2VgCSOR8Dp72P0CysAcRjET9WJGfT6z5bH7JoApuvQ7hxPLnWltk9DGzIdXSWc/8ANkNuXzYwot5340a7L2HhsOLQYeKL/pxqp95AueA9KAMr7K3A2liP0WCmt3uBEvrKVBo02V0D4t9Z8RDCO5A0renZHxNaEpUAVfsnoO2fHrM0057mcInpGA371G2yN0sFhrGDCQoR84Ipfu9s3b41NUqAFSpUqAFSpUqAFSpUqAFSpUqAFSpUqAFSpUqAFSpUqAFSpUqAFSpUq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67544" y="2819842"/>
            <a:ext cx="8492325" cy="3993534"/>
            <a:chOff x="467544" y="2819842"/>
            <a:chExt cx="8492325" cy="3993534"/>
          </a:xfrm>
        </p:grpSpPr>
        <p:sp>
          <p:nvSpPr>
            <p:cNvPr id="2" name="ZoneTexte 1"/>
            <p:cNvSpPr txBox="1"/>
            <p:nvPr/>
          </p:nvSpPr>
          <p:spPr>
            <a:xfrm>
              <a:off x="467544" y="3674055"/>
              <a:ext cx="8492325" cy="3139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2400" b="1" dirty="0" smtClean="0"/>
                <a:t>Opportunité pour proposer des </a:t>
              </a:r>
              <a:r>
                <a:rPr lang="fr-FR" sz="2400" b="1" dirty="0"/>
                <a:t>actions pérennes…</a:t>
              </a:r>
            </a:p>
            <a:p>
              <a:pPr marL="285750" indent="-285750">
                <a:spcAft>
                  <a:spcPts val="600"/>
                </a:spcAft>
                <a:buFontTx/>
                <a:buChar char="-"/>
              </a:pPr>
              <a:r>
                <a:rPr lang="fr-FR" sz="2400" dirty="0"/>
                <a:t>Actions en concertation avec </a:t>
              </a:r>
              <a:r>
                <a:rPr lang="fr-FR" sz="2400" dirty="0" smtClean="0"/>
                <a:t>les établissements d’enseignement</a:t>
              </a:r>
              <a:endParaRPr lang="fr-FR" sz="2400" dirty="0"/>
            </a:p>
            <a:p>
              <a:pPr marL="285750" indent="-285750">
                <a:spcAft>
                  <a:spcPts val="600"/>
                </a:spcAft>
                <a:buFontTx/>
                <a:buChar char="-"/>
              </a:pPr>
              <a:r>
                <a:rPr lang="fr-FR" sz="2400" dirty="0" smtClean="0"/>
                <a:t>Démonstrations itinérantes / Animations </a:t>
              </a:r>
              <a:r>
                <a:rPr lang="fr-FR" sz="2400" dirty="0"/>
                <a:t>/ </a:t>
              </a:r>
              <a:r>
                <a:rPr lang="fr-FR" sz="2400" dirty="0" smtClean="0"/>
                <a:t>Spectacles</a:t>
              </a:r>
            </a:p>
            <a:p>
              <a:pPr marL="285750" indent="-285750">
                <a:spcAft>
                  <a:spcPts val="600"/>
                </a:spcAft>
                <a:buFontTx/>
                <a:buChar char="-"/>
              </a:pPr>
              <a:r>
                <a:rPr lang="fr-FR" sz="2400" dirty="0"/>
                <a:t>Cycles de </a:t>
              </a:r>
              <a:r>
                <a:rPr lang="fr-FR" sz="2400" dirty="0" smtClean="0"/>
                <a:t>conférences</a:t>
              </a:r>
              <a:endParaRPr lang="fr-FR" sz="2400" dirty="0"/>
            </a:p>
            <a:p>
              <a:pPr marL="285750" indent="-285750">
                <a:spcAft>
                  <a:spcPts val="600"/>
                </a:spcAft>
                <a:buFontTx/>
                <a:buChar char="-"/>
              </a:pPr>
              <a:r>
                <a:rPr lang="fr-FR" sz="2400" dirty="0"/>
                <a:t>Rencontres / Echanges</a:t>
              </a:r>
            </a:p>
            <a:p>
              <a:pPr marL="285750" indent="-285750">
                <a:spcAft>
                  <a:spcPts val="600"/>
                </a:spcAft>
                <a:buFontTx/>
                <a:buChar char="-"/>
              </a:pPr>
              <a:r>
                <a:rPr lang="fr-FR" sz="2400" dirty="0"/>
                <a:t>Visites de sites</a:t>
              </a:r>
            </a:p>
            <a:p>
              <a:pPr marL="285750" indent="-285750">
                <a:spcAft>
                  <a:spcPts val="600"/>
                </a:spcAft>
                <a:buFontTx/>
                <a:buChar char="-"/>
              </a:pPr>
              <a:r>
                <a:rPr lang="fr-FR" sz="2400" dirty="0" smtClean="0"/>
                <a:t>…</a:t>
              </a:r>
              <a:endParaRPr lang="fr-FR" sz="2400" dirty="0"/>
            </a:p>
          </p:txBody>
        </p:sp>
        <p:sp>
          <p:nvSpPr>
            <p:cNvPr id="3" name="Flèche vers le bas 2"/>
            <p:cNvSpPr/>
            <p:nvPr/>
          </p:nvSpPr>
          <p:spPr>
            <a:xfrm>
              <a:off x="2599396" y="2819842"/>
              <a:ext cx="460436" cy="60915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Rectangle 3"/>
          <p:cNvSpPr/>
          <p:nvPr/>
        </p:nvSpPr>
        <p:spPr>
          <a:xfrm>
            <a:off x="3616866" y="190381"/>
            <a:ext cx="1910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b="1" dirty="0" smtClean="0"/>
              <a:t>Actualité</a:t>
            </a:r>
            <a:endParaRPr lang="fr-FR" sz="36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755576" y="995244"/>
            <a:ext cx="4243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2015 - Année Internationale de la Lumière</a:t>
            </a:r>
          </a:p>
          <a:p>
            <a:pPr algn="ctr"/>
            <a:r>
              <a:rPr lang="fr-FR" sz="2400" b="1" dirty="0" smtClean="0"/>
              <a:t>et des Techniques utilisant</a:t>
            </a:r>
          </a:p>
          <a:p>
            <a:pPr algn="ctr"/>
            <a:r>
              <a:rPr lang="fr-FR" sz="2400" b="1" dirty="0" smtClean="0"/>
              <a:t>la Lumière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2475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8740" y="1124744"/>
            <a:ext cx="4567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u="sng" dirty="0" smtClean="0"/>
              <a:t>Au niveau international</a:t>
            </a:r>
          </a:p>
          <a:p>
            <a:pPr marL="285750" indent="-285750">
              <a:buFontTx/>
              <a:buChar char="-"/>
            </a:pPr>
            <a:r>
              <a:rPr lang="fr-FR" sz="2000" dirty="0" smtClean="0"/>
              <a:t>Proclamation de « IYL 2015 » par l’ONU</a:t>
            </a:r>
          </a:p>
          <a:p>
            <a:pPr marL="285750" indent="-285750">
              <a:buFontTx/>
              <a:buChar char="-"/>
            </a:pPr>
            <a:r>
              <a:rPr lang="fr-FR" sz="2000" dirty="0" smtClean="0"/>
              <a:t>Mise en œuvre par l’UNESCO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20" y="1244863"/>
            <a:ext cx="4189268" cy="153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768198" y="116632"/>
            <a:ext cx="5540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/>
              <a:t>2015 : Année Internationale de la Lumière</a:t>
            </a:r>
          </a:p>
          <a:p>
            <a:pPr algn="ctr"/>
            <a:r>
              <a:rPr lang="fr-FR" sz="2400" b="1" dirty="0" smtClean="0"/>
              <a:t>et des Techniques utilisant la Lumière</a:t>
            </a:r>
            <a:endParaRPr lang="fr-FR" sz="2400" b="1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06" y="2132856"/>
            <a:ext cx="156360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979216" y="3427253"/>
            <a:ext cx="7802914" cy="3170099"/>
            <a:chOff x="979216" y="3427253"/>
            <a:chExt cx="7802914" cy="3170099"/>
          </a:xfrm>
        </p:grpSpPr>
        <p:grpSp>
          <p:nvGrpSpPr>
            <p:cNvPr id="8" name="Groupe 7"/>
            <p:cNvGrpSpPr/>
            <p:nvPr/>
          </p:nvGrpSpPr>
          <p:grpSpPr>
            <a:xfrm>
              <a:off x="3788199" y="3427253"/>
              <a:ext cx="4993931" cy="3170099"/>
              <a:chOff x="3719282" y="2974300"/>
              <a:chExt cx="4993931" cy="3170099"/>
            </a:xfrm>
          </p:grpSpPr>
          <p:sp>
            <p:nvSpPr>
              <p:cNvPr id="4" name="ZoneTexte 3"/>
              <p:cNvSpPr txBox="1"/>
              <p:nvPr/>
            </p:nvSpPr>
            <p:spPr>
              <a:xfrm>
                <a:off x="3719282" y="2974300"/>
                <a:ext cx="4993931" cy="3170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b="1" u="sng" dirty="0" smtClean="0"/>
                  <a:t>Au niveau national</a:t>
                </a:r>
              </a:p>
              <a:p>
                <a:pPr marL="285750" indent="-285750">
                  <a:buFontTx/>
                  <a:buChar char="-"/>
                </a:pPr>
                <a:r>
                  <a:rPr lang="fr-FR" sz="2000" dirty="0" smtClean="0"/>
                  <a:t>Coordination et animation par le CNOP</a:t>
                </a:r>
              </a:p>
              <a:p>
                <a:r>
                  <a:rPr lang="fr-FR" sz="2000" dirty="0"/>
                  <a:t> </a:t>
                </a:r>
                <a:r>
                  <a:rPr lang="fr-FR" sz="2000" dirty="0" smtClean="0"/>
                  <a:t>    (Comité National d’Optique et Photonique)</a:t>
                </a:r>
              </a:p>
              <a:p>
                <a:endParaRPr lang="fr-FR" sz="2000" dirty="0"/>
              </a:p>
              <a:p>
                <a:endParaRPr lang="fr-FR" sz="2000" dirty="0" smtClean="0"/>
              </a:p>
              <a:p>
                <a:endParaRPr lang="fr-FR" sz="2000" dirty="0" smtClean="0"/>
              </a:p>
              <a:p>
                <a:pPr marL="285750" indent="-285750">
                  <a:buFontTx/>
                  <a:buChar char="-"/>
                </a:pPr>
                <a:r>
                  <a:rPr lang="fr-FR" sz="2000" dirty="0" smtClean="0"/>
                  <a:t>Nomination d’un Bureau Exécutif chargé de</a:t>
                </a:r>
              </a:p>
              <a:p>
                <a:r>
                  <a:rPr lang="fr-FR" sz="2000" dirty="0"/>
                  <a:t> </a:t>
                </a:r>
                <a:r>
                  <a:rPr lang="fr-FR" sz="2000" dirty="0" smtClean="0"/>
                  <a:t>    veiller à la mise en œuvre (ALF 2015)</a:t>
                </a:r>
              </a:p>
              <a:p>
                <a:pPr marL="285750" indent="-285750">
                  <a:buFontTx/>
                  <a:buChar char="-"/>
                </a:pPr>
                <a:r>
                  <a:rPr lang="fr-FR" sz="2000" dirty="0" smtClean="0"/>
                  <a:t>Gestion d’un site internet dédié : </a:t>
                </a:r>
              </a:p>
              <a:p>
                <a:r>
                  <a:rPr lang="fr-FR" sz="2000" dirty="0"/>
                  <a:t> </a:t>
                </a:r>
                <a:r>
                  <a:rPr lang="fr-FR" sz="2000" dirty="0" smtClean="0"/>
                  <a:t>    www.lumiere2015.fr</a:t>
                </a:r>
                <a:endParaRPr lang="fr-FR" sz="2000" dirty="0"/>
              </a:p>
            </p:txBody>
          </p:sp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4000323"/>
                <a:ext cx="1224136" cy="702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7" name="Picture 3" descr="C:\Users\arguel\AppData\Local\Temp\logo 2015 bleu LD-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216" y="3933056"/>
              <a:ext cx="2296640" cy="2424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825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35050" y="1013827"/>
            <a:ext cx="7045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Le CNOP s ’appuie sur des « Pôles optiques » régionaux</a:t>
            </a:r>
          </a:p>
          <a:p>
            <a:r>
              <a:rPr lang="fr-FR" sz="2400" dirty="0" smtClean="0"/>
              <a:t>lorsqu’ils existent…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1205360" y="260648"/>
            <a:ext cx="6679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L’Année de la Lumière dans les régions</a:t>
            </a:r>
            <a:endParaRPr lang="fr-FR" sz="3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8" y="2024261"/>
            <a:ext cx="878593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En Midi-Pyrénées : groupe de travail OPTIM (depuis 2012)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S</a:t>
            </a:r>
            <a:r>
              <a:rPr lang="fr-FR" sz="2000" dirty="0" smtClean="0"/>
              <a:t>outenu par la fondation STAE </a:t>
            </a:r>
            <a:r>
              <a:rPr lang="fr-FR" sz="1600" dirty="0" smtClean="0"/>
              <a:t>(Sciences et Technologies pour l’Aéronautique et l’Espace)</a:t>
            </a:r>
          </a:p>
          <a:p>
            <a:pPr marL="285750" indent="-285750">
              <a:buFontTx/>
              <a:buChar char="-"/>
            </a:pPr>
            <a:r>
              <a:rPr lang="fr-FR" sz="2000" dirty="0" smtClean="0"/>
              <a:t>Créer une synergie entre les secteurs académique et industriel</a:t>
            </a:r>
          </a:p>
          <a:p>
            <a:pPr marL="285750" indent="-285750">
              <a:buFontTx/>
              <a:buChar char="-"/>
            </a:pPr>
            <a:r>
              <a:rPr lang="fr-FR" sz="2000" dirty="0" smtClean="0"/>
              <a:t>Faire avancer les connaissances et répondre aux enjeux de l’optique embarquée</a:t>
            </a:r>
          </a:p>
          <a:p>
            <a:pPr marL="285750" indent="-285750">
              <a:buFontTx/>
              <a:buChar char="-"/>
            </a:pPr>
            <a:r>
              <a:rPr lang="fr-FR" sz="2000" dirty="0" smtClean="0"/>
              <a:t>Accroître la visibilité nationale et internationale de la région Midi-Pyrénées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139627" y="4014356"/>
            <a:ext cx="6810839" cy="2150948"/>
            <a:chOff x="1139627" y="3284984"/>
            <a:chExt cx="6810839" cy="2150948"/>
          </a:xfrm>
        </p:grpSpPr>
        <p:sp>
          <p:nvSpPr>
            <p:cNvPr id="9" name="ZoneTexte 8"/>
            <p:cNvSpPr txBox="1"/>
            <p:nvPr/>
          </p:nvSpPr>
          <p:spPr>
            <a:xfrm>
              <a:off x="1139627" y="4235603"/>
              <a:ext cx="681083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 dirty="0" smtClean="0"/>
                <a:t>Une association pour la diffusion scientifique</a:t>
              </a:r>
            </a:p>
            <a:p>
              <a:pPr algn="ctr"/>
              <a:r>
                <a:rPr lang="fr-FR" sz="2400" dirty="0" smtClean="0"/>
                <a:t>sur le thème de la Lumière a toute sa place</a:t>
              </a:r>
            </a:p>
            <a:p>
              <a:pPr algn="ctr"/>
              <a:r>
                <a:rPr lang="fr-FR" sz="2400" dirty="0" smtClean="0"/>
                <a:t>pour jouer un rôle complémentaire à celui d’OPTIM…</a:t>
              </a:r>
              <a:endParaRPr lang="fr-FR" sz="2400" dirty="0"/>
            </a:p>
          </p:txBody>
        </p:sp>
        <p:sp>
          <p:nvSpPr>
            <p:cNvPr id="12" name="Flèche vers le bas 11"/>
            <p:cNvSpPr/>
            <p:nvPr/>
          </p:nvSpPr>
          <p:spPr>
            <a:xfrm>
              <a:off x="4264793" y="3284984"/>
              <a:ext cx="451700" cy="64981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86837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63179" y="5805264"/>
            <a:ext cx="3548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www.lumipy.fr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876706" y="88176"/>
            <a:ext cx="351352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/>
              <a:t>Création de </a:t>
            </a:r>
            <a:r>
              <a:rPr lang="fr-FR" sz="3200" b="1" dirty="0" err="1" smtClean="0"/>
              <a:t>LuMiPy</a:t>
            </a:r>
            <a:endParaRPr lang="fr-FR" sz="3200" b="1" dirty="0"/>
          </a:p>
          <a:p>
            <a:pPr algn="ctr"/>
            <a:r>
              <a:rPr lang="fr-FR" sz="2000" dirty="0" smtClean="0"/>
              <a:t>le 24 novembre 2014</a:t>
            </a:r>
            <a:endParaRPr lang="fr-FR" sz="2000" dirty="0"/>
          </a:p>
        </p:txBody>
      </p:sp>
      <p:grpSp>
        <p:nvGrpSpPr>
          <p:cNvPr id="8" name="Groupe 7"/>
          <p:cNvGrpSpPr/>
          <p:nvPr/>
        </p:nvGrpSpPr>
        <p:grpSpPr>
          <a:xfrm>
            <a:off x="677034" y="1268760"/>
            <a:ext cx="3528392" cy="4196699"/>
            <a:chOff x="2871518" y="1320533"/>
            <a:chExt cx="3528392" cy="4196699"/>
          </a:xfrm>
        </p:grpSpPr>
        <p:pic>
          <p:nvPicPr>
            <p:cNvPr id="5" name="Picture 2" descr="C:\Local\Bureau\Mon Bureau Dossiers\Association LuMiPy\LuMiPy\Site LuMiPy\Lumipy_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320533"/>
              <a:ext cx="3284658" cy="3260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871518" y="4409236"/>
              <a:ext cx="3528392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000" b="1" dirty="0" err="1"/>
                <a:t>LuMiPy</a:t>
              </a:r>
              <a:endParaRPr lang="fr-FR" sz="4000" b="1" dirty="0"/>
            </a:p>
            <a:p>
              <a:pPr algn="ctr"/>
              <a:endParaRPr lang="fr-FR" sz="800" b="1" dirty="0"/>
            </a:p>
            <a:p>
              <a:pPr algn="ctr"/>
              <a:r>
                <a:rPr lang="fr-FR" b="1" dirty="0"/>
                <a:t>Lu</a:t>
              </a:r>
              <a:r>
                <a:rPr lang="fr-FR" i="1" dirty="0"/>
                <a:t>mière </a:t>
              </a:r>
              <a:r>
                <a:rPr lang="fr-FR" i="1" dirty="0" smtClean="0"/>
                <a:t>en </a:t>
              </a:r>
              <a:r>
                <a:rPr lang="fr-FR" b="1" dirty="0" smtClean="0"/>
                <a:t>Mi</a:t>
              </a:r>
              <a:r>
                <a:rPr lang="fr-FR" i="1" dirty="0" smtClean="0"/>
                <a:t>di-</a:t>
              </a:r>
              <a:r>
                <a:rPr lang="fr-FR" b="1" dirty="0" smtClean="0"/>
                <a:t>Py</a:t>
              </a:r>
              <a:r>
                <a:rPr lang="fr-FR" i="1" dirty="0" smtClean="0"/>
                <a:t>rénées</a:t>
              </a:r>
              <a:endParaRPr lang="fr-FR" i="1" dirty="0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4572001" y="1844824"/>
            <a:ext cx="417646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/>
              <a:t>O</a:t>
            </a:r>
            <a:r>
              <a:rPr lang="fr-FR" sz="2400" u="sng" dirty="0" smtClean="0"/>
              <a:t>bjet</a:t>
            </a:r>
            <a:r>
              <a:rPr lang="fr-FR" sz="2400" dirty="0" smtClean="0"/>
              <a:t> : Susciter</a:t>
            </a:r>
            <a:r>
              <a:rPr lang="fr-FR" sz="2400" dirty="0"/>
              <a:t>, accompagner, </a:t>
            </a:r>
            <a:r>
              <a:rPr lang="fr-FR" sz="2400" dirty="0" smtClean="0"/>
              <a:t>et </a:t>
            </a:r>
            <a:r>
              <a:rPr lang="fr-FR" sz="2400" dirty="0"/>
              <a:t>valoriser la mise en œuvre </a:t>
            </a:r>
            <a:r>
              <a:rPr lang="fr-FR" sz="2400" dirty="0" smtClean="0"/>
              <a:t>de </a:t>
            </a:r>
            <a:r>
              <a:rPr lang="fr-FR" sz="2400" dirty="0"/>
              <a:t>projets de diffusion de culture scientifique sur le thème de la Lumière</a:t>
            </a:r>
            <a:r>
              <a:rPr lang="fr-FR" sz="2400" dirty="0" smtClean="0"/>
              <a:t>.</a:t>
            </a:r>
          </a:p>
          <a:p>
            <a:endParaRPr lang="fr-FR" sz="1400" dirty="0"/>
          </a:p>
          <a:p>
            <a:pPr algn="ctr"/>
            <a:r>
              <a:rPr lang="fr-FR" sz="2000" i="1" dirty="0"/>
              <a:t>Les projets pourront traiter de sujets très </a:t>
            </a:r>
            <a:r>
              <a:rPr lang="fr-FR" sz="2000" i="1" dirty="0" smtClean="0"/>
              <a:t>divers : théoriques</a:t>
            </a:r>
            <a:r>
              <a:rPr lang="fr-FR" sz="2000" i="1" dirty="0"/>
              <a:t>, </a:t>
            </a:r>
            <a:r>
              <a:rPr lang="fr-FR" sz="2000" i="1" dirty="0" smtClean="0"/>
              <a:t>applicatifs, culturels, artistiques,…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351220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468263" y="251937"/>
            <a:ext cx="4984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/>
              <a:t>Les premiers projets </a:t>
            </a:r>
            <a:r>
              <a:rPr lang="fr-FR" sz="3200" b="1" dirty="0" err="1" smtClean="0"/>
              <a:t>LuMiPy</a:t>
            </a:r>
            <a:endParaRPr lang="fr-FR" sz="3200" b="1" dirty="0"/>
          </a:p>
        </p:txBody>
      </p:sp>
      <p:pic>
        <p:nvPicPr>
          <p:cNvPr id="5" name="Picture 2" descr="C:\Local\Bureau\Mon Bureau Dossiers\Association LuMiPy\LuMiPy\Site LuMiPy\Lumipy_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23317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7383" y="1403484"/>
            <a:ext cx="922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err="1" smtClean="0"/>
              <a:t>LuMiPy</a:t>
            </a: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907704" y="1160160"/>
            <a:ext cx="6809556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Création d’un site internet d’information, d’échange</a:t>
            </a:r>
          </a:p>
          <a:p>
            <a:r>
              <a:rPr lang="fr-FR" sz="2400" b="1" dirty="0" smtClean="0"/>
              <a:t>et de ressources (www.lumipy.fr)</a:t>
            </a:r>
          </a:p>
          <a:p>
            <a:r>
              <a:rPr lang="fr-FR" sz="2400" dirty="0"/>
              <a:t>	</a:t>
            </a:r>
            <a:r>
              <a:rPr lang="fr-FR" sz="2000" dirty="0" smtClean="0"/>
              <a:t>- calendrier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- documentation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- présentations / échanges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- lettre d’information  </a:t>
            </a:r>
            <a:r>
              <a:rPr lang="fr-FR" sz="2400" b="1" dirty="0" smtClean="0">
                <a:latin typeface="Rage Italic" panose="03070502040507070304" pitchFamily="66" charset="0"/>
              </a:rPr>
              <a:t>Photon</a:t>
            </a:r>
          </a:p>
          <a:p>
            <a:endParaRPr lang="fr-FR" sz="1000" dirty="0"/>
          </a:p>
          <a:p>
            <a:r>
              <a:rPr lang="fr-FR" sz="2400" b="1" dirty="0" smtClean="0"/>
              <a:t>Mise en place d’actions de formation</a:t>
            </a:r>
          </a:p>
          <a:p>
            <a:r>
              <a:rPr lang="fr-FR" sz="2400" dirty="0"/>
              <a:t>	</a:t>
            </a:r>
            <a:r>
              <a:rPr lang="fr-FR" sz="2000" dirty="0" smtClean="0"/>
              <a:t>- projets « Sciences à l’école » (MPLS)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- formation d’enseignants du 1</a:t>
            </a:r>
            <a:r>
              <a:rPr lang="fr-FR" sz="2000" baseline="30000" dirty="0" smtClean="0"/>
              <a:t>er</a:t>
            </a:r>
            <a:r>
              <a:rPr lang="fr-FR" sz="2000" dirty="0" smtClean="0"/>
              <a:t> degré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- interventions en lycées</a:t>
            </a:r>
          </a:p>
          <a:p>
            <a:endParaRPr lang="fr-FR" sz="1000" dirty="0" smtClean="0"/>
          </a:p>
          <a:p>
            <a:r>
              <a:rPr lang="fr-FR" sz="2400" b="1" dirty="0" smtClean="0"/>
              <a:t>Diffusion scientifique vers le grand public</a:t>
            </a:r>
          </a:p>
          <a:p>
            <a:r>
              <a:rPr lang="fr-FR" sz="2400" dirty="0"/>
              <a:t>	</a:t>
            </a:r>
            <a:r>
              <a:rPr lang="fr-FR" sz="2000" dirty="0" smtClean="0"/>
              <a:t>- expositions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- conférences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- train de la Lumière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- …</a:t>
            </a:r>
          </a:p>
        </p:txBody>
      </p:sp>
    </p:spTree>
    <p:extLst>
      <p:ext uri="{BB962C8B-B14F-4D97-AF65-F5344CB8AC3E}">
        <p14:creationId xmlns:p14="http://schemas.microsoft.com/office/powerpoint/2010/main" val="234750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5301208"/>
            <a:ext cx="3548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www.lumipy.fr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343917" y="744469"/>
            <a:ext cx="3528392" cy="4196699"/>
            <a:chOff x="2871518" y="1320533"/>
            <a:chExt cx="3528392" cy="4196699"/>
          </a:xfrm>
        </p:grpSpPr>
        <p:pic>
          <p:nvPicPr>
            <p:cNvPr id="5" name="Picture 2" descr="C:\Local\Bureau\Mon Bureau Dossiers\Association LuMiPy\LuMiPy\Site LuMiPy\Lumipy_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320533"/>
              <a:ext cx="3284658" cy="3260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871518" y="4409236"/>
              <a:ext cx="3528392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000" b="1" dirty="0" err="1"/>
                <a:t>LuMiPy</a:t>
              </a:r>
              <a:endParaRPr lang="fr-FR" sz="4000" b="1" dirty="0"/>
            </a:p>
            <a:p>
              <a:pPr algn="ctr"/>
              <a:endParaRPr lang="fr-FR" sz="800" b="1" dirty="0"/>
            </a:p>
            <a:p>
              <a:pPr algn="ctr"/>
              <a:r>
                <a:rPr lang="fr-FR" b="1" dirty="0"/>
                <a:t>Lu</a:t>
              </a:r>
              <a:r>
                <a:rPr lang="fr-FR" i="1" dirty="0"/>
                <a:t>mière </a:t>
              </a:r>
              <a:r>
                <a:rPr lang="fr-FR" i="1" dirty="0" smtClean="0"/>
                <a:t>en </a:t>
              </a:r>
              <a:r>
                <a:rPr lang="fr-FR" b="1" dirty="0" smtClean="0"/>
                <a:t>Mi</a:t>
              </a:r>
              <a:r>
                <a:rPr lang="fr-FR" i="1" dirty="0" smtClean="0"/>
                <a:t>di-</a:t>
              </a:r>
              <a:r>
                <a:rPr lang="fr-FR" b="1" dirty="0" smtClean="0"/>
                <a:t>Py</a:t>
              </a:r>
              <a:r>
                <a:rPr lang="fr-FR" i="1" dirty="0" smtClean="0"/>
                <a:t>rénées</a:t>
              </a:r>
              <a:endParaRPr lang="fr-FR" i="1" dirty="0"/>
            </a:p>
          </p:txBody>
        </p:sp>
      </p:grpSp>
      <p:pic>
        <p:nvPicPr>
          <p:cNvPr id="1026" name="Picture 2" descr="C:\Local\Bureau\Mon Bureau Dossiers\Association LuMiPy\LuMiPy\Partenaires\LogoFFP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502" y="1124744"/>
            <a:ext cx="4365954" cy="254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795908" y="3938280"/>
            <a:ext cx="36086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u="sng" dirty="0" smtClean="0"/>
              <a:t>Début Février 2015</a:t>
            </a:r>
            <a:endParaRPr lang="fr-FR" sz="2400" dirty="0" smtClean="0"/>
          </a:p>
          <a:p>
            <a:pPr algn="ctr"/>
            <a:r>
              <a:rPr lang="fr-FR" sz="2400" dirty="0" smtClean="0"/>
              <a:t>Signature</a:t>
            </a:r>
            <a:r>
              <a:rPr lang="fr-FR" sz="2400" dirty="0"/>
              <a:t> </a:t>
            </a:r>
            <a:r>
              <a:rPr lang="fr-FR" sz="2400" dirty="0" smtClean="0"/>
              <a:t>d’une convention</a:t>
            </a:r>
          </a:p>
          <a:p>
            <a:pPr algn="ctr"/>
            <a:r>
              <a:rPr lang="fr-FR" sz="2400" dirty="0" smtClean="0"/>
              <a:t>de partenariat avec la</a:t>
            </a:r>
          </a:p>
          <a:p>
            <a:pPr algn="ctr"/>
            <a:r>
              <a:rPr lang="fr-FR" sz="2400" b="1" dirty="0" smtClean="0"/>
              <a:t>Fédération Française Pour</a:t>
            </a:r>
          </a:p>
          <a:p>
            <a:pPr algn="ctr"/>
            <a:r>
              <a:rPr lang="fr-FR" sz="2400" b="1" dirty="0"/>
              <a:t>l</a:t>
            </a:r>
            <a:r>
              <a:rPr lang="fr-FR" sz="2400" b="1" dirty="0" smtClean="0"/>
              <a:t>’UNESCO</a:t>
            </a:r>
          </a:p>
        </p:txBody>
      </p:sp>
    </p:spTree>
    <p:extLst>
      <p:ext uri="{BB962C8B-B14F-4D97-AF65-F5344CB8AC3E}">
        <p14:creationId xmlns:p14="http://schemas.microsoft.com/office/powerpoint/2010/main" val="3558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362</Words>
  <Application>Microsoft Office PowerPoint</Application>
  <PresentationFormat>Affichage à l'écran (4:3)</PresentationFormat>
  <Paragraphs>90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LAAS-CNRS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Arguel</dc:creator>
  <cp:lastModifiedBy>renaud mathevet</cp:lastModifiedBy>
  <cp:revision>79</cp:revision>
  <dcterms:created xsi:type="dcterms:W3CDTF">2014-11-22T14:36:05Z</dcterms:created>
  <dcterms:modified xsi:type="dcterms:W3CDTF">2015-03-04T10:48:57Z</dcterms:modified>
</cp:coreProperties>
</file>